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549"/>
    <a:srgbClr val="5DD5FF"/>
    <a:srgbClr val="003635"/>
    <a:srgbClr val="00217E"/>
    <a:srgbClr val="600000"/>
    <a:srgbClr val="FF8225"/>
    <a:srgbClr val="FF0D97"/>
    <a:srgbClr val="0000CC"/>
    <a:srgbClr val="9EFF29"/>
    <a:srgbClr val="C800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9" d="100"/>
          <a:sy n="129" d="100"/>
        </p:scale>
        <p:origin x="-456" y="-1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4667" y="1305229"/>
            <a:ext cx="6740011" cy="1902544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latin typeface="Papyrus" panose="03070502060502030205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48930" y="3189341"/>
            <a:ext cx="8001000" cy="678426"/>
          </a:xfrm>
        </p:spPr>
        <p:txBody>
          <a:bodyPr>
            <a:normAutofit/>
          </a:bodyPr>
          <a:lstStyle>
            <a:lvl1pPr marL="0" indent="0" algn="r">
              <a:buNone/>
              <a:defRPr sz="4000" b="1" i="0" baseline="0">
                <a:solidFill>
                  <a:srgbClr val="FFFF00"/>
                </a:solidFill>
                <a:latin typeface="Palace Script MT" panose="030303020206070C0B05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Ann E. Gillies  </a:t>
            </a:r>
            <a:r>
              <a:rPr lang="en-US" dirty="0" err="1" smtClean="0"/>
              <a:t>Ph.D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4089" y="4724516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 descr="C:\Users\Ann\Desktop\RTM - Logo 1.1.1 ver - SB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0323" y="0"/>
            <a:ext cx="663677" cy="755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074F12-AA26-4AC8-9962-C36BB8F32554}" type="datetimeFigureOut">
              <a:rPr lang="en-US" smtClean="0"/>
              <a:pPr/>
              <a:t>6/11/2021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4089" y="4724516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074F12-AA26-4AC8-9962-C36BB8F32554}" type="datetimeFigureOut">
              <a:rPr lang="en-US" smtClean="0"/>
              <a:pPr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4089" y="4724516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074F12-AA26-4AC8-9962-C36BB8F32554}" type="datetimeFigureOut">
              <a:rPr lang="en-US" smtClean="0"/>
              <a:pPr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4089" y="4724516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=""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FFFF00"/>
                </a:solidFill>
                <a:latin typeface="Mongolian Baiti" panose="03000500000000000000" pitchFamily="66" charset="0"/>
                <a:cs typeface="Mongolian Baiti" panose="03000500000000000000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9271" y="4346933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ce Script MT" panose="030303020206070C0B05" pitchFamily="66" charset="0"/>
              </a:defRPr>
            </a:lvl1pPr>
          </a:lstStyle>
          <a:p>
            <a:r>
              <a:rPr lang="en-US" dirty="0" smtClean="0"/>
              <a:t>Dr. A. E. Gillies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442" y="202214"/>
            <a:ext cx="8259098" cy="763526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ongolian Baiti" panose="03000500000000000000" pitchFamily="66" charset="0"/>
                <a:cs typeface="Mongolian Baiti" panose="03000500000000000000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445" y="1224116"/>
            <a:ext cx="8244349" cy="3524865"/>
          </a:xfrm>
        </p:spPr>
        <p:txBody>
          <a:bodyPr/>
          <a:lstStyle>
            <a:lvl1pPr algn="l">
              <a:defRPr sz="2800">
                <a:solidFill>
                  <a:srgbClr val="002060"/>
                </a:solidFill>
              </a:defRPr>
            </a:lvl1pPr>
            <a:lvl2pPr algn="l">
              <a:defRPr>
                <a:solidFill>
                  <a:srgbClr val="002060"/>
                </a:solidFill>
              </a:defRPr>
            </a:lvl2pPr>
            <a:lvl3pPr algn="l">
              <a:defRPr>
                <a:solidFill>
                  <a:srgbClr val="002060"/>
                </a:solidFill>
              </a:defRPr>
            </a:lvl3pPr>
            <a:lvl4pPr algn="l">
              <a:defRPr>
                <a:solidFill>
                  <a:srgbClr val="002060"/>
                </a:solidFill>
              </a:defRPr>
            </a:lvl4pPr>
            <a:lvl5pPr algn="l"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9212" y="487653"/>
            <a:ext cx="6618881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ongolian Baiti" panose="03000500000000000000" pitchFamily="66" charset="0"/>
                <a:cs typeface="Mongolian Baiti" panose="03000500000000000000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260986"/>
            <a:ext cx="6644149" cy="3508626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>
            <a:noAutofit/>
          </a:bodyPr>
          <a:lstStyle>
            <a:lvl1pPr algn="l">
              <a:defRPr sz="24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Perpetua" panose="02020502060401020303" pitchFamily="18" charset="0"/>
              </a:defRPr>
            </a:lvl1pPr>
          </a:lstStyle>
          <a:p>
            <a:r>
              <a:rPr lang="en-US" dirty="0" smtClean="0"/>
              <a:t>Dr. A. E. Gillies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554" y="4759045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dirty="0" smtClean="0"/>
              <a:t>Dr. A. E. Gillies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4089" y="4724516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7" y="220023"/>
            <a:ext cx="8093365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59652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068922"/>
            <a:ext cx="4040188" cy="2276294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9652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068922"/>
            <a:ext cx="4041775" cy="2276294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074F12-AA26-4AC8-9962-C36BB8F32554}" type="datetimeFigureOut">
              <a:rPr lang="en-US" smtClean="0"/>
              <a:pPr/>
              <a:t>6/11/2021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4089" y="4724516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948" y="4869656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dirty="0" smtClean="0"/>
              <a:t>Dr. A. E. Gillies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4089" y="4724516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869656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dirty="0" smtClean="0"/>
              <a:t>Dr. A. E. Gillies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4089" y="4724516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</a:t>
            </a:r>
            <a:r>
              <a:rPr lang="en-US" dirty="0" smtClean="0"/>
              <a:t>level</a:t>
            </a:r>
          </a:p>
          <a:p>
            <a:pPr lvl="4"/>
            <a:endParaRPr lang="en-US" dirty="0" smtClean="0"/>
          </a:p>
          <a:p>
            <a:pPr lvl="4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39855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ce Script MT" panose="030303020206070C0B05" pitchFamily="66" charset="0"/>
              </a:defRPr>
            </a:lvl1pPr>
          </a:lstStyle>
          <a:p>
            <a:r>
              <a:rPr lang="en-US" dirty="0" smtClean="0"/>
              <a:t>Dr. Ann E. Gillies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  <p:pic>
        <p:nvPicPr>
          <p:cNvPr id="2050" name="Picture 2" descr="C:\Users\Ann\Desktop\RTM - Logo 1.1.1 ver - SB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522" y="53891"/>
            <a:ext cx="574573" cy="654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60" r:id="rId4"/>
    <p:sldLayoutId id="2147483651" r:id="rId5"/>
    <p:sldLayoutId id="2147483652" r:id="rId6"/>
    <p:sldLayoutId id="2147483653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FFFF00"/>
          </a:solidFill>
          <a:latin typeface="Mongolian Baiti" panose="03000500000000000000" pitchFamily="66" charset="0"/>
          <a:ea typeface="+mj-ea"/>
          <a:cs typeface="Mongolian Baiti" panose="03000500000000000000" pitchFamily="66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Perpetua" panose="020205020604010203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Perpetua" panose="02020502060401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Perpetua" panose="02020502060401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Perpetua" panose="02020502060401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Perpetua" panose="02020502060401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ature.com/articles/d41586-019-00677-x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school.umaryland.edu/news/2019/UMSOM-Researchers-Discover-Clues-to-Brain-Differences-Between-Males-and-Females.html" TargetMode="External"/><Relationship Id="rId2" Type="http://schemas.openxmlformats.org/officeDocument/2006/relationships/hyperlink" Target="https://medicalxpress.com/news/2019-03-clues-brain-differences-males-females.html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thelancet.com/journals/lancet/article/PIIS0140-6736(20)31561-0/fulltext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1962" y="980768"/>
            <a:ext cx="5530646" cy="1784554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golian Baiti" panose="03000500000000000000" pitchFamily="66" charset="0"/>
              </a:rPr>
              <a:t>Obliterating Biology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en-US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Lack of appreciation of biology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efforts to bring sex and gender into the </a:t>
            </a:r>
            <a:r>
              <a:rPr lang="en-US" dirty="0" smtClean="0"/>
              <a:t>mainstream</a:t>
            </a:r>
          </a:p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en-US" dirty="0"/>
              <a:t>of modern medical research, practice, and education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are </a:t>
            </a:r>
            <a:r>
              <a:rPr lang="en-US" dirty="0"/>
              <a:t>urgently needed,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as </a:t>
            </a:r>
            <a:r>
              <a:rPr lang="en-US" dirty="0"/>
              <a:t>the lack of appreciation for sex and gender differences harms both women and men</a:t>
            </a:r>
          </a:p>
        </p:txBody>
      </p:sp>
    </p:spTree>
    <p:extLst>
      <p:ext uri="{BB962C8B-B14F-4D97-AF65-F5344CB8AC3E}">
        <p14:creationId xmlns:p14="http://schemas.microsoft.com/office/powerpoint/2010/main" val="4261398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effectLst/>
              </a:rPr>
              <a:t>Social </a:t>
            </a:r>
            <a:r>
              <a:rPr lang="en-US" dirty="0">
                <a:solidFill>
                  <a:srgbClr val="FF0000"/>
                </a:solidFill>
                <a:effectLst/>
              </a:rPr>
              <a:t>media </a:t>
            </a:r>
            <a:r>
              <a:rPr lang="en-US" dirty="0" smtClean="0">
                <a:solidFill>
                  <a:srgbClr val="FF0000"/>
                </a:solidFill>
                <a:effectLst/>
              </a:rPr>
              <a:t/>
            </a:r>
            <a:br>
              <a:rPr lang="en-US" dirty="0" smtClean="0">
                <a:solidFill>
                  <a:srgbClr val="FF0000"/>
                </a:solidFill>
                <a:effectLst/>
              </a:rPr>
            </a:br>
            <a:r>
              <a:rPr lang="en-US" dirty="0" smtClean="0">
                <a:effectLst/>
              </a:rPr>
              <a:t>distills false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article on </a:t>
            </a:r>
            <a:r>
              <a:rPr lang="en-US" dirty="0" err="1"/>
              <a:t>Neurosexism</a:t>
            </a:r>
            <a:r>
              <a:rPr lang="en-US" dirty="0"/>
              <a:t> went viral, </a:t>
            </a:r>
            <a:endParaRPr lang="en-US" dirty="0" smtClean="0"/>
          </a:p>
          <a:p>
            <a:pPr marL="0" indent="0" algn="ctr">
              <a:buNone/>
            </a:pPr>
            <a:r>
              <a:rPr lang="en-US" sz="2400" dirty="0" smtClean="0"/>
              <a:t>showed </a:t>
            </a:r>
            <a:r>
              <a:rPr lang="en-US" sz="2400" dirty="0"/>
              <a:t>up in eight news outlets, 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five blogs,  6,543 </a:t>
            </a:r>
            <a:r>
              <a:rPr lang="en-US" sz="2400" dirty="0"/>
              <a:t>tweets, 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70 </a:t>
            </a:r>
            <a:r>
              <a:rPr lang="en-US" sz="2400" dirty="0" err="1"/>
              <a:t>facebook</a:t>
            </a:r>
            <a:r>
              <a:rPr lang="en-US" sz="2400" dirty="0"/>
              <a:t> pages 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Wikipedia</a:t>
            </a:r>
            <a:r>
              <a:rPr lang="en-US" sz="2400" dirty="0"/>
              <a:t>, </a:t>
            </a:r>
            <a:r>
              <a:rPr lang="en-US" sz="2400" dirty="0" smtClean="0"/>
              <a:t>Reddit </a:t>
            </a:r>
            <a:r>
              <a:rPr lang="en-US" sz="2400" dirty="0"/>
              <a:t>and three video sites. </a:t>
            </a:r>
          </a:p>
        </p:txBody>
      </p:sp>
    </p:spTree>
    <p:extLst>
      <p:ext uri="{BB962C8B-B14F-4D97-AF65-F5344CB8AC3E}">
        <p14:creationId xmlns:p14="http://schemas.microsoft.com/office/powerpoint/2010/main" val="3945419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effectLst/>
              </a:rPr>
              <a:t>Social media </a:t>
            </a:r>
            <a:br>
              <a:rPr lang="en-US" dirty="0" smtClean="0">
                <a:solidFill>
                  <a:srgbClr val="FF0000"/>
                </a:solidFill>
                <a:effectLst/>
              </a:rPr>
            </a:br>
            <a:r>
              <a:rPr lang="en-US" dirty="0" smtClean="0">
                <a:effectLst/>
              </a:rPr>
              <a:t>ignores </a:t>
            </a:r>
            <a:r>
              <a:rPr lang="en-US" dirty="0">
                <a:effectLst/>
              </a:rPr>
              <a:t>scientific fact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735" y="1224116"/>
            <a:ext cx="8893278" cy="352486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Scientific fact barely receives any media notice</a:t>
            </a:r>
            <a:endParaRPr lang="en-US" dirty="0" smtClean="0"/>
          </a:p>
          <a:p>
            <a:pPr marL="0" indent="0">
              <a:buNone/>
            </a:pPr>
            <a:r>
              <a:rPr lang="en-US" sz="2400" dirty="0"/>
              <a:t>Historically scientific journalists and publishers </a:t>
            </a:r>
            <a:r>
              <a:rPr lang="en-US" sz="2400" dirty="0" smtClean="0"/>
              <a:t>would work together 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within </a:t>
            </a:r>
            <a:r>
              <a:rPr lang="en-US" sz="2400" dirty="0"/>
              <a:t>a professional </a:t>
            </a:r>
            <a:r>
              <a:rPr lang="en-US" sz="2400" dirty="0" smtClean="0"/>
              <a:t>environment where methodology &amp; biases </a:t>
            </a:r>
          </a:p>
          <a:p>
            <a:pPr marL="0" indent="0" algn="ctr">
              <a:buNone/>
            </a:pPr>
            <a:r>
              <a:rPr lang="en-US" sz="2400" dirty="0"/>
              <a:t>w</a:t>
            </a:r>
            <a:r>
              <a:rPr lang="en-US" sz="2400" dirty="0" smtClean="0"/>
              <a:t>ere </a:t>
            </a:r>
            <a:r>
              <a:rPr lang="en-US" sz="2400" dirty="0" smtClean="0"/>
              <a:t>reviewed &amp; challenged by other experts 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in </a:t>
            </a:r>
            <a:r>
              <a:rPr lang="en-US" sz="2400" dirty="0" smtClean="0"/>
              <a:t>their respective fields </a:t>
            </a:r>
          </a:p>
          <a:p>
            <a:pPr marL="0" indent="0" algn="ctr">
              <a:buNone/>
            </a:pPr>
            <a:r>
              <a:rPr lang="en-US" sz="2400" dirty="0" smtClean="0"/>
              <a:t>– not by the media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67757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  <a:effectLst/>
                <a:latin typeface="Mongolian Baiti" panose="03000500000000000000" pitchFamily="66" charset="0"/>
                <a:cs typeface="Mongolian Baiti" panose="03000500000000000000" pitchFamily="66" charset="0"/>
              </a:rPr>
              <a:t>American Civil Liberties Union </a:t>
            </a:r>
            <a:endParaRPr lang="en-US" dirty="0">
              <a:solidFill>
                <a:srgbClr val="FFFF00"/>
              </a:solidFill>
              <a:latin typeface="Mongolian Baiti" panose="03000500000000000000" pitchFamily="66" charset="0"/>
              <a:cs typeface="Mongolian Baiti" panose="03000500000000000000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calls </a:t>
            </a:r>
            <a:r>
              <a:rPr lang="en-US" dirty="0"/>
              <a:t>biologically based beliefs </a:t>
            </a:r>
            <a:r>
              <a:rPr lang="en-US" dirty="0">
                <a:solidFill>
                  <a:srgbClr val="FF2549"/>
                </a:solidFill>
              </a:rPr>
              <a:t>myths</a:t>
            </a:r>
            <a:r>
              <a:rPr lang="en-US" dirty="0" smtClean="0">
                <a:solidFill>
                  <a:srgbClr val="FF2549"/>
                </a:solidFill>
              </a:rPr>
              <a:t>.</a:t>
            </a:r>
          </a:p>
          <a:p>
            <a:pPr lvl="1"/>
            <a:r>
              <a:rPr lang="en-CA" dirty="0" smtClean="0"/>
              <a:t>Beliefs such </a:t>
            </a:r>
            <a:r>
              <a:rPr lang="en-CA" dirty="0"/>
              <a:t>as transgender girls having </a:t>
            </a:r>
            <a:r>
              <a:rPr lang="en-CA" dirty="0" smtClean="0"/>
              <a:t>physical advantages have been </a:t>
            </a:r>
            <a:r>
              <a:rPr lang="en-CA" b="1" i="1" dirty="0" smtClean="0"/>
              <a:t>debunked</a:t>
            </a:r>
          </a:p>
          <a:p>
            <a:pPr lvl="1"/>
            <a:r>
              <a:rPr lang="en-CA" dirty="0"/>
              <a:t>no longer set </a:t>
            </a:r>
            <a:r>
              <a:rPr lang="en-CA" dirty="0" smtClean="0"/>
              <a:t>hormone </a:t>
            </a:r>
            <a:r>
              <a:rPr lang="en-CA" dirty="0"/>
              <a:t>ranges, body parts or chromosomes that indicate male or female. </a:t>
            </a:r>
            <a:endParaRPr lang="en-US" i="1" dirty="0">
              <a:solidFill>
                <a:srgbClr val="FF25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297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effectLst/>
              </a:rPr>
              <a:t>Nerosexism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  <a:r>
              <a:rPr lang="en-US" dirty="0" smtClean="0"/>
              <a:t>Nature journal then ran this headline: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u="sng" dirty="0" err="1" smtClean="0">
                <a:hlinkClick r:id="rId2"/>
              </a:rPr>
              <a:t>Neurosexism</a:t>
            </a:r>
            <a:r>
              <a:rPr lang="en-US" u="sng" dirty="0">
                <a:hlinkClick r:id="rId2"/>
              </a:rPr>
              <a:t>: the myth that men and women have different </a:t>
            </a:r>
            <a:r>
              <a:rPr lang="en-US" u="sng" dirty="0" smtClean="0">
                <a:hlinkClick r:id="rId2"/>
              </a:rPr>
              <a:t>brains</a:t>
            </a:r>
            <a:r>
              <a:rPr lang="en-US" u="sng" dirty="0" smtClean="0"/>
              <a:t>: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 the </a:t>
            </a:r>
            <a:r>
              <a:rPr lang="en-US" dirty="0"/>
              <a:t>hunt for male and female distinctions inside the </a:t>
            </a:r>
            <a:r>
              <a:rPr lang="en-US" dirty="0" smtClean="0"/>
              <a:t>skull</a:t>
            </a:r>
          </a:p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en-US" dirty="0"/>
              <a:t>is a lesson in bad research practice</a:t>
            </a:r>
          </a:p>
        </p:txBody>
      </p:sp>
    </p:spTree>
    <p:extLst>
      <p:ext uri="{BB962C8B-B14F-4D97-AF65-F5344CB8AC3E}">
        <p14:creationId xmlns:p14="http://schemas.microsoft.com/office/powerpoint/2010/main" val="56642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effectLst/>
              </a:rPr>
              <a:t>New England Journal of Medicine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717" y="1224116"/>
            <a:ext cx="8716296" cy="35248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400" dirty="0"/>
              <a:t>world’s most prestigious medical </a:t>
            </a:r>
            <a:r>
              <a:rPr lang="en-CA" sz="2400" dirty="0" smtClean="0"/>
              <a:t>journal recently published</a:t>
            </a:r>
            <a:r>
              <a:rPr lang="en-CA" sz="2400" b="1" dirty="0" smtClean="0"/>
              <a:t>:</a:t>
            </a:r>
          </a:p>
          <a:p>
            <a:pPr marL="0" indent="0">
              <a:buNone/>
            </a:pPr>
            <a:r>
              <a:rPr lang="en-CA" sz="2400" b="1" dirty="0" smtClean="0">
                <a:solidFill>
                  <a:srgbClr val="FF0000"/>
                </a:solidFill>
              </a:rPr>
              <a:t>Failed Assignments</a:t>
            </a:r>
            <a:r>
              <a:rPr lang="en-CA" sz="2400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en-CA" sz="2400" b="1" dirty="0">
                <a:solidFill>
                  <a:srgbClr val="FF0000"/>
                </a:solidFill>
              </a:rPr>
              <a:t>	</a:t>
            </a:r>
            <a:r>
              <a:rPr lang="en-CA" sz="2400" b="1" dirty="0" smtClean="0">
                <a:solidFill>
                  <a:srgbClr val="FF0000"/>
                </a:solidFill>
              </a:rPr>
              <a:t> </a:t>
            </a:r>
            <a:r>
              <a:rPr lang="en-CA" sz="2400" b="1" dirty="0" smtClean="0">
                <a:solidFill>
                  <a:srgbClr val="FF0000"/>
                </a:solidFill>
              </a:rPr>
              <a:t>Rethinking Sex Designations on Birth Certificates</a:t>
            </a:r>
          </a:p>
          <a:p>
            <a:pPr marL="0" indent="0">
              <a:buNone/>
            </a:pPr>
            <a:r>
              <a:rPr lang="en-US" sz="2000" dirty="0" smtClean="0"/>
              <a:t>indicating </a:t>
            </a:r>
            <a:r>
              <a:rPr lang="en-US" sz="2000" dirty="0"/>
              <a:t>that </a:t>
            </a:r>
            <a:endParaRPr lang="en-US" sz="2000" dirty="0" smtClean="0"/>
          </a:p>
          <a:p>
            <a:pPr marL="0" indent="0" algn="ctr">
              <a:buNone/>
            </a:pPr>
            <a:r>
              <a:rPr lang="en-US" sz="2400" dirty="0" smtClean="0"/>
              <a:t>sexual </a:t>
            </a:r>
            <a:r>
              <a:rPr lang="en-US" sz="2400" dirty="0"/>
              <a:t>designations on birth certificates 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offer </a:t>
            </a:r>
            <a:r>
              <a:rPr lang="en-US" sz="2400" dirty="0"/>
              <a:t>no clinical advantage; serving only legal, not medical goals</a:t>
            </a:r>
          </a:p>
        </p:txBody>
      </p:sp>
    </p:spTree>
    <p:extLst>
      <p:ext uri="{BB962C8B-B14F-4D97-AF65-F5344CB8AC3E}">
        <p14:creationId xmlns:p14="http://schemas.microsoft.com/office/powerpoint/2010/main" val="1020790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90" y="202214"/>
            <a:ext cx="9055510" cy="763526"/>
          </a:xfrm>
        </p:spPr>
        <p:txBody>
          <a:bodyPr>
            <a:normAutofit/>
          </a:bodyPr>
          <a:lstStyle/>
          <a:p>
            <a:r>
              <a:rPr lang="en-US" sz="3100" b="1" dirty="0">
                <a:effectLst/>
              </a:rPr>
              <a:t>American Association for the Advancement of Science</a:t>
            </a:r>
            <a:r>
              <a:rPr lang="en-US" dirty="0">
                <a:effectLst/>
              </a:rPr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703" y="1224116"/>
            <a:ext cx="8716296" cy="35248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hlinkClick r:id="rId2"/>
              </a:rPr>
              <a:t>A  few days after Nature reviews article:</a:t>
            </a:r>
          </a:p>
          <a:p>
            <a:pPr marL="0" indent="0">
              <a:buNone/>
            </a:pPr>
            <a:r>
              <a:rPr lang="en-US" sz="2400" dirty="0" smtClean="0"/>
              <a:t>Researchers </a:t>
            </a:r>
            <a:r>
              <a:rPr lang="en-US" sz="2400" b="1" dirty="0" smtClean="0"/>
              <a:t>discover clues to brain differences </a:t>
            </a:r>
          </a:p>
          <a:p>
            <a:pPr marL="0" indent="0">
              <a:buNone/>
            </a:pPr>
            <a:r>
              <a:rPr lang="en-US" sz="2400" b="1" dirty="0"/>
              <a:t>	</a:t>
            </a:r>
            <a:r>
              <a:rPr lang="en-US" sz="2400" dirty="0" smtClean="0"/>
              <a:t>between males and </a:t>
            </a:r>
            <a:r>
              <a:rPr lang="en-US" sz="2400" dirty="0" smtClean="0"/>
              <a:t>females</a:t>
            </a:r>
          </a:p>
          <a:p>
            <a:pPr marL="0" indent="0">
              <a:buNone/>
            </a:pPr>
            <a:r>
              <a:rPr lang="en-US" sz="1100" dirty="0">
                <a:hlinkClick r:id="rId3"/>
              </a:rPr>
              <a:t>2019 Archive - UMSOM Researchers Discover Clues to Brain Differences Between Males and Females | University of Maryland School of Medicine (umaryland.edu)</a:t>
            </a:r>
            <a:endParaRPr lang="en-US" sz="1100" dirty="0" smtClean="0"/>
          </a:p>
          <a:p>
            <a:pPr marL="0" indent="0">
              <a:buNone/>
            </a:pPr>
            <a:r>
              <a:rPr lang="en-US" sz="2000" i="1" dirty="0" smtClean="0"/>
              <a:t>(clues are not evidence – we need reliable, validated and replicated studies)</a:t>
            </a:r>
          </a:p>
          <a:p>
            <a:pPr marL="0" indent="0">
              <a:buNone/>
            </a:pPr>
            <a:endParaRPr lang="en-US" sz="2000" i="1" dirty="0" smtClean="0"/>
          </a:p>
          <a:p>
            <a:pPr marL="0" indent="0">
              <a:buNone/>
            </a:pPr>
            <a:r>
              <a:rPr lang="en-US" sz="2400" dirty="0" smtClean="0"/>
              <a:t>THEN a </a:t>
            </a:r>
            <a:r>
              <a:rPr lang="en-US" sz="2400" dirty="0"/>
              <a:t>new editorial in</a:t>
            </a:r>
            <a:r>
              <a:rPr lang="en-US" sz="2400" i="1" dirty="0"/>
              <a:t> Lancet Neurology</a:t>
            </a:r>
            <a:r>
              <a:rPr lang="en-US" sz="2400" dirty="0"/>
              <a:t> </a:t>
            </a:r>
            <a:r>
              <a:rPr lang="en-US" sz="2400" dirty="0" smtClean="0"/>
              <a:t>came out…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 </a:t>
            </a:r>
            <a:r>
              <a:rPr lang="en-US" sz="2400" i="1" u="sng" dirty="0">
                <a:hlinkClick r:id="rId4"/>
              </a:rPr>
              <a:t>Sex and Gender: Modifiers of Health, Disease, and </a:t>
            </a:r>
            <a:r>
              <a:rPr lang="en-US" sz="2400" i="1" u="sng" dirty="0" smtClean="0">
                <a:hlinkClick r:id="rId4"/>
              </a:rPr>
              <a:t>Medicine</a:t>
            </a:r>
            <a:endParaRPr lang="en-US" sz="2400" i="1" u="sng" dirty="0" smtClean="0"/>
          </a:p>
          <a:p>
            <a:pPr marL="0" indent="0">
              <a:buNone/>
            </a:pPr>
            <a:endParaRPr lang="en-US" sz="2400" i="1" u="sng" dirty="0"/>
          </a:p>
        </p:txBody>
      </p:sp>
    </p:spTree>
    <p:extLst>
      <p:ext uri="{BB962C8B-B14F-4D97-AF65-F5344CB8AC3E}">
        <p14:creationId xmlns:p14="http://schemas.microsoft.com/office/powerpoint/2010/main" val="4197583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Authors </a:t>
            </a:r>
            <a:r>
              <a:rPr lang="en-US" dirty="0">
                <a:effectLst/>
              </a:rPr>
              <a:t>of Sex and Gender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53612"/>
            <a:ext cx="9055510" cy="352486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“</a:t>
            </a:r>
            <a:r>
              <a:rPr lang="en-US" sz="2400" b="1" dirty="0">
                <a:solidFill>
                  <a:schemeClr val="accent1"/>
                </a:solidFill>
              </a:rPr>
              <a:t>The combination of all genetic and hormonal causes </a:t>
            </a:r>
            <a:endParaRPr lang="en-US" sz="2400" b="1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of </a:t>
            </a:r>
            <a:r>
              <a:rPr lang="en-US" sz="2400" b="1" dirty="0">
                <a:solidFill>
                  <a:schemeClr val="accent1"/>
                </a:solidFill>
              </a:rPr>
              <a:t>sex differences </a:t>
            </a:r>
            <a:r>
              <a:rPr lang="en-US" sz="2400" b="1" dirty="0" smtClean="0">
                <a:solidFill>
                  <a:schemeClr val="accent1"/>
                </a:solidFill>
              </a:rPr>
              <a:t>yield </a:t>
            </a:r>
            <a:endParaRPr lang="en-US" sz="2400" b="1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two </a:t>
            </a:r>
            <a:r>
              <a:rPr lang="en-US" sz="2400" b="1" dirty="0">
                <a:solidFill>
                  <a:schemeClr val="accent1"/>
                </a:solidFill>
              </a:rPr>
              <a:t>different biological systems </a:t>
            </a:r>
            <a:r>
              <a:rPr lang="en-US" sz="2400" b="1" dirty="0" smtClean="0">
                <a:solidFill>
                  <a:schemeClr val="accent1"/>
                </a:solidFill>
              </a:rPr>
              <a:t>in men &amp;women </a:t>
            </a:r>
            <a:endParaRPr lang="en-US" sz="2400" b="1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endParaRPr lang="en-US" sz="2400" b="1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This translates </a:t>
            </a:r>
            <a:r>
              <a:rPr lang="en-US" sz="2400" dirty="0">
                <a:solidFill>
                  <a:schemeClr val="tx1"/>
                </a:solidFill>
              </a:rPr>
              <a:t>into differences in disease predisposition</a:t>
            </a:r>
            <a:r>
              <a:rPr lang="en-US" sz="2400" dirty="0" smtClean="0">
                <a:solidFill>
                  <a:schemeClr val="tx1"/>
                </a:solidFill>
              </a:rPr>
              <a:t>,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manifestation, and response to treatment 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400" dirty="0" smtClean="0"/>
              <a:t>Therefore</a:t>
            </a:r>
            <a:r>
              <a:rPr lang="en-US" sz="2400" dirty="0"/>
              <a:t>, </a:t>
            </a:r>
            <a:r>
              <a:rPr lang="en-US" sz="2400" b="1" dirty="0">
                <a:solidFill>
                  <a:srgbClr val="FF0000"/>
                </a:solidFill>
              </a:rPr>
              <a:t>sex is an important modifier of physiology and disease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via genetic, </a:t>
            </a:r>
            <a:r>
              <a:rPr lang="en-US" sz="2400" dirty="0">
                <a:solidFill>
                  <a:srgbClr val="FF0000"/>
                </a:solidFill>
              </a:rPr>
              <a:t>epigenetic</a:t>
            </a:r>
            <a:r>
              <a:rPr lang="en-US" sz="2400" dirty="0"/>
              <a:t>, and hormonal regulations.”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1728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>
                <a:effectLst/>
              </a:rPr>
              <a:t>2001 National </a:t>
            </a:r>
            <a:r>
              <a:rPr lang="en-US" u="sng" dirty="0">
                <a:effectLst/>
              </a:rPr>
              <a:t>Academy of Sciences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4619" y="1445342"/>
            <a:ext cx="7558550" cy="279482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Being </a:t>
            </a:r>
            <a:r>
              <a:rPr lang="en-US" sz="2400" dirty="0"/>
              <a:t>male or female is an important basic human variable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	that </a:t>
            </a:r>
            <a:r>
              <a:rPr lang="en-US" sz="2400" dirty="0"/>
              <a:t>affects health and illness throughout the life span. </a:t>
            </a:r>
            <a:endParaRPr lang="en-US" sz="2400" dirty="0"/>
          </a:p>
          <a:p>
            <a:r>
              <a:rPr lang="en-US" sz="2400" dirty="0" smtClean="0"/>
              <a:t>Differences </a:t>
            </a:r>
            <a:r>
              <a:rPr lang="en-US" sz="2400" dirty="0"/>
              <a:t>in health and illness are influenced by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	individual </a:t>
            </a:r>
            <a:r>
              <a:rPr lang="en-US" sz="2400" dirty="0"/>
              <a:t>genetic and physiological constitutions, </a:t>
            </a:r>
            <a:r>
              <a:rPr lang="en-US" sz="2400" i="1" dirty="0" smtClean="0"/>
              <a:t> </a:t>
            </a:r>
          </a:p>
          <a:p>
            <a:pPr marL="0" indent="0">
              <a:buNone/>
            </a:pPr>
            <a:r>
              <a:rPr lang="en-US" sz="2400" dirty="0" smtClean="0"/>
              <a:t>	as </a:t>
            </a:r>
            <a:r>
              <a:rPr lang="en-US" sz="2400" dirty="0"/>
              <a:t>well as by an individual’s interaction with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	environmental </a:t>
            </a:r>
            <a:r>
              <a:rPr lang="en-US" sz="2400" dirty="0"/>
              <a:t>and experiential factors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01872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1884" y="1142999"/>
            <a:ext cx="7057104" cy="3524865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sz="2600" dirty="0" smtClean="0">
                <a:solidFill>
                  <a:schemeClr val="bg1"/>
                </a:solidFill>
              </a:rPr>
              <a:t>The </a:t>
            </a:r>
            <a:r>
              <a:rPr lang="en-US" sz="2400" b="1" dirty="0" err="1">
                <a:solidFill>
                  <a:schemeClr val="tx1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  <a:t>The</a:t>
            </a:r>
            <a:r>
              <a:rPr lang="en-US" sz="2400" b="1" dirty="0">
                <a:solidFill>
                  <a:schemeClr val="tx1"/>
                </a:solidFill>
                <a:latin typeface="Mongolian Baiti" panose="03000500000000000000" pitchFamily="66" charset="0"/>
                <a:cs typeface="Mongolian Baiti" panose="03000500000000000000" pitchFamily="66" charset="0"/>
              </a:rPr>
              <a:t> incidence and severity of diseases</a:t>
            </a:r>
          </a:p>
          <a:p>
            <a:r>
              <a:rPr lang="en-US" sz="2600" dirty="0" smtClean="0"/>
              <a:t>between </a:t>
            </a:r>
            <a:r>
              <a:rPr lang="en-US" sz="2600" dirty="0"/>
              <a:t>the </a:t>
            </a:r>
            <a:r>
              <a:rPr lang="en-US" sz="2600" dirty="0" smtClean="0"/>
              <a:t>sexes  &amp; may </a:t>
            </a:r>
            <a:r>
              <a:rPr lang="en-US" sz="2600" dirty="0"/>
              <a:t>be related to differences in </a:t>
            </a:r>
            <a:r>
              <a:rPr lang="en-US" sz="2600" dirty="0" smtClean="0"/>
              <a:t>exposures</a:t>
            </a:r>
            <a:endParaRPr lang="en-US" sz="2600" dirty="0" smtClean="0"/>
          </a:p>
          <a:p>
            <a:r>
              <a:rPr lang="en-US" sz="2600" dirty="0" smtClean="0"/>
              <a:t>routes </a:t>
            </a:r>
            <a:r>
              <a:rPr lang="en-US" sz="2600" dirty="0"/>
              <a:t>of entry and the processing of a foreign agent, </a:t>
            </a:r>
            <a:r>
              <a:rPr lang="en-US" sz="2600" dirty="0" smtClean="0"/>
              <a:t>&amp; </a:t>
            </a:r>
            <a:r>
              <a:rPr lang="en-US" sz="2600" dirty="0"/>
              <a:t>cellular responses. </a:t>
            </a:r>
            <a:endParaRPr lang="en-US" sz="2600" dirty="0" smtClean="0"/>
          </a:p>
          <a:p>
            <a:pPr marL="0" indent="0">
              <a:buNone/>
            </a:pPr>
            <a:endParaRPr lang="en-US" sz="2600" dirty="0"/>
          </a:p>
          <a:p>
            <a:pPr marL="0" indent="0" algn="ctr">
              <a:buNone/>
            </a:pPr>
            <a:r>
              <a:rPr lang="en-US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</a:t>
            </a:r>
            <a:r>
              <a:rPr 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sex should be considered </a:t>
            </a:r>
            <a:r>
              <a:rPr lang="en-US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</a:t>
            </a:r>
            <a:r>
              <a:rPr 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designing </a:t>
            </a:r>
            <a:r>
              <a:rPr lang="en-US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</a:t>
            </a:r>
            <a:r>
              <a:rPr 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analyzing studies </a:t>
            </a:r>
            <a:r>
              <a:rPr lang="en-US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areas and at all levels of biomedical and health-related research.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392917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The Sex and Gender review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303" y="1224116"/>
            <a:ext cx="7838767" cy="35248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detailed afflictions with sexually distinct patterns that have been investigated during the intervening two </a:t>
            </a:r>
            <a:r>
              <a:rPr lang="en-US" sz="2400" b="1" dirty="0" smtClean="0"/>
              <a:t>decades  </a:t>
            </a:r>
            <a:r>
              <a:rPr lang="en-US" sz="2400" dirty="0" smtClean="0"/>
              <a:t>including</a:t>
            </a:r>
            <a:endParaRPr lang="en-US" sz="2400" b="1" dirty="0" smtClean="0"/>
          </a:p>
          <a:p>
            <a:pPr marL="0" indent="0" algn="ctr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Alzheimer’s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disease, diabetes, influenza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0" indent="0" algn="ctr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pneumonia, chronic kidney and liver diseases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0" indent="0" algn="ctr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depression and suicide, and COVID-19</a:t>
            </a:r>
          </a:p>
        </p:txBody>
      </p:sp>
    </p:spTree>
    <p:extLst>
      <p:ext uri="{BB962C8B-B14F-4D97-AF65-F5344CB8AC3E}">
        <p14:creationId xmlns:p14="http://schemas.microsoft.com/office/powerpoint/2010/main" val="3386742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372</Words>
  <Application>Microsoft Office PowerPoint</Application>
  <PresentationFormat>On-screen Show (16:9)</PresentationFormat>
  <Paragraphs>70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Obliterating Biology?</vt:lpstr>
      <vt:lpstr>American Civil Liberties Union </vt:lpstr>
      <vt:lpstr>Nerosexism</vt:lpstr>
      <vt:lpstr>New England Journal of Medicine </vt:lpstr>
      <vt:lpstr>American Association for the Advancement of Science </vt:lpstr>
      <vt:lpstr>Authors of Sex and Gender </vt:lpstr>
      <vt:lpstr>2001 National Academy of Sciences</vt:lpstr>
      <vt:lpstr>PowerPoint Presentation</vt:lpstr>
      <vt:lpstr>The Sex and Gender review </vt:lpstr>
      <vt:lpstr>Lack of appreciation of biology</vt:lpstr>
      <vt:lpstr>Social media  distills false information</vt:lpstr>
      <vt:lpstr>Social media  ignores scientific fact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2021-06-11T13:11:01Z</dcterms:modified>
</cp:coreProperties>
</file>