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8"/>
  </p:notesMasterIdLst>
  <p:handoutMasterIdLst>
    <p:handoutMasterId r:id="rId19"/>
  </p:handoutMasterIdLst>
  <p:sldIdLst>
    <p:sldId id="256" r:id="rId5"/>
    <p:sldId id="257" r:id="rId6"/>
    <p:sldId id="270" r:id="rId7"/>
    <p:sldId id="271" r:id="rId8"/>
    <p:sldId id="259" r:id="rId9"/>
    <p:sldId id="272" r:id="rId10"/>
    <p:sldId id="269" r:id="rId11"/>
    <p:sldId id="260" r:id="rId12"/>
    <p:sldId id="262" r:id="rId13"/>
    <p:sldId id="266" r:id="rId14"/>
    <p:sldId id="275" r:id="rId15"/>
    <p:sldId id="277" r:id="rId16"/>
    <p:sldId id="276"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69" autoAdjust="0"/>
    <p:restoredTop sz="94660"/>
  </p:normalViewPr>
  <p:slideViewPr>
    <p:cSldViewPr snapToGrid="0" showGuides="1">
      <p:cViewPr varScale="1">
        <p:scale>
          <a:sx n="117" d="100"/>
          <a:sy n="117" d="100"/>
        </p:scale>
        <p:origin x="-300" y="-102"/>
      </p:cViewPr>
      <p:guideLst>
        <p:guide orient="horz" pos="2160"/>
        <p:guide pos="3840"/>
      </p:guideLst>
    </p:cSldViewPr>
  </p:slideViewPr>
  <p:notesTextViewPr>
    <p:cViewPr>
      <p:scale>
        <a:sx n="1" d="1"/>
        <a:sy n="1" d="1"/>
      </p:scale>
      <p:origin x="0" y="0"/>
    </p:cViewPr>
  </p:notesTextViewPr>
  <p:sorterViewPr>
    <p:cViewPr>
      <p:scale>
        <a:sx n="200" d="100"/>
        <a:sy n="200" d="100"/>
      </p:scale>
      <p:origin x="0" y="7146"/>
    </p:cViewPr>
  </p:sorterViewPr>
  <p:notesViewPr>
    <p:cSldViewPr snapToGrid="0" showGuides="1">
      <p:cViewPr varScale="1">
        <p:scale>
          <a:sx n="58" d="100"/>
          <a:sy n="58" d="100"/>
        </p:scale>
        <p:origin x="1974"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F9BCF75-FC10-4C77-9F34-1C20E1CF4950}"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191F615B-6A24-4677-9BA2-BC584D100741}">
      <dgm:prSet phldrT="[Text]" custT="1"/>
      <dgm:spPr/>
      <dgm:t>
        <a:bodyPr/>
        <a:lstStyle/>
        <a:p>
          <a:r>
            <a:rPr lang="en-US" sz="3200" dirty="0" smtClean="0"/>
            <a:t>Phelan et al.    2009</a:t>
          </a:r>
          <a:r>
            <a:rPr lang="en-US" sz="4400" dirty="0" smtClean="0"/>
            <a:t>	</a:t>
          </a:r>
          <a:endParaRPr lang="en-US" sz="4400" dirty="0"/>
        </a:p>
      </dgm:t>
    </dgm:pt>
    <dgm:pt modelId="{EE312627-5226-4062-8194-EA9C278C0CE7}" type="parTrans" cxnId="{D9E34E03-9A72-4B0D-ABF3-C1FA5511E51F}">
      <dgm:prSet/>
      <dgm:spPr/>
      <dgm:t>
        <a:bodyPr/>
        <a:lstStyle/>
        <a:p>
          <a:endParaRPr lang="en-US"/>
        </a:p>
      </dgm:t>
    </dgm:pt>
    <dgm:pt modelId="{108DEF57-FF20-4577-AFE2-298534670587}" type="sibTrans" cxnId="{D9E34E03-9A72-4B0D-ABF3-C1FA5511E51F}">
      <dgm:prSet/>
      <dgm:spPr/>
      <dgm:t>
        <a:bodyPr/>
        <a:lstStyle/>
        <a:p>
          <a:endParaRPr lang="en-US"/>
        </a:p>
      </dgm:t>
    </dgm:pt>
    <dgm:pt modelId="{58CF3B24-7735-4AE7-B136-D7C87DE1E3DD}">
      <dgm:prSet phldrT="[Text]"/>
      <dgm:spPr/>
      <dgm:t>
        <a:bodyPr/>
        <a:lstStyle/>
        <a:p>
          <a:r>
            <a:rPr lang="en-US" dirty="0" smtClean="0"/>
            <a:t>Found </a:t>
          </a:r>
          <a:r>
            <a:rPr lang="en-US" dirty="0" smtClean="0"/>
            <a:t>similar results. </a:t>
          </a:r>
          <a:endParaRPr lang="en-US" dirty="0"/>
        </a:p>
      </dgm:t>
    </dgm:pt>
    <dgm:pt modelId="{A156558C-4D34-4061-876B-34A35937AD02}" type="parTrans" cxnId="{48567A99-1753-480E-BB44-7FD39BB59CD1}">
      <dgm:prSet/>
      <dgm:spPr/>
      <dgm:t>
        <a:bodyPr/>
        <a:lstStyle/>
        <a:p>
          <a:endParaRPr lang="en-US"/>
        </a:p>
      </dgm:t>
    </dgm:pt>
    <dgm:pt modelId="{67E728F6-00DB-42B0-95A4-1083B72AA31C}" type="sibTrans" cxnId="{48567A99-1753-480E-BB44-7FD39BB59CD1}">
      <dgm:prSet/>
      <dgm:spPr/>
      <dgm:t>
        <a:bodyPr/>
        <a:lstStyle/>
        <a:p>
          <a:endParaRPr lang="en-US"/>
        </a:p>
      </dgm:t>
    </dgm:pt>
    <dgm:pt modelId="{41C9A7B2-E8A5-416B-9F90-0F06AC3ABF12}">
      <dgm:prSet phldrT="[Text]"/>
      <dgm:spPr/>
      <dgm:t>
        <a:bodyPr/>
        <a:lstStyle/>
        <a:p>
          <a:r>
            <a:rPr lang="en-US" b="1" i="1" dirty="0" smtClean="0"/>
            <a:t>No study using a random survey </a:t>
          </a:r>
          <a:r>
            <a:rPr lang="en-US" dirty="0" smtClean="0"/>
            <a:t>concludes that reorientation therapy is likely to be harmful.</a:t>
          </a:r>
          <a:endParaRPr lang="en-US" dirty="0"/>
        </a:p>
      </dgm:t>
    </dgm:pt>
    <dgm:pt modelId="{0FBDA6AC-51D0-4BA1-9D4D-DCCF75B423F1}" type="parTrans" cxnId="{94F7A462-8A43-47C8-8B7F-2BD464B50CF4}">
      <dgm:prSet/>
      <dgm:spPr/>
      <dgm:t>
        <a:bodyPr/>
        <a:lstStyle/>
        <a:p>
          <a:endParaRPr lang="en-US"/>
        </a:p>
      </dgm:t>
    </dgm:pt>
    <dgm:pt modelId="{1AD4689C-16BE-4DD7-A892-075F35329411}" type="sibTrans" cxnId="{94F7A462-8A43-47C8-8B7F-2BD464B50CF4}">
      <dgm:prSet/>
      <dgm:spPr/>
      <dgm:t>
        <a:bodyPr/>
        <a:lstStyle/>
        <a:p>
          <a:endParaRPr lang="en-US"/>
        </a:p>
      </dgm:t>
    </dgm:pt>
    <dgm:pt modelId="{51398D5B-4DF6-468E-8C2A-669F48FF9EE3}">
      <dgm:prSet phldrT="[Text]" custT="1"/>
      <dgm:spPr/>
      <dgm:t>
        <a:bodyPr/>
        <a:lstStyle/>
        <a:p>
          <a:r>
            <a:rPr lang="en-US" sz="3200" dirty="0" err="1" smtClean="0"/>
            <a:t>Sprigg</a:t>
          </a:r>
          <a:r>
            <a:rPr lang="en-US" sz="3200" dirty="0" smtClean="0"/>
            <a:t> 2018</a:t>
          </a:r>
          <a:endParaRPr lang="en-US" sz="3200" dirty="0"/>
        </a:p>
      </dgm:t>
    </dgm:pt>
    <dgm:pt modelId="{45D612D8-BE8F-49CD-82FB-FDD6C35B13AC}" type="parTrans" cxnId="{27B59B0B-06E1-485A-904E-B300F47D8683}">
      <dgm:prSet/>
      <dgm:spPr/>
      <dgm:t>
        <a:bodyPr/>
        <a:lstStyle/>
        <a:p>
          <a:endParaRPr lang="en-US"/>
        </a:p>
      </dgm:t>
    </dgm:pt>
    <dgm:pt modelId="{16D64E55-C0AA-456B-BEA8-424AA6419114}" type="sibTrans" cxnId="{27B59B0B-06E1-485A-904E-B300F47D8683}">
      <dgm:prSet/>
      <dgm:spPr/>
      <dgm:t>
        <a:bodyPr/>
        <a:lstStyle/>
        <a:p>
          <a:endParaRPr lang="en-US"/>
        </a:p>
      </dgm:t>
    </dgm:pt>
    <dgm:pt modelId="{86BD3CC4-439E-4709-A6DA-DE454C59AD35}">
      <dgm:prSet phldrT="[Text]"/>
      <dgm:spPr/>
      <dgm:t>
        <a:bodyPr/>
        <a:lstStyle/>
        <a:p>
          <a:r>
            <a:rPr lang="en-US" dirty="0" smtClean="0"/>
            <a:t>Six studies from 2000 to 2018 reviewed</a:t>
          </a:r>
          <a:endParaRPr lang="en-US" dirty="0"/>
        </a:p>
      </dgm:t>
    </dgm:pt>
    <dgm:pt modelId="{3FAA5190-DA79-4D7C-B5DC-20C584A94E0B}" type="parTrans" cxnId="{1635B906-00AF-482F-9EA1-4A8694EB2E0B}">
      <dgm:prSet/>
      <dgm:spPr/>
      <dgm:t>
        <a:bodyPr/>
        <a:lstStyle/>
        <a:p>
          <a:endParaRPr lang="en-US"/>
        </a:p>
      </dgm:t>
    </dgm:pt>
    <dgm:pt modelId="{1E94CFDC-2253-47D5-84D6-791BFA817E21}" type="sibTrans" cxnId="{1635B906-00AF-482F-9EA1-4A8694EB2E0B}">
      <dgm:prSet/>
      <dgm:spPr/>
      <dgm:t>
        <a:bodyPr/>
        <a:lstStyle/>
        <a:p>
          <a:endParaRPr lang="en-US"/>
        </a:p>
      </dgm:t>
    </dgm:pt>
    <dgm:pt modelId="{8F70EDA1-F6B3-493B-B080-EE60F4482339}">
      <dgm:prSet phldrT="[Text]"/>
      <dgm:spPr/>
      <dgm:t>
        <a:bodyPr/>
        <a:lstStyle/>
        <a:p>
          <a:r>
            <a:rPr lang="en-US" dirty="0" smtClean="0"/>
            <a:t>These studies show </a:t>
          </a:r>
          <a:r>
            <a:rPr lang="en-US" b="1" i="1" dirty="0" smtClean="0"/>
            <a:t>the evidence for the effectiveness </a:t>
          </a:r>
          <a:r>
            <a:rPr lang="en-US" dirty="0" smtClean="0"/>
            <a:t>of SOCE far outweighs the evidence of its harm.”</a:t>
          </a:r>
          <a:endParaRPr lang="en-US" dirty="0"/>
        </a:p>
      </dgm:t>
    </dgm:pt>
    <dgm:pt modelId="{95931B6F-F4A2-40DC-AD39-E9A99CBC1C1F}" type="parTrans" cxnId="{41854846-894F-4CD7-B4A3-0B30B96A990C}">
      <dgm:prSet/>
      <dgm:spPr/>
      <dgm:t>
        <a:bodyPr/>
        <a:lstStyle/>
        <a:p>
          <a:endParaRPr lang="en-US"/>
        </a:p>
      </dgm:t>
    </dgm:pt>
    <dgm:pt modelId="{3036427C-9281-425E-9D49-5CED39D1F23F}" type="sibTrans" cxnId="{41854846-894F-4CD7-B4A3-0B30B96A990C}">
      <dgm:prSet/>
      <dgm:spPr/>
      <dgm:t>
        <a:bodyPr/>
        <a:lstStyle/>
        <a:p>
          <a:endParaRPr lang="en-US"/>
        </a:p>
      </dgm:t>
    </dgm:pt>
    <dgm:pt modelId="{6D73D910-F174-4737-984A-BE39C77EE071}">
      <dgm:prSet phldrT="[Text]" custT="1"/>
      <dgm:spPr/>
      <dgm:t>
        <a:bodyPr/>
        <a:lstStyle/>
        <a:p>
          <a:r>
            <a:rPr lang="en-US" sz="3200" dirty="0" smtClean="0"/>
            <a:t>Haynes 2019</a:t>
          </a:r>
          <a:endParaRPr lang="en-US" sz="3200" dirty="0"/>
        </a:p>
      </dgm:t>
    </dgm:pt>
    <dgm:pt modelId="{4DB46DAC-7B82-4975-80BD-D24EE1C029D8}" type="parTrans" cxnId="{084B0A0A-1098-4AFB-86CC-9FF5B88F57FA}">
      <dgm:prSet/>
      <dgm:spPr/>
      <dgm:t>
        <a:bodyPr/>
        <a:lstStyle/>
        <a:p>
          <a:endParaRPr lang="en-US"/>
        </a:p>
      </dgm:t>
    </dgm:pt>
    <dgm:pt modelId="{D05DC7B4-6D27-40E6-B936-BAC158EED0B0}" type="sibTrans" cxnId="{084B0A0A-1098-4AFB-86CC-9FF5B88F57FA}">
      <dgm:prSet/>
      <dgm:spPr/>
      <dgm:t>
        <a:bodyPr/>
        <a:lstStyle/>
        <a:p>
          <a:endParaRPr lang="en-US"/>
        </a:p>
      </dgm:t>
    </dgm:pt>
    <dgm:pt modelId="{5D01D5C0-B293-4582-92EC-196D74B4A6C0}">
      <dgm:prSet phldrT="[Text]"/>
      <dgm:spPr/>
      <dgm:t>
        <a:bodyPr/>
        <a:lstStyle/>
        <a:p>
          <a:r>
            <a:rPr lang="en-US" dirty="0" smtClean="0"/>
            <a:t>Century </a:t>
          </a:r>
          <a:r>
            <a:rPr lang="en-US" dirty="0" smtClean="0"/>
            <a:t>of research publications, mostly peer reviewed</a:t>
          </a:r>
          <a:endParaRPr lang="en-US" dirty="0"/>
        </a:p>
      </dgm:t>
    </dgm:pt>
    <dgm:pt modelId="{2FDC21F2-0508-4CB8-BD24-9090297CD5C6}" type="parTrans" cxnId="{8C0BB23D-AFB2-4462-A8AF-F4181800DD53}">
      <dgm:prSet/>
      <dgm:spPr/>
      <dgm:t>
        <a:bodyPr/>
        <a:lstStyle/>
        <a:p>
          <a:endParaRPr lang="en-US"/>
        </a:p>
      </dgm:t>
    </dgm:pt>
    <dgm:pt modelId="{8DB92F3E-E9F8-4F1D-8673-9FD0B11EF4ED}" type="sibTrans" cxnId="{8C0BB23D-AFB2-4462-A8AF-F4181800DD53}">
      <dgm:prSet/>
      <dgm:spPr/>
      <dgm:t>
        <a:bodyPr/>
        <a:lstStyle/>
        <a:p>
          <a:endParaRPr lang="en-US"/>
        </a:p>
      </dgm:t>
    </dgm:pt>
    <dgm:pt modelId="{3426A8BA-6613-494B-8114-71768AB53FBF}">
      <dgm:prSet phldrT="[Text]"/>
      <dgm:spPr/>
      <dgm:t>
        <a:bodyPr/>
        <a:lstStyle/>
        <a:p>
          <a:r>
            <a:rPr lang="en-US" dirty="0" smtClean="0"/>
            <a:t>A significant number of these studies reported </a:t>
          </a:r>
          <a:r>
            <a:rPr lang="en-US" b="1" i="1" dirty="0" smtClean="0"/>
            <a:t>positive outcomes. </a:t>
          </a:r>
          <a:endParaRPr lang="en-US" b="1" i="1" dirty="0"/>
        </a:p>
      </dgm:t>
    </dgm:pt>
    <dgm:pt modelId="{DF07BC3D-6AD3-4990-B04C-618432E7CFC8}" type="parTrans" cxnId="{AEFD030C-F266-4C66-A85A-CB7957FF0A97}">
      <dgm:prSet/>
      <dgm:spPr/>
      <dgm:t>
        <a:bodyPr/>
        <a:lstStyle/>
        <a:p>
          <a:endParaRPr lang="en-US"/>
        </a:p>
      </dgm:t>
    </dgm:pt>
    <dgm:pt modelId="{B229B3EC-BBA0-4286-A801-B514D58EC85C}" type="sibTrans" cxnId="{AEFD030C-F266-4C66-A85A-CB7957FF0A97}">
      <dgm:prSet/>
      <dgm:spPr/>
      <dgm:t>
        <a:bodyPr/>
        <a:lstStyle/>
        <a:p>
          <a:endParaRPr lang="en-US"/>
        </a:p>
      </dgm:t>
    </dgm:pt>
    <dgm:pt modelId="{19C8F5CE-FB4F-41E3-9E0B-E83D17B2B38B}" type="pres">
      <dgm:prSet presAssocID="{9F9BCF75-FC10-4C77-9F34-1C20E1CF4950}" presName="Name0" presStyleCnt="0">
        <dgm:presLayoutVars>
          <dgm:dir/>
          <dgm:animLvl val="lvl"/>
          <dgm:resizeHandles val="exact"/>
        </dgm:presLayoutVars>
      </dgm:prSet>
      <dgm:spPr/>
      <dgm:t>
        <a:bodyPr/>
        <a:lstStyle/>
        <a:p>
          <a:endParaRPr lang="en-US"/>
        </a:p>
      </dgm:t>
    </dgm:pt>
    <dgm:pt modelId="{BA88CA47-B393-4A93-8DF3-0DEEFF5289E9}" type="pres">
      <dgm:prSet presAssocID="{191F615B-6A24-4677-9BA2-BC584D100741}" presName="linNode" presStyleCnt="0"/>
      <dgm:spPr/>
    </dgm:pt>
    <dgm:pt modelId="{6CB47B0B-B9AF-4D37-BE2A-E57FD097F3B8}" type="pres">
      <dgm:prSet presAssocID="{191F615B-6A24-4677-9BA2-BC584D100741}" presName="parentText" presStyleLbl="node1" presStyleIdx="0" presStyleCnt="3">
        <dgm:presLayoutVars>
          <dgm:chMax val="1"/>
          <dgm:bulletEnabled val="1"/>
        </dgm:presLayoutVars>
      </dgm:prSet>
      <dgm:spPr/>
      <dgm:t>
        <a:bodyPr/>
        <a:lstStyle/>
        <a:p>
          <a:endParaRPr lang="en-US"/>
        </a:p>
      </dgm:t>
    </dgm:pt>
    <dgm:pt modelId="{620ADAB8-BD33-454C-A763-11A17D57595D}" type="pres">
      <dgm:prSet presAssocID="{191F615B-6A24-4677-9BA2-BC584D100741}" presName="descendantText" presStyleLbl="alignAccFollowNode1" presStyleIdx="0" presStyleCnt="3">
        <dgm:presLayoutVars>
          <dgm:bulletEnabled val="1"/>
        </dgm:presLayoutVars>
      </dgm:prSet>
      <dgm:spPr/>
      <dgm:t>
        <a:bodyPr/>
        <a:lstStyle/>
        <a:p>
          <a:endParaRPr lang="en-US"/>
        </a:p>
      </dgm:t>
    </dgm:pt>
    <dgm:pt modelId="{922A8B26-93F6-4CB3-AB38-FAA548BDAE39}" type="pres">
      <dgm:prSet presAssocID="{108DEF57-FF20-4577-AFE2-298534670587}" presName="sp" presStyleCnt="0"/>
      <dgm:spPr/>
    </dgm:pt>
    <dgm:pt modelId="{4655F338-AB81-40EF-A4FA-9F6A9CCBEF67}" type="pres">
      <dgm:prSet presAssocID="{51398D5B-4DF6-468E-8C2A-669F48FF9EE3}" presName="linNode" presStyleCnt="0"/>
      <dgm:spPr/>
    </dgm:pt>
    <dgm:pt modelId="{163E2D06-7B6D-4C41-B597-84AC0ED5DDA1}" type="pres">
      <dgm:prSet presAssocID="{51398D5B-4DF6-468E-8C2A-669F48FF9EE3}" presName="parentText" presStyleLbl="node1" presStyleIdx="1" presStyleCnt="3">
        <dgm:presLayoutVars>
          <dgm:chMax val="1"/>
          <dgm:bulletEnabled val="1"/>
        </dgm:presLayoutVars>
      </dgm:prSet>
      <dgm:spPr/>
      <dgm:t>
        <a:bodyPr/>
        <a:lstStyle/>
        <a:p>
          <a:endParaRPr lang="en-US"/>
        </a:p>
      </dgm:t>
    </dgm:pt>
    <dgm:pt modelId="{39ED8A15-8812-4D53-B612-475FA9C8A5C5}" type="pres">
      <dgm:prSet presAssocID="{51398D5B-4DF6-468E-8C2A-669F48FF9EE3}" presName="descendantText" presStyleLbl="alignAccFollowNode1" presStyleIdx="1" presStyleCnt="3">
        <dgm:presLayoutVars>
          <dgm:bulletEnabled val="1"/>
        </dgm:presLayoutVars>
      </dgm:prSet>
      <dgm:spPr/>
      <dgm:t>
        <a:bodyPr/>
        <a:lstStyle/>
        <a:p>
          <a:endParaRPr lang="en-US"/>
        </a:p>
      </dgm:t>
    </dgm:pt>
    <dgm:pt modelId="{35514022-ED3B-48DF-9ECC-29A277E37072}" type="pres">
      <dgm:prSet presAssocID="{16D64E55-C0AA-456B-BEA8-424AA6419114}" presName="sp" presStyleCnt="0"/>
      <dgm:spPr/>
    </dgm:pt>
    <dgm:pt modelId="{2CCF3CBA-05C3-4EC2-8A04-2CCD81789DB4}" type="pres">
      <dgm:prSet presAssocID="{6D73D910-F174-4737-984A-BE39C77EE071}" presName="linNode" presStyleCnt="0"/>
      <dgm:spPr/>
    </dgm:pt>
    <dgm:pt modelId="{C769AE61-91A1-44E6-B7A3-377BB71FFBF5}" type="pres">
      <dgm:prSet presAssocID="{6D73D910-F174-4737-984A-BE39C77EE071}" presName="parentText" presStyleLbl="node1" presStyleIdx="2" presStyleCnt="3">
        <dgm:presLayoutVars>
          <dgm:chMax val="1"/>
          <dgm:bulletEnabled val="1"/>
        </dgm:presLayoutVars>
      </dgm:prSet>
      <dgm:spPr/>
      <dgm:t>
        <a:bodyPr/>
        <a:lstStyle/>
        <a:p>
          <a:endParaRPr lang="en-US"/>
        </a:p>
      </dgm:t>
    </dgm:pt>
    <dgm:pt modelId="{72758048-2A6C-4464-B38C-C889FA87064E}" type="pres">
      <dgm:prSet presAssocID="{6D73D910-F174-4737-984A-BE39C77EE071}" presName="descendantText" presStyleLbl="alignAccFollowNode1" presStyleIdx="2" presStyleCnt="3">
        <dgm:presLayoutVars>
          <dgm:bulletEnabled val="1"/>
        </dgm:presLayoutVars>
      </dgm:prSet>
      <dgm:spPr/>
      <dgm:t>
        <a:bodyPr/>
        <a:lstStyle/>
        <a:p>
          <a:endParaRPr lang="en-US"/>
        </a:p>
      </dgm:t>
    </dgm:pt>
  </dgm:ptLst>
  <dgm:cxnLst>
    <dgm:cxn modelId="{94F7A462-8A43-47C8-8B7F-2BD464B50CF4}" srcId="{191F615B-6A24-4677-9BA2-BC584D100741}" destId="{41C9A7B2-E8A5-416B-9F90-0F06AC3ABF12}" srcOrd="1" destOrd="0" parTransId="{0FBDA6AC-51D0-4BA1-9D4D-DCCF75B423F1}" sibTransId="{1AD4689C-16BE-4DD7-A892-075F35329411}"/>
    <dgm:cxn modelId="{8C0BB23D-AFB2-4462-A8AF-F4181800DD53}" srcId="{6D73D910-F174-4737-984A-BE39C77EE071}" destId="{5D01D5C0-B293-4582-92EC-196D74B4A6C0}" srcOrd="0" destOrd="0" parTransId="{2FDC21F2-0508-4CB8-BD24-9090297CD5C6}" sibTransId="{8DB92F3E-E9F8-4F1D-8673-9FD0B11EF4ED}"/>
    <dgm:cxn modelId="{CA50FF88-FBD3-4B2A-AF1A-8BBEB61F4D57}" type="presOf" srcId="{3426A8BA-6613-494B-8114-71768AB53FBF}" destId="{72758048-2A6C-4464-B38C-C889FA87064E}" srcOrd="0" destOrd="1" presId="urn:microsoft.com/office/officeart/2005/8/layout/vList5"/>
    <dgm:cxn modelId="{D9E34E03-9A72-4B0D-ABF3-C1FA5511E51F}" srcId="{9F9BCF75-FC10-4C77-9F34-1C20E1CF4950}" destId="{191F615B-6A24-4677-9BA2-BC584D100741}" srcOrd="0" destOrd="0" parTransId="{EE312627-5226-4062-8194-EA9C278C0CE7}" sibTransId="{108DEF57-FF20-4577-AFE2-298534670587}"/>
    <dgm:cxn modelId="{084B0A0A-1098-4AFB-86CC-9FF5B88F57FA}" srcId="{9F9BCF75-FC10-4C77-9F34-1C20E1CF4950}" destId="{6D73D910-F174-4737-984A-BE39C77EE071}" srcOrd="2" destOrd="0" parTransId="{4DB46DAC-7B82-4975-80BD-D24EE1C029D8}" sibTransId="{D05DC7B4-6D27-40E6-B936-BAC158EED0B0}"/>
    <dgm:cxn modelId="{AEFD030C-F266-4C66-A85A-CB7957FF0A97}" srcId="{6D73D910-F174-4737-984A-BE39C77EE071}" destId="{3426A8BA-6613-494B-8114-71768AB53FBF}" srcOrd="1" destOrd="0" parTransId="{DF07BC3D-6AD3-4990-B04C-618432E7CFC8}" sibTransId="{B229B3EC-BBA0-4286-A801-B514D58EC85C}"/>
    <dgm:cxn modelId="{1635B906-00AF-482F-9EA1-4A8694EB2E0B}" srcId="{51398D5B-4DF6-468E-8C2A-669F48FF9EE3}" destId="{86BD3CC4-439E-4709-A6DA-DE454C59AD35}" srcOrd="0" destOrd="0" parTransId="{3FAA5190-DA79-4D7C-B5DC-20C584A94E0B}" sibTransId="{1E94CFDC-2253-47D5-84D6-791BFA817E21}"/>
    <dgm:cxn modelId="{36436802-377E-4615-8865-27050CDA052B}" type="presOf" srcId="{58CF3B24-7735-4AE7-B136-D7C87DE1E3DD}" destId="{620ADAB8-BD33-454C-A763-11A17D57595D}" srcOrd="0" destOrd="0" presId="urn:microsoft.com/office/officeart/2005/8/layout/vList5"/>
    <dgm:cxn modelId="{073352A4-9888-42A2-9F65-792C9853AF93}" type="presOf" srcId="{51398D5B-4DF6-468E-8C2A-669F48FF9EE3}" destId="{163E2D06-7B6D-4C41-B597-84AC0ED5DDA1}" srcOrd="0" destOrd="0" presId="urn:microsoft.com/office/officeart/2005/8/layout/vList5"/>
    <dgm:cxn modelId="{D0ABC7ED-347A-4503-8A69-2F2AEBBD7627}" type="presOf" srcId="{41C9A7B2-E8A5-416B-9F90-0F06AC3ABF12}" destId="{620ADAB8-BD33-454C-A763-11A17D57595D}" srcOrd="0" destOrd="1" presId="urn:microsoft.com/office/officeart/2005/8/layout/vList5"/>
    <dgm:cxn modelId="{48567A99-1753-480E-BB44-7FD39BB59CD1}" srcId="{191F615B-6A24-4677-9BA2-BC584D100741}" destId="{58CF3B24-7735-4AE7-B136-D7C87DE1E3DD}" srcOrd="0" destOrd="0" parTransId="{A156558C-4D34-4061-876B-34A35937AD02}" sibTransId="{67E728F6-00DB-42B0-95A4-1083B72AA31C}"/>
    <dgm:cxn modelId="{A7B1C867-FC85-4D66-9629-B787999FED60}" type="presOf" srcId="{5D01D5C0-B293-4582-92EC-196D74B4A6C0}" destId="{72758048-2A6C-4464-B38C-C889FA87064E}" srcOrd="0" destOrd="0" presId="urn:microsoft.com/office/officeart/2005/8/layout/vList5"/>
    <dgm:cxn modelId="{16782863-AC2E-4AE2-9440-9D9CFD3F83A9}" type="presOf" srcId="{9F9BCF75-FC10-4C77-9F34-1C20E1CF4950}" destId="{19C8F5CE-FB4F-41E3-9E0B-E83D17B2B38B}" srcOrd="0" destOrd="0" presId="urn:microsoft.com/office/officeart/2005/8/layout/vList5"/>
    <dgm:cxn modelId="{41854846-894F-4CD7-B4A3-0B30B96A990C}" srcId="{51398D5B-4DF6-468E-8C2A-669F48FF9EE3}" destId="{8F70EDA1-F6B3-493B-B080-EE60F4482339}" srcOrd="1" destOrd="0" parTransId="{95931B6F-F4A2-40DC-AD39-E9A99CBC1C1F}" sibTransId="{3036427C-9281-425E-9D49-5CED39D1F23F}"/>
    <dgm:cxn modelId="{27B59B0B-06E1-485A-904E-B300F47D8683}" srcId="{9F9BCF75-FC10-4C77-9F34-1C20E1CF4950}" destId="{51398D5B-4DF6-468E-8C2A-669F48FF9EE3}" srcOrd="1" destOrd="0" parTransId="{45D612D8-BE8F-49CD-82FB-FDD6C35B13AC}" sibTransId="{16D64E55-C0AA-456B-BEA8-424AA6419114}"/>
    <dgm:cxn modelId="{CEEFB763-46BC-416D-891A-1A83DCB9E6C9}" type="presOf" srcId="{86BD3CC4-439E-4709-A6DA-DE454C59AD35}" destId="{39ED8A15-8812-4D53-B612-475FA9C8A5C5}" srcOrd="0" destOrd="0" presId="urn:microsoft.com/office/officeart/2005/8/layout/vList5"/>
    <dgm:cxn modelId="{92FFBBD2-7E5B-4ACC-87B5-7EDC8CBBFDBE}" type="presOf" srcId="{6D73D910-F174-4737-984A-BE39C77EE071}" destId="{C769AE61-91A1-44E6-B7A3-377BB71FFBF5}" srcOrd="0" destOrd="0" presId="urn:microsoft.com/office/officeart/2005/8/layout/vList5"/>
    <dgm:cxn modelId="{67A050D1-C39F-42CC-8E55-466E8F91C21F}" type="presOf" srcId="{8F70EDA1-F6B3-493B-B080-EE60F4482339}" destId="{39ED8A15-8812-4D53-B612-475FA9C8A5C5}" srcOrd="0" destOrd="1" presId="urn:microsoft.com/office/officeart/2005/8/layout/vList5"/>
    <dgm:cxn modelId="{FDE23970-3669-4F1B-BE46-AE50AB897395}" type="presOf" srcId="{191F615B-6A24-4677-9BA2-BC584D100741}" destId="{6CB47B0B-B9AF-4D37-BE2A-E57FD097F3B8}" srcOrd="0" destOrd="0" presId="urn:microsoft.com/office/officeart/2005/8/layout/vList5"/>
    <dgm:cxn modelId="{C5A5E537-6FD9-4F35-BDD1-871096CE72A4}" type="presParOf" srcId="{19C8F5CE-FB4F-41E3-9E0B-E83D17B2B38B}" destId="{BA88CA47-B393-4A93-8DF3-0DEEFF5289E9}" srcOrd="0" destOrd="0" presId="urn:microsoft.com/office/officeart/2005/8/layout/vList5"/>
    <dgm:cxn modelId="{2EA06C19-24CB-4B79-AB2F-4801E83A6E45}" type="presParOf" srcId="{BA88CA47-B393-4A93-8DF3-0DEEFF5289E9}" destId="{6CB47B0B-B9AF-4D37-BE2A-E57FD097F3B8}" srcOrd="0" destOrd="0" presId="urn:microsoft.com/office/officeart/2005/8/layout/vList5"/>
    <dgm:cxn modelId="{1A8E02AF-3426-463C-833B-91C9DA62A663}" type="presParOf" srcId="{BA88CA47-B393-4A93-8DF3-0DEEFF5289E9}" destId="{620ADAB8-BD33-454C-A763-11A17D57595D}" srcOrd="1" destOrd="0" presId="urn:microsoft.com/office/officeart/2005/8/layout/vList5"/>
    <dgm:cxn modelId="{34EC583F-57D4-4D6E-81CD-DA543358B622}" type="presParOf" srcId="{19C8F5CE-FB4F-41E3-9E0B-E83D17B2B38B}" destId="{922A8B26-93F6-4CB3-AB38-FAA548BDAE39}" srcOrd="1" destOrd="0" presId="urn:microsoft.com/office/officeart/2005/8/layout/vList5"/>
    <dgm:cxn modelId="{06F4CED4-C208-4CC8-A5E5-BD0E422E4AD7}" type="presParOf" srcId="{19C8F5CE-FB4F-41E3-9E0B-E83D17B2B38B}" destId="{4655F338-AB81-40EF-A4FA-9F6A9CCBEF67}" srcOrd="2" destOrd="0" presId="urn:microsoft.com/office/officeart/2005/8/layout/vList5"/>
    <dgm:cxn modelId="{19E2DCBD-41C6-4B38-9765-DC507BB32403}" type="presParOf" srcId="{4655F338-AB81-40EF-A4FA-9F6A9CCBEF67}" destId="{163E2D06-7B6D-4C41-B597-84AC0ED5DDA1}" srcOrd="0" destOrd="0" presId="urn:microsoft.com/office/officeart/2005/8/layout/vList5"/>
    <dgm:cxn modelId="{3F747EB5-0886-45AD-9574-EC6177B0A1C6}" type="presParOf" srcId="{4655F338-AB81-40EF-A4FA-9F6A9CCBEF67}" destId="{39ED8A15-8812-4D53-B612-475FA9C8A5C5}" srcOrd="1" destOrd="0" presId="urn:microsoft.com/office/officeart/2005/8/layout/vList5"/>
    <dgm:cxn modelId="{C5827F78-C190-4D2F-9DA1-CB739962C442}" type="presParOf" srcId="{19C8F5CE-FB4F-41E3-9E0B-E83D17B2B38B}" destId="{35514022-ED3B-48DF-9ECC-29A277E37072}" srcOrd="3" destOrd="0" presId="urn:microsoft.com/office/officeart/2005/8/layout/vList5"/>
    <dgm:cxn modelId="{F5BD58BE-3BFF-4661-B356-945AFE37DA1B}" type="presParOf" srcId="{19C8F5CE-FB4F-41E3-9E0B-E83D17B2B38B}" destId="{2CCF3CBA-05C3-4EC2-8A04-2CCD81789DB4}" srcOrd="4" destOrd="0" presId="urn:microsoft.com/office/officeart/2005/8/layout/vList5"/>
    <dgm:cxn modelId="{671CDB93-7523-4A95-8EF6-B4EFDD66DE8F}" type="presParOf" srcId="{2CCF3CBA-05C3-4EC2-8A04-2CCD81789DB4}" destId="{C769AE61-91A1-44E6-B7A3-377BB71FFBF5}" srcOrd="0" destOrd="0" presId="urn:microsoft.com/office/officeart/2005/8/layout/vList5"/>
    <dgm:cxn modelId="{6A975C92-E034-4A69-A9FD-4404670C8C30}" type="presParOf" srcId="{2CCF3CBA-05C3-4EC2-8A04-2CCD81789DB4}" destId="{72758048-2A6C-4464-B38C-C889FA87064E}"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0ADAB8-BD33-454C-A763-11A17D57595D}">
      <dsp:nvSpPr>
        <dsp:cNvPr id="0" name=""/>
        <dsp:cNvSpPr/>
      </dsp:nvSpPr>
      <dsp:spPr>
        <a:xfrm rot="5400000">
          <a:off x="6198536" y="-2455372"/>
          <a:ext cx="1178718" cy="6388608"/>
        </a:xfrm>
        <a:prstGeom prst="round2SameRect">
          <a:avLst/>
        </a:prstGeom>
        <a:solidFill>
          <a:schemeClr val="accent1">
            <a:alpha val="90000"/>
            <a:tint val="40000"/>
            <a:hueOff val="0"/>
            <a:satOff val="0"/>
            <a:lumOff val="0"/>
            <a:alphaOff val="0"/>
          </a:schemeClr>
        </a:solidFill>
        <a:ln w="48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t>Found </a:t>
          </a:r>
          <a:r>
            <a:rPr lang="en-US" sz="1800" kern="1200" dirty="0" smtClean="0"/>
            <a:t>similar results. </a:t>
          </a:r>
          <a:endParaRPr lang="en-US" sz="1800" kern="1200" dirty="0"/>
        </a:p>
        <a:p>
          <a:pPr marL="171450" lvl="1" indent="-171450" algn="l" defTabSz="800100">
            <a:lnSpc>
              <a:spcPct val="90000"/>
            </a:lnSpc>
            <a:spcBef>
              <a:spcPct val="0"/>
            </a:spcBef>
            <a:spcAft>
              <a:spcPct val="15000"/>
            </a:spcAft>
            <a:buChar char="••"/>
          </a:pPr>
          <a:r>
            <a:rPr lang="en-US" sz="1800" b="1" i="1" kern="1200" dirty="0" smtClean="0"/>
            <a:t>No study using a random survey </a:t>
          </a:r>
          <a:r>
            <a:rPr lang="en-US" sz="1800" kern="1200" dirty="0" smtClean="0"/>
            <a:t>concludes that reorientation therapy is likely to be harmful.</a:t>
          </a:r>
          <a:endParaRPr lang="en-US" sz="1800" kern="1200" dirty="0"/>
        </a:p>
      </dsp:txBody>
      <dsp:txXfrm rot="-5400000">
        <a:off x="3593591" y="207113"/>
        <a:ext cx="6331068" cy="1063638"/>
      </dsp:txXfrm>
    </dsp:sp>
    <dsp:sp modelId="{6CB47B0B-B9AF-4D37-BE2A-E57FD097F3B8}">
      <dsp:nvSpPr>
        <dsp:cNvPr id="0" name=""/>
        <dsp:cNvSpPr/>
      </dsp:nvSpPr>
      <dsp:spPr>
        <a:xfrm>
          <a:off x="0" y="2232"/>
          <a:ext cx="3593592" cy="1473398"/>
        </a:xfrm>
        <a:prstGeom prst="roundRect">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n-US" sz="3200" kern="1200" dirty="0" smtClean="0"/>
            <a:t>Phelan et al.    2009</a:t>
          </a:r>
          <a:r>
            <a:rPr lang="en-US" sz="4400" kern="1200" dirty="0" smtClean="0"/>
            <a:t>	</a:t>
          </a:r>
          <a:endParaRPr lang="en-US" sz="4400" kern="1200" dirty="0"/>
        </a:p>
      </dsp:txBody>
      <dsp:txXfrm>
        <a:off x="71925" y="74157"/>
        <a:ext cx="3449742" cy="1329548"/>
      </dsp:txXfrm>
    </dsp:sp>
    <dsp:sp modelId="{39ED8A15-8812-4D53-B612-475FA9C8A5C5}">
      <dsp:nvSpPr>
        <dsp:cNvPr id="0" name=""/>
        <dsp:cNvSpPr/>
      </dsp:nvSpPr>
      <dsp:spPr>
        <a:xfrm rot="5400000">
          <a:off x="6198536" y="-908304"/>
          <a:ext cx="1178718" cy="6388608"/>
        </a:xfrm>
        <a:prstGeom prst="round2SameRect">
          <a:avLst/>
        </a:prstGeom>
        <a:solidFill>
          <a:schemeClr val="accent1">
            <a:alpha val="90000"/>
            <a:tint val="40000"/>
            <a:hueOff val="0"/>
            <a:satOff val="0"/>
            <a:lumOff val="0"/>
            <a:alphaOff val="0"/>
          </a:schemeClr>
        </a:solidFill>
        <a:ln w="48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t>Six studies from 2000 to 2018 reviewed</a:t>
          </a:r>
          <a:endParaRPr lang="en-US" sz="1800" kern="1200" dirty="0"/>
        </a:p>
        <a:p>
          <a:pPr marL="171450" lvl="1" indent="-171450" algn="l" defTabSz="800100">
            <a:lnSpc>
              <a:spcPct val="90000"/>
            </a:lnSpc>
            <a:spcBef>
              <a:spcPct val="0"/>
            </a:spcBef>
            <a:spcAft>
              <a:spcPct val="15000"/>
            </a:spcAft>
            <a:buChar char="••"/>
          </a:pPr>
          <a:r>
            <a:rPr lang="en-US" sz="1800" kern="1200" dirty="0" smtClean="0"/>
            <a:t>These studies show </a:t>
          </a:r>
          <a:r>
            <a:rPr lang="en-US" sz="1800" b="1" i="1" kern="1200" dirty="0" smtClean="0"/>
            <a:t>the evidence for the effectiveness </a:t>
          </a:r>
          <a:r>
            <a:rPr lang="en-US" sz="1800" kern="1200" dirty="0" smtClean="0"/>
            <a:t>of SOCE far outweighs the evidence of its harm.”</a:t>
          </a:r>
          <a:endParaRPr lang="en-US" sz="1800" kern="1200" dirty="0"/>
        </a:p>
      </dsp:txBody>
      <dsp:txXfrm rot="-5400000">
        <a:off x="3593591" y="1754181"/>
        <a:ext cx="6331068" cy="1063638"/>
      </dsp:txXfrm>
    </dsp:sp>
    <dsp:sp modelId="{163E2D06-7B6D-4C41-B597-84AC0ED5DDA1}">
      <dsp:nvSpPr>
        <dsp:cNvPr id="0" name=""/>
        <dsp:cNvSpPr/>
      </dsp:nvSpPr>
      <dsp:spPr>
        <a:xfrm>
          <a:off x="0" y="1549300"/>
          <a:ext cx="3593592" cy="1473398"/>
        </a:xfrm>
        <a:prstGeom prst="roundRect">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n-US" sz="3200" kern="1200" dirty="0" err="1" smtClean="0"/>
            <a:t>Sprigg</a:t>
          </a:r>
          <a:r>
            <a:rPr lang="en-US" sz="3200" kern="1200" dirty="0" smtClean="0"/>
            <a:t> 2018</a:t>
          </a:r>
          <a:endParaRPr lang="en-US" sz="3200" kern="1200" dirty="0"/>
        </a:p>
      </dsp:txBody>
      <dsp:txXfrm>
        <a:off x="71925" y="1621225"/>
        <a:ext cx="3449742" cy="1329548"/>
      </dsp:txXfrm>
    </dsp:sp>
    <dsp:sp modelId="{72758048-2A6C-4464-B38C-C889FA87064E}">
      <dsp:nvSpPr>
        <dsp:cNvPr id="0" name=""/>
        <dsp:cNvSpPr/>
      </dsp:nvSpPr>
      <dsp:spPr>
        <a:xfrm rot="5400000">
          <a:off x="6198536" y="638764"/>
          <a:ext cx="1178718" cy="6388608"/>
        </a:xfrm>
        <a:prstGeom prst="round2SameRect">
          <a:avLst/>
        </a:prstGeom>
        <a:solidFill>
          <a:schemeClr val="accent1">
            <a:alpha val="90000"/>
            <a:tint val="40000"/>
            <a:hueOff val="0"/>
            <a:satOff val="0"/>
            <a:lumOff val="0"/>
            <a:alphaOff val="0"/>
          </a:schemeClr>
        </a:solidFill>
        <a:ln w="48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t>Century </a:t>
          </a:r>
          <a:r>
            <a:rPr lang="en-US" sz="1800" kern="1200" dirty="0" smtClean="0"/>
            <a:t>of research publications, mostly peer reviewed</a:t>
          </a:r>
          <a:endParaRPr lang="en-US" sz="1800" kern="1200" dirty="0"/>
        </a:p>
        <a:p>
          <a:pPr marL="171450" lvl="1" indent="-171450" algn="l" defTabSz="800100">
            <a:lnSpc>
              <a:spcPct val="90000"/>
            </a:lnSpc>
            <a:spcBef>
              <a:spcPct val="0"/>
            </a:spcBef>
            <a:spcAft>
              <a:spcPct val="15000"/>
            </a:spcAft>
            <a:buChar char="••"/>
          </a:pPr>
          <a:r>
            <a:rPr lang="en-US" sz="1800" kern="1200" dirty="0" smtClean="0"/>
            <a:t>A significant number of these studies reported </a:t>
          </a:r>
          <a:r>
            <a:rPr lang="en-US" sz="1800" b="1" i="1" kern="1200" dirty="0" smtClean="0"/>
            <a:t>positive outcomes. </a:t>
          </a:r>
          <a:endParaRPr lang="en-US" sz="1800" b="1" i="1" kern="1200" dirty="0"/>
        </a:p>
      </dsp:txBody>
      <dsp:txXfrm rot="-5400000">
        <a:off x="3593591" y="3301249"/>
        <a:ext cx="6331068" cy="1063638"/>
      </dsp:txXfrm>
    </dsp:sp>
    <dsp:sp modelId="{C769AE61-91A1-44E6-B7A3-377BB71FFBF5}">
      <dsp:nvSpPr>
        <dsp:cNvPr id="0" name=""/>
        <dsp:cNvSpPr/>
      </dsp:nvSpPr>
      <dsp:spPr>
        <a:xfrm>
          <a:off x="0" y="3096369"/>
          <a:ext cx="3593592" cy="1473398"/>
        </a:xfrm>
        <a:prstGeom prst="roundRect">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n-US" sz="3200" kern="1200" dirty="0" smtClean="0"/>
            <a:t>Haynes 2019</a:t>
          </a:r>
          <a:endParaRPr lang="en-US" sz="3200" kern="1200" dirty="0"/>
        </a:p>
      </dsp:txBody>
      <dsp:txXfrm>
        <a:off x="71925" y="3168294"/>
        <a:ext cx="3449742" cy="1329548"/>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3CEAAF3-9831-450B-8D59-2C09DB96C8FC}" type="datetimeFigureOut">
              <a:rPr lang="en-US"/>
              <a:t>7/7/2020</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6834459-7356-44BF-850D-8B30C4FB3B6B}" type="slidenum">
              <a:rPr/>
              <a:t>‹#›</a:t>
            </a:fld>
            <a:endParaRPr/>
          </a:p>
        </p:txBody>
      </p:sp>
    </p:spTree>
    <p:extLst>
      <p:ext uri="{BB962C8B-B14F-4D97-AF65-F5344CB8AC3E}">
        <p14:creationId xmlns:p14="http://schemas.microsoft.com/office/powerpoint/2010/main" val="24690165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50CD79-FC16-4410-AB61-17F26E6D3BC8}" type="datetimeFigureOut">
              <a:rPr lang="en-US"/>
              <a:t>7/7/2020</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3C37BE-C303-496D-B5CD-85F2937540FC}" type="slidenum">
              <a:rPr/>
              <a:t>‹#›</a:t>
            </a:fld>
            <a:endParaRPr/>
          </a:p>
        </p:txBody>
      </p:sp>
    </p:spTree>
    <p:extLst>
      <p:ext uri="{BB962C8B-B14F-4D97-AF65-F5344CB8AC3E}">
        <p14:creationId xmlns:p14="http://schemas.microsoft.com/office/powerpoint/2010/main" val="3350842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latin typeface="Arial" pitchFamily="34" charset="0"/>
                <a:cs typeface="Arial" pitchFamily="34" charset="0"/>
              </a:rPr>
              <a:t>NOTE:</a:t>
            </a:r>
          </a:p>
          <a:p>
            <a:r>
              <a:rPr lang="en-US" i="1" dirty="0">
                <a:latin typeface="Arial" pitchFamily="34" charset="0"/>
                <a:cs typeface="Arial" pitchFamily="34" charset="0"/>
              </a:rPr>
              <a:t>To change the  image on this slide, select the picture and delete it. Then click the Pictures icon in the placeholder to insert your own image.</a:t>
            </a:r>
          </a:p>
        </p:txBody>
      </p:sp>
      <p:sp>
        <p:nvSpPr>
          <p:cNvPr id="4" name="Slide Number Placeholder 3"/>
          <p:cNvSpPr>
            <a:spLocks noGrp="1"/>
          </p:cNvSpPr>
          <p:nvPr>
            <p:ph type="sldNum" sz="quarter" idx="10"/>
          </p:nvPr>
        </p:nvSpPr>
        <p:spPr/>
        <p:txBody>
          <a:bodyPr/>
          <a:lstStyle/>
          <a:p>
            <a:fld id="{0A3C37BE-C303-496D-B5CD-85F2937540FC}" type="slidenum">
              <a:rPr lang="en-US" smtClean="0"/>
              <a:t>1</a:t>
            </a:fld>
            <a:endParaRPr lang="en-US"/>
          </a:p>
        </p:txBody>
      </p:sp>
    </p:spTree>
    <p:extLst>
      <p:ext uri="{BB962C8B-B14F-4D97-AF65-F5344CB8AC3E}">
        <p14:creationId xmlns:p14="http://schemas.microsoft.com/office/powerpoint/2010/main" val="2406150269"/>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0" y="0"/>
            <a:ext cx="12192000" cy="1079876"/>
          </a:xfrm>
          <a:prstGeom prst="rect">
            <a:avLst/>
          </a:prstGeom>
          <a:ln/>
        </p:spPr>
        <p:style>
          <a:lnRef idx="3">
            <a:schemeClr val="lt1"/>
          </a:lnRef>
          <a:fillRef idx="1">
            <a:schemeClr val="accent5"/>
          </a:fillRef>
          <a:effectRef idx="1">
            <a:schemeClr val="accent5"/>
          </a:effectRef>
          <a:fontRef idx="minor">
            <a:schemeClr val="lt1"/>
          </a:fontRef>
        </p:style>
        <p:txBody>
          <a:bodyPr rtlCol="0" anchor="ctr"/>
          <a:lstStyle/>
          <a:p>
            <a:pPr algn="ctr"/>
            <a:endParaRPr/>
          </a:p>
        </p:txBody>
      </p:sp>
      <p:pic>
        <p:nvPicPr>
          <p:cNvPr id="11" name="Picture 10"/>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4445" y="0"/>
            <a:ext cx="1747524" cy="2292094"/>
          </a:xfrm>
          <a:prstGeom prst="rect">
            <a:avLst/>
          </a:prstGeom>
        </p:spPr>
      </p:pic>
      <p:sp>
        <p:nvSpPr>
          <p:cNvPr id="2" name="Title 1"/>
          <p:cNvSpPr>
            <a:spLocks noGrp="1"/>
          </p:cNvSpPr>
          <p:nvPr>
            <p:ph type="ctrTitle"/>
          </p:nvPr>
        </p:nvSpPr>
        <p:spPr>
          <a:xfrm>
            <a:off x="1104900" y="2292094"/>
            <a:ext cx="10096500" cy="2219691"/>
          </a:xfrm>
        </p:spPr>
        <p:style>
          <a:lnRef idx="3">
            <a:schemeClr val="lt1"/>
          </a:lnRef>
          <a:fillRef idx="1">
            <a:schemeClr val="accent4"/>
          </a:fillRef>
          <a:effectRef idx="1">
            <a:schemeClr val="accent4"/>
          </a:effectRef>
          <a:fontRef idx="none"/>
        </p:style>
        <p:txBody>
          <a:bodyPr anchor="ctr">
            <a:normAutofit/>
          </a:bodyPr>
          <a:lstStyle>
            <a:lvl1pPr algn="l">
              <a:defRPr sz="4400" cap="all" baseline="0"/>
            </a:lvl1pPr>
          </a:lstStyle>
          <a:p>
            <a:r>
              <a:rPr lang="en-US" dirty="0" smtClean="0"/>
              <a:t>Click to edit Master title style</a:t>
            </a:r>
            <a:endParaRPr dirty="0"/>
          </a:p>
        </p:txBody>
      </p:sp>
      <p:sp>
        <p:nvSpPr>
          <p:cNvPr id="3" name="Subtitle 2"/>
          <p:cNvSpPr>
            <a:spLocks noGrp="1"/>
          </p:cNvSpPr>
          <p:nvPr>
            <p:ph type="subTitle" idx="1"/>
          </p:nvPr>
        </p:nvSpPr>
        <p:spPr>
          <a:xfrm>
            <a:off x="1104898" y="4511784"/>
            <a:ext cx="10096501" cy="955565"/>
          </a:xfrm>
        </p:spPr>
        <p:txBody>
          <a:bodyPr>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a:p>
        </p:txBody>
      </p:sp>
      <p:sp>
        <p:nvSpPr>
          <p:cNvPr id="7" name="Rectangle 6"/>
          <p:cNvSpPr/>
          <p:nvPr/>
        </p:nvSpPr>
        <p:spPr>
          <a:xfrm>
            <a:off x="-64736"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4" name="Date Placeholder 3"/>
          <p:cNvSpPr>
            <a:spLocks noGrp="1"/>
          </p:cNvSpPr>
          <p:nvPr>
            <p:ph type="dt" sz="half" idx="10"/>
          </p:nvPr>
        </p:nvSpPr>
        <p:spPr>
          <a:xfrm>
            <a:off x="1104899" y="6356351"/>
            <a:ext cx="1829559" cy="365125"/>
          </a:xfrm>
          <a:prstGeom prst="rect">
            <a:avLst/>
          </a:prstGeom>
        </p:spPr>
        <p:txBody>
          <a:bodyPr/>
          <a:lstStyle>
            <a:lvl1pPr>
              <a:defRPr baseline="0">
                <a:solidFill>
                  <a:schemeClr val="tx1">
                    <a:lumMod val="20000"/>
                    <a:lumOff val="80000"/>
                  </a:schemeClr>
                </a:solidFill>
              </a:defRPr>
            </a:lvl1pPr>
          </a:lstStyle>
          <a:p>
            <a:fld id="{402B9795-92DC-40DC-A1CA-9A4B349D7824}" type="datetimeFigureOut">
              <a:rPr lang="en-US" smtClean="0"/>
              <a:pPr/>
              <a:t>7/7/2020</a:t>
            </a:fld>
            <a:endParaRPr lang="en-US" dirty="0"/>
          </a:p>
        </p:txBody>
      </p:sp>
      <p:sp>
        <p:nvSpPr>
          <p:cNvPr id="5" name="Footer Placeholder 4"/>
          <p:cNvSpPr>
            <a:spLocks noGrp="1"/>
          </p:cNvSpPr>
          <p:nvPr>
            <p:ph type="ftr" sz="quarter" idx="11"/>
          </p:nvPr>
        </p:nvSpPr>
        <p:spPr>
          <a:xfrm>
            <a:off x="5718119" y="6135499"/>
            <a:ext cx="6323082" cy="365126"/>
          </a:xfrm>
          <a:prstGeom prst="rect">
            <a:avLst/>
          </a:prstGeom>
        </p:spPr>
        <p:txBody>
          <a:bodyPr/>
          <a:lstStyle>
            <a:lvl1pPr algn="r">
              <a:defRPr sz="2800" b="1" baseline="0">
                <a:solidFill>
                  <a:schemeClr val="accent2">
                    <a:lumMod val="60000"/>
                    <a:lumOff val="40000"/>
                  </a:schemeClr>
                </a:solidFill>
                <a:latin typeface="Edwardian Script ITC" panose="030303020407070D0804" pitchFamily="66" charset="0"/>
              </a:defRPr>
            </a:lvl1pPr>
          </a:lstStyle>
          <a:p>
            <a:r>
              <a:rPr lang="en-US" dirty="0" err="1" smtClean="0"/>
              <a:t>Dr.Ann</a:t>
            </a:r>
            <a:r>
              <a:rPr lang="en-US" dirty="0" smtClean="0"/>
              <a:t> E. Gillies</a:t>
            </a:r>
            <a:endParaRPr lang="en-US" dirty="0"/>
          </a:p>
        </p:txBody>
      </p:sp>
      <p:pic>
        <p:nvPicPr>
          <p:cNvPr id="3074"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845187" y="43050"/>
            <a:ext cx="4127500" cy="993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5975651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smtClean="0"/>
              <a:t>Click to edit Master title style</a:t>
            </a:r>
            <a:endParaRPr/>
          </a:p>
        </p:txBody>
      </p:sp>
      <p:sp>
        <p:nvSpPr>
          <p:cNvPr id="4" name="Text Placeholder 3"/>
          <p:cNvSpPr>
            <a:spLocks noGrp="1"/>
          </p:cNvSpPr>
          <p:nvPr>
            <p:ph type="body" sz="half" idx="2"/>
          </p:nvPr>
        </p:nvSpPr>
        <p:spPr>
          <a:xfrm>
            <a:off x="1104900" y="1600200"/>
            <a:ext cx="3396996" cy="457200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3" name="Picture Placeholder 2" descr="An empty placeholder to add an image. Click on the placeholder and select the image that you wish to add."/>
          <p:cNvSpPr>
            <a:spLocks noGrp="1"/>
          </p:cNvSpPr>
          <p:nvPr>
            <p:ph type="pic" idx="1"/>
          </p:nvPr>
        </p:nvSpPr>
        <p:spPr>
          <a:xfrm>
            <a:off x="4654671" y="1600199"/>
            <a:ext cx="6430912" cy="4572001"/>
          </a:xfrm>
        </p:spPr>
        <p:txBody>
          <a:bodyPr tIns="118872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5" name="Date Placeholder 4"/>
          <p:cNvSpPr>
            <a:spLocks noGrp="1"/>
          </p:cNvSpPr>
          <p:nvPr>
            <p:ph type="dt" sz="half" idx="10"/>
          </p:nvPr>
        </p:nvSpPr>
        <p:spPr>
          <a:xfrm>
            <a:off x="1104899" y="6356351"/>
            <a:ext cx="1829559" cy="365125"/>
          </a:xfrm>
          <a:prstGeom prst="rect">
            <a:avLst/>
          </a:prstGeom>
        </p:spPr>
        <p:txBody>
          <a:bodyPr/>
          <a:lstStyle/>
          <a:p>
            <a:fld id="{402B9795-92DC-40DC-A1CA-9A4B349D7824}" type="datetimeFigureOut">
              <a:rPr lang="en-US"/>
              <a:t>7/7/2020</a:t>
            </a:fld>
            <a:endParaRPr/>
          </a:p>
        </p:txBody>
      </p:sp>
      <p:sp>
        <p:nvSpPr>
          <p:cNvPr id="6" name="Footer Placeholder 5"/>
          <p:cNvSpPr>
            <a:spLocks noGrp="1"/>
          </p:cNvSpPr>
          <p:nvPr>
            <p:ph type="ftr" sz="quarter" idx="11"/>
          </p:nvPr>
        </p:nvSpPr>
        <p:spPr>
          <a:xfrm>
            <a:off x="2934459" y="6356350"/>
            <a:ext cx="6323082" cy="365126"/>
          </a:xfrm>
          <a:prstGeom prst="rect">
            <a:avLst/>
          </a:prstGeom>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t>‹#›</a:t>
            </a:fld>
            <a:endParaRPr/>
          </a:p>
        </p:txBody>
      </p:sp>
      <p:pic>
        <p:nvPicPr>
          <p:cNvPr id="10242"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064500" y="141948"/>
            <a:ext cx="4127500" cy="993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6963709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a:xfrm>
            <a:off x="1104899" y="6356351"/>
            <a:ext cx="1829559" cy="365125"/>
          </a:xfrm>
          <a:prstGeom prst="rect">
            <a:avLst/>
          </a:prstGeom>
        </p:spPr>
        <p:txBody>
          <a:bodyPr/>
          <a:lstStyle/>
          <a:p>
            <a:fld id="{402B9795-92DC-40DC-A1CA-9A4B349D7824}" type="datetimeFigureOut">
              <a:rPr lang="en-US"/>
              <a:t>7/7/2020</a:t>
            </a:fld>
            <a:endParaRPr/>
          </a:p>
        </p:txBody>
      </p:sp>
      <p:sp>
        <p:nvSpPr>
          <p:cNvPr id="5" name="Footer Placeholder 4"/>
          <p:cNvSpPr>
            <a:spLocks noGrp="1"/>
          </p:cNvSpPr>
          <p:nvPr>
            <p:ph type="ftr" sz="quarter" idx="11"/>
          </p:nvPr>
        </p:nvSpPr>
        <p:spPr>
          <a:xfrm>
            <a:off x="2934459" y="6356350"/>
            <a:ext cx="6323082" cy="365126"/>
          </a:xfrm>
          <a:prstGeom prst="rect">
            <a:avLst/>
          </a:prstGeom>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pic>
        <p:nvPicPr>
          <p:cNvPr id="1126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74659" y="117671"/>
            <a:ext cx="4127500" cy="993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1207670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72600" y="365125"/>
            <a:ext cx="1714500" cy="5811838"/>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104900" y="365125"/>
            <a:ext cx="8098896"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a:xfrm>
            <a:off x="1104899" y="6356351"/>
            <a:ext cx="1829559" cy="365125"/>
          </a:xfrm>
          <a:prstGeom prst="rect">
            <a:avLst/>
          </a:prstGeom>
        </p:spPr>
        <p:txBody>
          <a:bodyPr/>
          <a:lstStyle/>
          <a:p>
            <a:fld id="{402B9795-92DC-40DC-A1CA-9A4B349D7824}" type="datetimeFigureOut">
              <a:rPr lang="en-US"/>
              <a:t>7/7/2020</a:t>
            </a:fld>
            <a:endParaRPr/>
          </a:p>
        </p:txBody>
      </p:sp>
      <p:sp>
        <p:nvSpPr>
          <p:cNvPr id="5" name="Footer Placeholder 4"/>
          <p:cNvSpPr>
            <a:spLocks noGrp="1"/>
          </p:cNvSpPr>
          <p:nvPr>
            <p:ph type="ftr" sz="quarter" idx="11"/>
          </p:nvPr>
        </p:nvSpPr>
        <p:spPr>
          <a:xfrm>
            <a:off x="2934459" y="6356350"/>
            <a:ext cx="6323082" cy="365126"/>
          </a:xfrm>
          <a:prstGeom prst="rect">
            <a:avLst/>
          </a:prstGeom>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grpSp>
        <p:nvGrpSpPr>
          <p:cNvPr id="7" name="Group 6"/>
          <p:cNvGrpSpPr/>
          <p:nvPr/>
        </p:nvGrpSpPr>
        <p:grpSpPr>
          <a:xfrm rot="5400000">
            <a:off x="6514047" y="3228843"/>
            <a:ext cx="5632704" cy="84403"/>
            <a:chOff x="1073150" y="1219201"/>
            <a:chExt cx="10058400" cy="63125"/>
          </a:xfrm>
        </p:grpSpPr>
        <p:cxnSp>
          <p:nvCxnSpPr>
            <p:cNvPr id="8" name="Straight Connector 7"/>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4592712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a:xfrm>
            <a:off x="1104899" y="6356351"/>
            <a:ext cx="1829559" cy="365125"/>
          </a:xfrm>
          <a:prstGeom prst="rect">
            <a:avLst/>
          </a:prstGeom>
        </p:spPr>
        <p:txBody>
          <a:bodyPr/>
          <a:lstStyle/>
          <a:p>
            <a:fld id="{402B9795-92DC-40DC-A1CA-9A4B349D7824}" type="datetimeFigureOut">
              <a:rPr lang="en-US"/>
              <a:t>7/7/2020</a:t>
            </a:fld>
            <a:endParaRPr/>
          </a:p>
        </p:txBody>
      </p:sp>
      <p:sp>
        <p:nvSpPr>
          <p:cNvPr id="5" name="Footer Placeholder 4"/>
          <p:cNvSpPr>
            <a:spLocks noGrp="1"/>
          </p:cNvSpPr>
          <p:nvPr>
            <p:ph type="ftr" sz="quarter" idx="11"/>
          </p:nvPr>
        </p:nvSpPr>
        <p:spPr>
          <a:xfrm>
            <a:off x="2934459" y="6356350"/>
            <a:ext cx="6323082" cy="365126"/>
          </a:xfrm>
          <a:prstGeom prst="rect">
            <a:avLst/>
          </a:prstGeom>
        </p:spPr>
        <p:txBody>
          <a:bodyPr/>
          <a:lstStyle/>
          <a:p>
            <a:endParaRPr dirty="0"/>
          </a:p>
        </p:txBody>
      </p:sp>
      <p:sp>
        <p:nvSpPr>
          <p:cNvPr id="6" name="Slide Number Placeholder 5"/>
          <p:cNvSpPr>
            <a:spLocks noGrp="1"/>
          </p:cNvSpPr>
          <p:nvPr>
            <p:ph type="sldNum" sz="quarter" idx="12"/>
          </p:nvPr>
        </p:nvSpPr>
        <p:spPr/>
        <p:txBody>
          <a:bodyPr/>
          <a:lstStyle/>
          <a:p>
            <a:r>
              <a:rPr lang="en-US" dirty="0" smtClean="0"/>
              <a:t> </a:t>
            </a:r>
            <a:endParaRPr dirty="0"/>
          </a:p>
        </p:txBody>
      </p:sp>
      <p:sp>
        <p:nvSpPr>
          <p:cNvPr id="7" name="Rectangle 6"/>
          <p:cNvSpPr/>
          <p:nvPr userDrawn="1"/>
        </p:nvSpPr>
        <p:spPr>
          <a:xfrm>
            <a:off x="9411038" y="6334920"/>
            <a:ext cx="2411426" cy="461665"/>
          </a:xfrm>
          <a:prstGeom prst="rect">
            <a:avLst/>
          </a:prstGeom>
          <a:solidFill>
            <a:schemeClr val="accent1">
              <a:lumMod val="40000"/>
              <a:lumOff val="60000"/>
            </a:schemeClr>
          </a:solidFill>
        </p:spPr>
        <p:txBody>
          <a:bodyPr wrap="square">
            <a:spAutoFit/>
          </a:bodyPr>
          <a:lstStyle/>
          <a:p>
            <a:r>
              <a:rPr lang="en-US" sz="2400" b="1" dirty="0" smtClean="0">
                <a:latin typeface="Edwardian Script ITC" panose="030303020407070D0804" pitchFamily="66" charset="0"/>
              </a:rPr>
              <a:t>Dr. Ann E. Gillies</a:t>
            </a:r>
            <a:endParaRPr lang="en-US" sz="2400" b="1" dirty="0">
              <a:latin typeface="Edwardian Script ITC" panose="030303020407070D0804" pitchFamily="66" charset="0"/>
            </a:endParaRPr>
          </a:p>
        </p:txBody>
      </p:sp>
      <p:pic>
        <p:nvPicPr>
          <p:cNvPr id="4098"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82751" y="174316"/>
            <a:ext cx="4127500" cy="993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8687682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1104900" y="2292094"/>
            <a:ext cx="5734050" cy="2219691"/>
          </a:xfrm>
        </p:spPr>
        <p:style>
          <a:lnRef idx="2">
            <a:schemeClr val="accent4">
              <a:shade val="50000"/>
            </a:schemeClr>
          </a:lnRef>
          <a:fillRef idx="1">
            <a:schemeClr val="accent4"/>
          </a:fillRef>
          <a:effectRef idx="0">
            <a:schemeClr val="accent4"/>
          </a:effectRef>
          <a:fontRef idx="none"/>
        </p:style>
        <p:txBody>
          <a:bodyPr anchor="ctr">
            <a:normAutofit/>
          </a:bodyPr>
          <a:lstStyle>
            <a:lvl1pPr algn="l">
              <a:defRPr sz="4400" cap="all" baseline="0"/>
            </a:lvl1pPr>
          </a:lstStyle>
          <a:p>
            <a:r>
              <a:rPr lang="en-US" dirty="0" smtClean="0"/>
              <a:t>Click to edit Master title style</a:t>
            </a:r>
            <a:endParaRPr dirty="0"/>
          </a:p>
        </p:txBody>
      </p:sp>
      <p:sp>
        <p:nvSpPr>
          <p:cNvPr id="3" name="Subtitle 2"/>
          <p:cNvSpPr>
            <a:spLocks noGrp="1"/>
          </p:cNvSpPr>
          <p:nvPr>
            <p:ph type="subTitle" idx="1"/>
          </p:nvPr>
        </p:nvSpPr>
        <p:spPr>
          <a:xfrm>
            <a:off x="1104900" y="4511784"/>
            <a:ext cx="5734050" cy="955565"/>
          </a:xfrm>
        </p:spPr>
        <p:txBody>
          <a:bodyPr>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a:p>
        </p:txBody>
      </p:sp>
      <p:sp>
        <p:nvSpPr>
          <p:cNvPr id="11" name="Picture Placeholder 10" descr="An empty placeholder to add an image. Click on the placeholder and select the image that you wish to add."/>
          <p:cNvSpPr>
            <a:spLocks noGrp="1"/>
          </p:cNvSpPr>
          <p:nvPr>
            <p:ph type="pic" sz="quarter" idx="13"/>
          </p:nvPr>
        </p:nvSpPr>
        <p:spPr>
          <a:xfrm>
            <a:off x="6981063" y="1310656"/>
            <a:ext cx="5210937" cy="4208604"/>
          </a:xfrm>
          <a:solidFill>
            <a:schemeClr val="tx1">
              <a:lumMod val="20000"/>
              <a:lumOff val="80000"/>
            </a:schemeClr>
          </a:solidFill>
        </p:spPr>
        <p:txBody>
          <a:bodyPr tIns="1005840"/>
          <a:lstStyle>
            <a:lvl1pPr marL="0" indent="0" algn="ctr">
              <a:buNone/>
              <a:defRPr/>
            </a:lvl1pPr>
          </a:lstStyle>
          <a:p>
            <a:r>
              <a:rPr lang="en-US" smtClean="0"/>
              <a:t>Click icon to add picture</a:t>
            </a:r>
            <a:endParaRPr/>
          </a:p>
        </p:txBody>
      </p:sp>
      <p:sp>
        <p:nvSpPr>
          <p:cNvPr id="8" name="Rectangle 7"/>
          <p:cNvSpPr/>
          <p:nvPr/>
        </p:nvSpPr>
        <p:spPr>
          <a:xfrm>
            <a:off x="0" y="0"/>
            <a:ext cx="12192000" cy="1079876"/>
          </a:xfrm>
          <a:prstGeom prst="rect">
            <a:avLst/>
          </a:prstGeom>
          <a:ln/>
        </p:spPr>
        <p:style>
          <a:lnRef idx="3">
            <a:schemeClr val="lt1"/>
          </a:lnRef>
          <a:fillRef idx="1">
            <a:schemeClr val="accent5"/>
          </a:fillRef>
          <a:effectRef idx="1">
            <a:schemeClr val="accent5"/>
          </a:effectRef>
          <a:fontRef idx="minor">
            <a:schemeClr val="lt1"/>
          </a:fontRef>
        </p:style>
        <p:txBody>
          <a:bodyPr rtlCol="0" anchor="ctr"/>
          <a:lstStyle/>
          <a:p>
            <a:pPr algn="ctr"/>
            <a:endParaRPr/>
          </a:p>
        </p:txBody>
      </p:sp>
      <p:grpSp>
        <p:nvGrpSpPr>
          <p:cNvPr id="14" name="Group 13"/>
          <p:cNvGrpSpPr/>
          <p:nvPr/>
        </p:nvGrpSpPr>
        <p:grpSpPr>
          <a:xfrm>
            <a:off x="0" y="1143000"/>
            <a:ext cx="12192000" cy="63125"/>
            <a:chOff x="507492" y="1501519"/>
            <a:chExt cx="8129016" cy="63125"/>
          </a:xfrm>
        </p:grpSpPr>
        <p:cxnSp>
          <p:nvCxnSpPr>
            <p:cNvPr id="15" name="Straight Connector 14"/>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pic>
        <p:nvPicPr>
          <p:cNvPr id="10" name="Picture 9"/>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5880" y="0"/>
            <a:ext cx="1747524" cy="2292094"/>
          </a:xfrm>
          <a:prstGeom prst="rect">
            <a:avLst/>
          </a:prstGeom>
        </p:spPr>
      </p:pic>
      <p:grpSp>
        <p:nvGrpSpPr>
          <p:cNvPr id="13" name="Group 12"/>
          <p:cNvGrpSpPr/>
          <p:nvPr/>
        </p:nvGrpSpPr>
        <p:grpSpPr>
          <a:xfrm rot="10800000">
            <a:off x="0" y="5645510"/>
            <a:ext cx="12192000" cy="63125"/>
            <a:chOff x="507492" y="1501519"/>
            <a:chExt cx="8129016" cy="63125"/>
          </a:xfrm>
        </p:grpSpPr>
        <p:cxnSp>
          <p:nvCxnSpPr>
            <p:cNvPr id="17" name="Straight Connector 16"/>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7" name="Rectangle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027" name="Picture 3" descr="C:\Users\Ann\Documents\Restoring the MOSAIC\Marketing\RTM - Logo 1.1.1 hor - SB.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970655" y="42631"/>
            <a:ext cx="4126938" cy="9946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394360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2514600"/>
            <a:ext cx="12192000" cy="3194035"/>
            <a:chOff x="647402" y="2514600"/>
            <a:chExt cx="10838688" cy="3194035"/>
          </a:xfrm>
        </p:grpSpPr>
        <p:grpSp>
          <p:nvGrpSpPr>
            <p:cNvPr id="9" name="Group 8"/>
            <p:cNvGrpSpPr/>
            <p:nvPr/>
          </p:nvGrpSpPr>
          <p:grpSpPr>
            <a:xfrm>
              <a:off x="647402" y="2514600"/>
              <a:ext cx="10838688" cy="63125"/>
              <a:chOff x="507492" y="1501519"/>
              <a:chExt cx="8129016" cy="63125"/>
            </a:xfrm>
          </p:grpSpPr>
          <p:cxnSp>
            <p:nvCxnSpPr>
              <p:cNvPr id="14" name="Straight Connector 13"/>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10" name="Rectangle 9"/>
            <p:cNvSpPr/>
            <p:nvPr/>
          </p:nvSpPr>
          <p:spPr>
            <a:xfrm>
              <a:off x="647402" y="2640850"/>
              <a:ext cx="10838688" cy="29415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1" name="Group 10"/>
            <p:cNvGrpSpPr/>
            <p:nvPr/>
          </p:nvGrpSpPr>
          <p:grpSpPr>
            <a:xfrm rot="10800000">
              <a:off x="647402" y="5645510"/>
              <a:ext cx="10838688" cy="63125"/>
              <a:chOff x="507492" y="1501519"/>
              <a:chExt cx="8129016" cy="63125"/>
            </a:xfrm>
          </p:grpSpPr>
          <p:cxnSp>
            <p:nvCxnSpPr>
              <p:cNvPr id="12" name="Straight Connector 11"/>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pic>
        <p:nvPicPr>
          <p:cNvPr id="7" name="Picture 6"/>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325880" y="0"/>
            <a:ext cx="1783188" cy="2971806"/>
          </a:xfrm>
          <a:prstGeom prst="rect">
            <a:avLst/>
          </a:prstGeom>
        </p:spPr>
      </p:pic>
      <p:sp>
        <p:nvSpPr>
          <p:cNvPr id="2" name="Title 1"/>
          <p:cNvSpPr>
            <a:spLocks noGrp="1"/>
          </p:cNvSpPr>
          <p:nvPr>
            <p:ph type="title"/>
          </p:nvPr>
        </p:nvSpPr>
        <p:spPr>
          <a:xfrm>
            <a:off x="1104899" y="2971806"/>
            <a:ext cx="10071099" cy="1684150"/>
          </a:xfrm>
        </p:spPr>
        <p:txBody>
          <a:bodyPr anchor="ctr">
            <a:normAutofit/>
          </a:bodyPr>
          <a:lstStyle>
            <a:lvl1pPr>
              <a:defRPr sz="4400" cap="all" baseline="0">
                <a:solidFill>
                  <a:schemeClr val="bg1"/>
                </a:solidFill>
              </a:defRPr>
            </a:lvl1pPr>
          </a:lstStyle>
          <a:p>
            <a:r>
              <a:rPr lang="en-US" dirty="0" smtClean="0"/>
              <a:t>Click to edit Master title style</a:t>
            </a:r>
            <a:endParaRPr dirty="0"/>
          </a:p>
        </p:txBody>
      </p:sp>
      <p:sp>
        <p:nvSpPr>
          <p:cNvPr id="3" name="Text Placeholder 2"/>
          <p:cNvSpPr>
            <a:spLocks noGrp="1"/>
          </p:cNvSpPr>
          <p:nvPr>
            <p:ph type="body" idx="1"/>
          </p:nvPr>
        </p:nvSpPr>
        <p:spPr>
          <a:xfrm>
            <a:off x="1104899" y="4655956"/>
            <a:ext cx="10071099" cy="509750"/>
          </a:xfrm>
        </p:spPr>
        <p:txBody>
          <a:bodyPr>
            <a:normAutofit/>
          </a:bodyPr>
          <a:lstStyle>
            <a:lvl1pPr marL="0" indent="0">
              <a:spcBef>
                <a:spcPts val="0"/>
              </a:spcBef>
              <a:buNone/>
              <a:defRPr sz="1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a:xfrm>
            <a:off x="1104899" y="6356351"/>
            <a:ext cx="1829559" cy="365125"/>
          </a:xfrm>
          <a:prstGeom prst="rect">
            <a:avLst/>
          </a:prstGeom>
        </p:spPr>
        <p:txBody>
          <a:bodyPr/>
          <a:lstStyle/>
          <a:p>
            <a:fld id="{402B9795-92DC-40DC-A1CA-9A4B349D7824}" type="datetimeFigureOut">
              <a:rPr lang="en-US"/>
              <a:t>7/7/2020</a:t>
            </a:fld>
            <a:endParaRPr/>
          </a:p>
        </p:txBody>
      </p:sp>
      <p:sp>
        <p:nvSpPr>
          <p:cNvPr id="5" name="Footer Placeholder 4"/>
          <p:cNvSpPr>
            <a:spLocks noGrp="1"/>
          </p:cNvSpPr>
          <p:nvPr>
            <p:ph type="ftr" sz="quarter" idx="11"/>
          </p:nvPr>
        </p:nvSpPr>
        <p:spPr>
          <a:xfrm>
            <a:off x="9491958" y="5903196"/>
            <a:ext cx="2700042" cy="365126"/>
          </a:xfrm>
          <a:prstGeom prst="rect">
            <a:avLst/>
          </a:prstGeom>
        </p:spPr>
        <p:style>
          <a:lnRef idx="2">
            <a:schemeClr val="accent5"/>
          </a:lnRef>
          <a:fillRef idx="1">
            <a:schemeClr val="lt1"/>
          </a:fillRef>
          <a:effectRef idx="0">
            <a:schemeClr val="accent5"/>
          </a:effectRef>
          <a:fontRef idx="none"/>
        </p:style>
        <p:txBody>
          <a:bodyPr/>
          <a:lstStyle>
            <a:lvl1pPr>
              <a:defRPr sz="2400" b="1">
                <a:latin typeface="Edwardian Script ITC" panose="030303020407070D0804" pitchFamily="66" charset="0"/>
              </a:defRPr>
            </a:lvl1pPr>
          </a:lstStyle>
          <a:p>
            <a:pPr algn="r"/>
            <a:r>
              <a:rPr lang="en-US" dirty="0" smtClean="0"/>
              <a:t>Dr. Ann E. Gillies</a:t>
            </a:r>
            <a:endParaRPr lang="en-US" dirty="0"/>
          </a:p>
        </p:txBody>
      </p:sp>
      <p:pic>
        <p:nvPicPr>
          <p:cNvPr id="5122"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007028" y="8635"/>
            <a:ext cx="4127500" cy="993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0267880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104900" y="1600200"/>
            <a:ext cx="4914900" cy="4571999"/>
          </a:xfrm>
        </p:spPr>
        <p:txBody>
          <a:bodyPr/>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172200" y="1600200"/>
            <a:ext cx="4914900" cy="4571999"/>
          </a:xfrm>
        </p:spPr>
        <p:txBody>
          <a:bodyPr/>
          <a:lstStyle>
            <a:lvl5pPr>
              <a:defRPr/>
            </a:lvl5pPr>
            <a:lvl6pPr>
              <a:defRPr/>
            </a:lvl6pPr>
            <a:lvl7pPr>
              <a:defRPr/>
            </a:lvl7pPr>
            <a:lvl8pPr>
              <a:defRPr/>
            </a:lvl8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a:xfrm>
            <a:off x="1104899" y="6356351"/>
            <a:ext cx="1829559" cy="365125"/>
          </a:xfrm>
          <a:prstGeom prst="rect">
            <a:avLst/>
          </a:prstGeom>
        </p:spPr>
        <p:txBody>
          <a:bodyPr/>
          <a:lstStyle/>
          <a:p>
            <a:fld id="{402B9795-92DC-40DC-A1CA-9A4B349D7824}" type="datetimeFigureOut">
              <a:rPr lang="en-US"/>
              <a:t>7/7/2020</a:t>
            </a:fld>
            <a:endParaRPr/>
          </a:p>
        </p:txBody>
      </p:sp>
      <p:sp>
        <p:nvSpPr>
          <p:cNvPr id="6" name="Footer Placeholder 5"/>
          <p:cNvSpPr>
            <a:spLocks noGrp="1"/>
          </p:cNvSpPr>
          <p:nvPr>
            <p:ph type="ftr" sz="quarter" idx="11"/>
          </p:nvPr>
        </p:nvSpPr>
        <p:spPr>
          <a:xfrm>
            <a:off x="2934459" y="6356350"/>
            <a:ext cx="6323082" cy="365126"/>
          </a:xfrm>
          <a:prstGeom prst="rect">
            <a:avLst/>
          </a:prstGeom>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t>‹#›</a:t>
            </a:fld>
            <a:endParaRPr/>
          </a:p>
        </p:txBody>
      </p:sp>
      <p:pic>
        <p:nvPicPr>
          <p:cNvPr id="614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007027" y="101488"/>
            <a:ext cx="4127500" cy="993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2779106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Text Placeholder 2"/>
          <p:cNvSpPr>
            <a:spLocks noGrp="1"/>
          </p:cNvSpPr>
          <p:nvPr>
            <p:ph type="body" idx="1"/>
          </p:nvPr>
        </p:nvSpPr>
        <p:spPr>
          <a:xfrm>
            <a:off x="1104900" y="1600200"/>
            <a:ext cx="4919472"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4900" y="2424112"/>
            <a:ext cx="4919472" cy="37480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166110" y="1600200"/>
            <a:ext cx="4919472"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66110" y="2424112"/>
            <a:ext cx="4919472" cy="37480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a:xfrm>
            <a:off x="1104899" y="6356351"/>
            <a:ext cx="1829559" cy="365125"/>
          </a:xfrm>
          <a:prstGeom prst="rect">
            <a:avLst/>
          </a:prstGeom>
        </p:spPr>
        <p:txBody>
          <a:bodyPr/>
          <a:lstStyle/>
          <a:p>
            <a:fld id="{402B9795-92DC-40DC-A1CA-9A4B349D7824}" type="datetimeFigureOut">
              <a:rPr lang="en-US"/>
              <a:t>7/7/2020</a:t>
            </a:fld>
            <a:endParaRPr/>
          </a:p>
        </p:txBody>
      </p:sp>
      <p:sp>
        <p:nvSpPr>
          <p:cNvPr id="8" name="Footer Placeholder 7"/>
          <p:cNvSpPr>
            <a:spLocks noGrp="1"/>
          </p:cNvSpPr>
          <p:nvPr>
            <p:ph type="ftr" sz="quarter" idx="11"/>
          </p:nvPr>
        </p:nvSpPr>
        <p:spPr>
          <a:xfrm>
            <a:off x="2934459" y="6356350"/>
            <a:ext cx="6323082" cy="365126"/>
          </a:xfrm>
          <a:prstGeom prst="rect">
            <a:avLst/>
          </a:prstGeom>
        </p:spPr>
        <p:txBody>
          <a:bodyPr/>
          <a:lstStyle/>
          <a:p>
            <a:endParaRPr/>
          </a:p>
        </p:txBody>
      </p:sp>
      <p:sp>
        <p:nvSpPr>
          <p:cNvPr id="9" name="Slide Number Placeholder 8"/>
          <p:cNvSpPr>
            <a:spLocks noGrp="1"/>
          </p:cNvSpPr>
          <p:nvPr>
            <p:ph type="sldNum" sz="quarter" idx="12"/>
          </p:nvPr>
        </p:nvSpPr>
        <p:spPr/>
        <p:txBody>
          <a:bodyPr/>
          <a:lstStyle/>
          <a:p>
            <a:fld id="{0FF54DE5-C571-48E8-A5BC-B369434E2F44}" type="slidenum">
              <a:rPr/>
              <a:t>‹#›</a:t>
            </a:fld>
            <a:endParaRPr/>
          </a:p>
        </p:txBody>
      </p:sp>
      <p:pic>
        <p:nvPicPr>
          <p:cNvPr id="7170"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90843" y="141948"/>
            <a:ext cx="4127500" cy="993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7101610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a:xfrm>
            <a:off x="1104899" y="6356351"/>
            <a:ext cx="1829559" cy="365125"/>
          </a:xfrm>
          <a:prstGeom prst="rect">
            <a:avLst/>
          </a:prstGeom>
        </p:spPr>
        <p:txBody>
          <a:bodyPr/>
          <a:lstStyle/>
          <a:p>
            <a:fld id="{402B9795-92DC-40DC-A1CA-9A4B349D7824}" type="datetimeFigureOut">
              <a:rPr lang="en-US"/>
              <a:t>7/7/2020</a:t>
            </a:fld>
            <a:endParaRPr/>
          </a:p>
        </p:txBody>
      </p:sp>
      <p:sp>
        <p:nvSpPr>
          <p:cNvPr id="4" name="Footer Placeholder 3"/>
          <p:cNvSpPr>
            <a:spLocks noGrp="1"/>
          </p:cNvSpPr>
          <p:nvPr>
            <p:ph type="ftr" sz="quarter" idx="11"/>
          </p:nvPr>
        </p:nvSpPr>
        <p:spPr>
          <a:xfrm>
            <a:off x="2934459" y="6356350"/>
            <a:ext cx="6323082" cy="365126"/>
          </a:xfrm>
          <a:prstGeom prst="rect">
            <a:avLst/>
          </a:prstGeom>
        </p:spPr>
        <p:txBody>
          <a:bodyPr/>
          <a:lstStyle/>
          <a:p>
            <a:endParaRPr/>
          </a:p>
        </p:txBody>
      </p:sp>
      <p:sp>
        <p:nvSpPr>
          <p:cNvPr id="5" name="Slide Number Placeholder 4"/>
          <p:cNvSpPr>
            <a:spLocks noGrp="1"/>
          </p:cNvSpPr>
          <p:nvPr>
            <p:ph type="sldNum" sz="quarter" idx="12"/>
          </p:nvPr>
        </p:nvSpPr>
        <p:spPr/>
        <p:txBody>
          <a:bodyPr/>
          <a:lstStyle/>
          <a:p>
            <a:fld id="{0FF54DE5-C571-48E8-A5BC-B369434E2F44}" type="slidenum">
              <a:rPr/>
              <a:t>‹#›</a:t>
            </a:fld>
            <a:endParaRPr/>
          </a:p>
        </p:txBody>
      </p:sp>
      <p:pic>
        <p:nvPicPr>
          <p:cNvPr id="819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98935" y="93396"/>
            <a:ext cx="4127500" cy="993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5811152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104899" y="6356351"/>
            <a:ext cx="1829559" cy="365125"/>
          </a:xfrm>
          <a:prstGeom prst="rect">
            <a:avLst/>
          </a:prstGeom>
        </p:spPr>
        <p:txBody>
          <a:bodyPr/>
          <a:lstStyle/>
          <a:p>
            <a:fld id="{402B9795-92DC-40DC-A1CA-9A4B349D7824}" type="datetimeFigureOut">
              <a:rPr lang="en-US"/>
              <a:t>7/7/2020</a:t>
            </a:fld>
            <a:endParaRPr/>
          </a:p>
        </p:txBody>
      </p:sp>
      <p:sp>
        <p:nvSpPr>
          <p:cNvPr id="3" name="Footer Placeholder 2"/>
          <p:cNvSpPr>
            <a:spLocks noGrp="1"/>
          </p:cNvSpPr>
          <p:nvPr>
            <p:ph type="ftr" sz="quarter" idx="11"/>
          </p:nvPr>
        </p:nvSpPr>
        <p:spPr>
          <a:xfrm>
            <a:off x="2934459" y="6356350"/>
            <a:ext cx="6323082" cy="365126"/>
          </a:xfrm>
          <a:prstGeom prst="rect">
            <a:avLst/>
          </a:prstGeom>
        </p:spPr>
        <p:txBody>
          <a:bodyPr/>
          <a:lstStyle/>
          <a:p>
            <a:endParaRPr/>
          </a:p>
        </p:txBody>
      </p:sp>
      <p:sp>
        <p:nvSpPr>
          <p:cNvPr id="4" name="Slide Number Placeholder 3"/>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0241692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smtClean="0"/>
              <a:t>Click to edit Master title style</a:t>
            </a:r>
            <a:endParaRPr/>
          </a:p>
        </p:txBody>
      </p:sp>
      <p:sp>
        <p:nvSpPr>
          <p:cNvPr id="4" name="Text Placeholder 3"/>
          <p:cNvSpPr>
            <a:spLocks noGrp="1"/>
          </p:cNvSpPr>
          <p:nvPr>
            <p:ph type="body" sz="half" idx="2"/>
          </p:nvPr>
        </p:nvSpPr>
        <p:spPr>
          <a:xfrm>
            <a:off x="1104900" y="1600200"/>
            <a:ext cx="4384548" cy="457200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3" name="Content Placeholder 2"/>
          <p:cNvSpPr>
            <a:spLocks noGrp="1"/>
          </p:cNvSpPr>
          <p:nvPr>
            <p:ph idx="1"/>
          </p:nvPr>
        </p:nvSpPr>
        <p:spPr>
          <a:xfrm>
            <a:off x="5641848" y="1600199"/>
            <a:ext cx="5445252" cy="4572001"/>
          </a:xfrm>
        </p:spPr>
        <p:txBody>
          <a:bodyPr>
            <a:normAutofit/>
          </a:bodyPr>
          <a:lstStyle>
            <a:lvl1pPr>
              <a:defRPr sz="2000"/>
            </a:lvl1pPr>
            <a:lvl2pPr>
              <a:defRPr sz="16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5" name="Date Placeholder 4"/>
          <p:cNvSpPr>
            <a:spLocks noGrp="1"/>
          </p:cNvSpPr>
          <p:nvPr>
            <p:ph type="dt" sz="half" idx="10"/>
          </p:nvPr>
        </p:nvSpPr>
        <p:spPr>
          <a:xfrm>
            <a:off x="1104899" y="6356351"/>
            <a:ext cx="1829559" cy="365125"/>
          </a:xfrm>
          <a:prstGeom prst="rect">
            <a:avLst/>
          </a:prstGeom>
        </p:spPr>
        <p:txBody>
          <a:bodyPr/>
          <a:lstStyle/>
          <a:p>
            <a:fld id="{402B9795-92DC-40DC-A1CA-9A4B349D7824}" type="datetimeFigureOut">
              <a:rPr lang="en-US"/>
              <a:t>7/7/2020</a:t>
            </a:fld>
            <a:endParaRPr/>
          </a:p>
        </p:txBody>
      </p:sp>
      <p:sp>
        <p:nvSpPr>
          <p:cNvPr id="6" name="Footer Placeholder 5"/>
          <p:cNvSpPr>
            <a:spLocks noGrp="1"/>
          </p:cNvSpPr>
          <p:nvPr>
            <p:ph type="ftr" sz="quarter" idx="11"/>
          </p:nvPr>
        </p:nvSpPr>
        <p:spPr>
          <a:xfrm>
            <a:off x="2934459" y="6356350"/>
            <a:ext cx="6323082" cy="365126"/>
          </a:xfrm>
          <a:prstGeom prst="rect">
            <a:avLst/>
          </a:prstGeom>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t>‹#›</a:t>
            </a:fld>
            <a:endParaRPr/>
          </a:p>
        </p:txBody>
      </p:sp>
      <p:pic>
        <p:nvPicPr>
          <p:cNvPr id="9218"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58475" y="158132"/>
            <a:ext cx="4127500" cy="993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6976468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04900" y="76200"/>
            <a:ext cx="11087100" cy="1096962"/>
          </a:xfrm>
          <a:prstGeom prst="rect">
            <a:avLst/>
          </a:prstGeom>
        </p:spPr>
        <p:style>
          <a:lnRef idx="3">
            <a:schemeClr val="lt1"/>
          </a:lnRef>
          <a:fillRef idx="1">
            <a:schemeClr val="accent5"/>
          </a:fillRef>
          <a:effectRef idx="1">
            <a:schemeClr val="accent5"/>
          </a:effectRef>
          <a:fontRef idx="none"/>
        </p:style>
        <p:txBody>
          <a:bodyPr vert="horz" lIns="0" tIns="45720" rIns="0" bIns="45720" rtlCol="0" anchor="b">
            <a:normAutofit/>
          </a:bodyPr>
          <a:lstStyle/>
          <a:p>
            <a:r>
              <a:rPr lang="en-US" dirty="0" smtClean="0"/>
              <a:t>Click to edit Master title style</a:t>
            </a:r>
            <a:endParaRPr dirty="0"/>
          </a:p>
        </p:txBody>
      </p:sp>
      <p:sp>
        <p:nvSpPr>
          <p:cNvPr id="3" name="Text Placeholder 2"/>
          <p:cNvSpPr>
            <a:spLocks noGrp="1"/>
          </p:cNvSpPr>
          <p:nvPr>
            <p:ph type="body" idx="1"/>
          </p:nvPr>
        </p:nvSpPr>
        <p:spPr>
          <a:xfrm>
            <a:off x="1104900" y="1600200"/>
            <a:ext cx="9982200" cy="4572000"/>
          </a:xfrm>
          <a:prstGeom prst="rect">
            <a:avLst/>
          </a:prstGeom>
        </p:spPr>
        <p:txBody>
          <a:bodyPr vert="horz" lIns="0" tIns="45720" rIns="0" bIns="45720" rtlCol="0">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14843"/>
              </a:solidFill>
              <a:effectLst/>
              <a:uLnTx/>
              <a:uFillTx/>
              <a:latin typeface="Euphemia"/>
              <a:ea typeface="+mn-ea"/>
              <a:cs typeface="+mn-cs"/>
            </a:endParaRPr>
          </a:p>
        </p:txBody>
      </p:sp>
      <p:sp>
        <p:nvSpPr>
          <p:cNvPr id="6" name="Slide Number Placeholder 5"/>
          <p:cNvSpPr>
            <a:spLocks noGrp="1"/>
          </p:cNvSpPr>
          <p:nvPr>
            <p:ph type="sldNum" sz="quarter" idx="4"/>
          </p:nvPr>
        </p:nvSpPr>
        <p:spPr>
          <a:xfrm>
            <a:off x="379818" y="6356351"/>
            <a:ext cx="10584889" cy="365125"/>
          </a:xfrm>
          <a:prstGeom prst="rect">
            <a:avLst/>
          </a:prstGeom>
        </p:spPr>
        <p:txBody>
          <a:bodyPr vert="horz" lIns="0" tIns="45720" rIns="0" bIns="45720" rtlCol="0" anchor="ctr"/>
          <a:lstStyle>
            <a:lvl1pPr algn="r">
              <a:defRPr sz="1200" baseline="0">
                <a:solidFill>
                  <a:schemeClr val="tx1">
                    <a:lumMod val="75000"/>
                  </a:schemeClr>
                </a:solidFill>
              </a:defRPr>
            </a:lvl1pPr>
          </a:lstStyle>
          <a:p>
            <a:pPr algn="ctr"/>
            <a:r>
              <a:rPr lang="en-US" dirty="0" smtClean="0"/>
              <a:t>June 2020							</a:t>
            </a:r>
            <a:r>
              <a:rPr lang="en-US" sz="2400" b="1" dirty="0" err="1" smtClean="0">
                <a:latin typeface="Edwardian Script ITC" panose="030303020407070D0804" pitchFamily="66" charset="0"/>
              </a:rPr>
              <a:t>Dr.Ann</a:t>
            </a:r>
            <a:r>
              <a:rPr lang="en-US" sz="2400" b="1" dirty="0" smtClean="0">
                <a:latin typeface="Edwardian Script ITC" panose="030303020407070D0804" pitchFamily="66" charset="0"/>
              </a:rPr>
              <a:t> E. Gillies</a:t>
            </a:r>
          </a:p>
          <a:p>
            <a:pPr algn="ctr"/>
            <a:r>
              <a:rPr lang="en-US" dirty="0" smtClean="0"/>
              <a:t>	</a:t>
            </a:r>
            <a:endParaRPr lang="en-US" dirty="0"/>
          </a:p>
        </p:txBody>
      </p:sp>
      <p:grpSp>
        <p:nvGrpSpPr>
          <p:cNvPr id="15" name="Group 14"/>
          <p:cNvGrpSpPr/>
          <p:nvPr/>
        </p:nvGrpSpPr>
        <p:grpSpPr>
          <a:xfrm>
            <a:off x="1103376" y="1219201"/>
            <a:ext cx="9985248" cy="84403"/>
            <a:chOff x="1073150" y="1219201"/>
            <a:chExt cx="10058400" cy="63125"/>
          </a:xfrm>
        </p:grpSpPr>
        <p:cxnSp>
          <p:nvCxnSpPr>
            <p:cNvPr id="13" name="Straight Connector 12"/>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pic>
        <p:nvPicPr>
          <p:cNvPr id="2051" name="Picture 3" descr="C:\Users\Ann\Documents\Restoring the MOSAIC\Marketing\RTM - Logo 1.1.1 hor - SB.png"/>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7732951" y="105197"/>
            <a:ext cx="4127275" cy="9946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62510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xStyles>
    <p:titleStyle>
      <a:lvl1pPr algn="l" defTabSz="914400" rtl="0" eaLnBrk="1" latinLnBrk="0" hangingPunct="1">
        <a:lnSpc>
          <a:spcPct val="90000"/>
        </a:lnSpc>
        <a:spcBef>
          <a:spcPct val="0"/>
        </a:spcBef>
        <a:buNone/>
        <a:defRPr sz="3200" kern="1200">
          <a:solidFill>
            <a:schemeClr val="tx1"/>
          </a:solidFill>
          <a:latin typeface="DejaVu Serif" panose="02060603050605020204" pitchFamily="18" charset="0"/>
          <a:ea typeface="DejaVu Serif" panose="02060603050605020204" pitchFamily="18" charset="0"/>
          <a:cs typeface="+mj-cs"/>
        </a:defRPr>
      </a:lvl1pPr>
    </p:titleStyle>
    <p:bodyStyle>
      <a:lvl1pPr marL="0" marR="0" indent="0" algn="l" defTabSz="914400" rtl="0" eaLnBrk="1" fontAlgn="auto" latinLnBrk="0" hangingPunct="1">
        <a:lnSpc>
          <a:spcPct val="100000"/>
        </a:lnSpc>
        <a:spcBef>
          <a:spcPts val="0"/>
        </a:spcBef>
        <a:spcAft>
          <a:spcPts val="0"/>
        </a:spcAft>
        <a:buClrTx/>
        <a:buSzTx/>
        <a:buFontTx/>
        <a:buNone/>
        <a:tabLst/>
        <a:defRPr sz="2800" kern="1200">
          <a:solidFill>
            <a:schemeClr val="tx1"/>
          </a:solidFill>
          <a:latin typeface="Garamond" panose="02020404030301010803" pitchFamily="18" charset="0"/>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2800" kern="1200">
          <a:solidFill>
            <a:schemeClr val="tx1"/>
          </a:solidFill>
          <a:latin typeface="Garamond" panose="02020404030301010803" pitchFamily="18" charset="0"/>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2800" kern="1200">
          <a:solidFill>
            <a:schemeClr val="tx1"/>
          </a:solidFill>
          <a:latin typeface="Garamond" panose="02020404030301010803" pitchFamily="18" charset="0"/>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2800" kern="1200">
          <a:solidFill>
            <a:schemeClr val="tx1"/>
          </a:solidFill>
          <a:latin typeface="Garamond" panose="02020404030301010803" pitchFamily="18" charset="0"/>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2800" kern="1200">
          <a:solidFill>
            <a:schemeClr val="tx1"/>
          </a:solidFill>
          <a:latin typeface="Garamond" panose="02020404030301010803" pitchFamily="18" charset="0"/>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pos="696">
          <p15:clr>
            <a:srgbClr val="F26B43"/>
          </p15:clr>
        </p15:guide>
        <p15:guide id="2" pos="6984">
          <p15:clr>
            <a:srgbClr val="F26B43"/>
          </p15:clr>
        </p15:guide>
        <p15:guide id="3" orient="horz" pos="1008">
          <p15:clr>
            <a:srgbClr val="F26B43"/>
          </p15:clr>
        </p15:guide>
        <p15:guide id="4" orient="horz" pos="388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jpe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www.restoringthemosaic.ca/"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359229" y="2228851"/>
            <a:ext cx="6569528" cy="2939142"/>
          </a:xfrm>
        </p:spPr>
        <p:txBody>
          <a:bodyPr anchor="ctr">
            <a:normAutofit fontScale="90000"/>
          </a:bodyPr>
          <a:lstStyle/>
          <a:p>
            <a:pPr algn="ctr"/>
            <a:r>
              <a:rPr lang="en-US" sz="3600" dirty="0" smtClean="0">
                <a:solidFill>
                  <a:schemeClr val="bg2">
                    <a:lumMod val="50000"/>
                  </a:schemeClr>
                </a:solidFill>
                <a:latin typeface="DejaVu Serif" panose="02060603050605020204" pitchFamily="18" charset="0"/>
                <a:ea typeface="DejaVu Serif" panose="02060603050605020204" pitchFamily="18" charset="0"/>
              </a:rPr>
              <a:t/>
            </a:r>
            <a:br>
              <a:rPr lang="en-US" sz="3600" dirty="0" smtClean="0">
                <a:solidFill>
                  <a:schemeClr val="bg2">
                    <a:lumMod val="50000"/>
                  </a:schemeClr>
                </a:solidFill>
                <a:latin typeface="DejaVu Serif" panose="02060603050605020204" pitchFamily="18" charset="0"/>
                <a:ea typeface="DejaVu Serif" panose="02060603050605020204" pitchFamily="18" charset="0"/>
              </a:rPr>
            </a:br>
            <a:r>
              <a:rPr lang="en-US" sz="3600" dirty="0" smtClean="0">
                <a:solidFill>
                  <a:schemeClr val="bg2">
                    <a:lumMod val="50000"/>
                  </a:schemeClr>
                </a:solidFill>
                <a:latin typeface="DejaVu Serif" panose="02060603050605020204" pitchFamily="18" charset="0"/>
                <a:ea typeface="DejaVu Serif" panose="02060603050605020204" pitchFamily="18" charset="0"/>
              </a:rPr>
              <a:t>What Current Studies</a:t>
            </a:r>
            <a:br>
              <a:rPr lang="en-US" sz="3600" dirty="0" smtClean="0">
                <a:solidFill>
                  <a:schemeClr val="bg2">
                    <a:lumMod val="50000"/>
                  </a:schemeClr>
                </a:solidFill>
                <a:latin typeface="DejaVu Serif" panose="02060603050605020204" pitchFamily="18" charset="0"/>
                <a:ea typeface="DejaVu Serif" panose="02060603050605020204" pitchFamily="18" charset="0"/>
              </a:rPr>
            </a:br>
            <a:r>
              <a:rPr lang="en-US" sz="3600" dirty="0" smtClean="0">
                <a:solidFill>
                  <a:schemeClr val="bg2">
                    <a:lumMod val="50000"/>
                  </a:schemeClr>
                </a:solidFill>
                <a:latin typeface="DejaVu Serif" panose="02060603050605020204" pitchFamily="18" charset="0"/>
                <a:ea typeface="DejaVu Serif" panose="02060603050605020204" pitchFamily="18" charset="0"/>
              </a:rPr>
              <a:t>On </a:t>
            </a:r>
            <a:br>
              <a:rPr lang="en-US" sz="3600" dirty="0" smtClean="0">
                <a:solidFill>
                  <a:schemeClr val="bg2">
                    <a:lumMod val="50000"/>
                  </a:schemeClr>
                </a:solidFill>
                <a:latin typeface="DejaVu Serif" panose="02060603050605020204" pitchFamily="18" charset="0"/>
                <a:ea typeface="DejaVu Serif" panose="02060603050605020204" pitchFamily="18" charset="0"/>
              </a:rPr>
            </a:br>
            <a:r>
              <a:rPr lang="en-US" sz="3600" dirty="0" smtClean="0">
                <a:solidFill>
                  <a:schemeClr val="bg2">
                    <a:lumMod val="50000"/>
                  </a:schemeClr>
                </a:solidFill>
                <a:latin typeface="DejaVu Serif" panose="02060603050605020204" pitchFamily="18" charset="0"/>
                <a:ea typeface="DejaVu Serif" panose="02060603050605020204" pitchFamily="18" charset="0"/>
              </a:rPr>
              <a:t>Sexual Orientation Change Efforts (SOCE)</a:t>
            </a:r>
            <a:br>
              <a:rPr lang="en-US" sz="3600" dirty="0" smtClean="0">
                <a:solidFill>
                  <a:schemeClr val="bg2">
                    <a:lumMod val="50000"/>
                  </a:schemeClr>
                </a:solidFill>
                <a:latin typeface="DejaVu Serif" panose="02060603050605020204" pitchFamily="18" charset="0"/>
                <a:ea typeface="DejaVu Serif" panose="02060603050605020204" pitchFamily="18" charset="0"/>
              </a:rPr>
            </a:br>
            <a:r>
              <a:rPr lang="en-US" sz="3600" dirty="0" smtClean="0">
                <a:solidFill>
                  <a:schemeClr val="bg2">
                    <a:lumMod val="50000"/>
                  </a:schemeClr>
                </a:solidFill>
                <a:latin typeface="DejaVu Serif" panose="02060603050605020204" pitchFamily="18" charset="0"/>
                <a:ea typeface="DejaVu Serif" panose="02060603050605020204" pitchFamily="18" charset="0"/>
              </a:rPr>
              <a:t>Actually Indicate</a:t>
            </a:r>
            <a:r>
              <a:rPr lang="en-US" dirty="0">
                <a:solidFill>
                  <a:schemeClr val="bg2">
                    <a:lumMod val="50000"/>
                  </a:schemeClr>
                </a:solidFill>
                <a:latin typeface="DejaVu Serif" panose="02060603050605020204" pitchFamily="18" charset="0"/>
                <a:ea typeface="DejaVu Serif" panose="02060603050605020204" pitchFamily="18" charset="0"/>
              </a:rPr>
              <a:t/>
            </a:r>
            <a:br>
              <a:rPr lang="en-US" dirty="0">
                <a:solidFill>
                  <a:schemeClr val="bg2">
                    <a:lumMod val="50000"/>
                  </a:schemeClr>
                </a:solidFill>
                <a:latin typeface="DejaVu Serif" panose="02060603050605020204" pitchFamily="18" charset="0"/>
                <a:ea typeface="DejaVu Serif" panose="02060603050605020204" pitchFamily="18" charset="0"/>
              </a:rPr>
            </a:br>
            <a:endParaRPr lang="en-US" dirty="0">
              <a:solidFill>
                <a:schemeClr val="bg2">
                  <a:lumMod val="50000"/>
                </a:schemeClr>
              </a:solidFill>
              <a:latin typeface="DejaVu Serif" panose="02060603050605020204" pitchFamily="18" charset="0"/>
              <a:ea typeface="DejaVu Serif" panose="02060603050605020204" pitchFamily="18" charset="0"/>
            </a:endParaRPr>
          </a:p>
        </p:txBody>
      </p:sp>
      <p:sp>
        <p:nvSpPr>
          <p:cNvPr id="7" name="Subtitle 6"/>
          <p:cNvSpPr>
            <a:spLocks noGrp="1"/>
          </p:cNvSpPr>
          <p:nvPr>
            <p:ph type="subTitle" idx="1"/>
          </p:nvPr>
        </p:nvSpPr>
        <p:spPr>
          <a:xfrm>
            <a:off x="949779" y="5099613"/>
            <a:ext cx="5734050" cy="955565"/>
          </a:xfrm>
        </p:spPr>
        <p:txBody>
          <a:bodyPr>
            <a:normAutofit/>
          </a:bodyPr>
          <a:lstStyle/>
          <a:p>
            <a:pPr algn="r"/>
            <a:r>
              <a:rPr lang="en-US" sz="2800" b="1" dirty="0" smtClean="0">
                <a:solidFill>
                  <a:schemeClr val="accent5">
                    <a:lumMod val="75000"/>
                  </a:schemeClr>
                </a:solidFill>
                <a:latin typeface="Edwardian Script ITC" panose="030303020407070D0804" pitchFamily="66" charset="0"/>
              </a:rPr>
              <a:t>Dr. Ann E. Gillies</a:t>
            </a:r>
            <a:endParaRPr lang="en-US" sz="2800" b="1" dirty="0">
              <a:solidFill>
                <a:schemeClr val="accent5">
                  <a:lumMod val="75000"/>
                </a:schemeClr>
              </a:solidFill>
              <a:latin typeface="Edwardian Script ITC" panose="030303020407070D0804" pitchFamily="66" charset="0"/>
            </a:endParaRPr>
          </a:p>
        </p:txBody>
      </p:sp>
      <p:pic>
        <p:nvPicPr>
          <p:cNvPr id="4" name="Picture Placeholder 3" descr="Open book on table, blurred shelves of books in background"/>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l="8890" r="8890"/>
          <a:stretch>
            <a:fillRect/>
          </a:stretch>
        </p:blipFill>
        <p:spPr/>
      </p:pic>
      <p:sp>
        <p:nvSpPr>
          <p:cNvPr id="2" name="TextBox 1"/>
          <p:cNvSpPr txBox="1"/>
          <p:nvPr/>
        </p:nvSpPr>
        <p:spPr>
          <a:xfrm>
            <a:off x="9870622" y="6394575"/>
            <a:ext cx="2245178" cy="369332"/>
          </a:xfrm>
          <a:prstGeom prst="rect">
            <a:avLst/>
          </a:prstGeom>
          <a:noFill/>
        </p:spPr>
        <p:txBody>
          <a:bodyPr wrap="square" rtlCol="0">
            <a:spAutoFit/>
          </a:bodyPr>
          <a:lstStyle/>
          <a:p>
            <a:r>
              <a:rPr lang="en-US" dirty="0" smtClean="0">
                <a:solidFill>
                  <a:schemeClr val="bg1"/>
                </a:solidFill>
              </a:rPr>
              <a:t>            June 2020</a:t>
            </a:r>
            <a:endParaRPr lang="en-US" dirty="0">
              <a:solidFill>
                <a:schemeClr val="bg1"/>
              </a:solidFill>
            </a:endParaRPr>
          </a:p>
        </p:txBody>
      </p:sp>
    </p:spTree>
    <p:extLst>
      <p:ext uri="{BB962C8B-B14F-4D97-AF65-F5344CB8AC3E}">
        <p14:creationId xmlns:p14="http://schemas.microsoft.com/office/powerpoint/2010/main" val="1652133998"/>
      </p:ext>
    </p:extLst>
  </p:cSld>
  <p:clrMapOvr>
    <a:masterClrMapping/>
  </p:clrMapOvr>
  <mc:AlternateContent xmlns:mc="http://schemas.openxmlformats.org/markup-compatibility/2006" xmlns:p14="http://schemas.microsoft.com/office/powerpoint/2010/main">
    <mc:Choice Requires="p14">
      <p:transition spd="slow" p14:dur="1750">
        <p14:prism isInverted="1"/>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chemeClr val="bg2">
                    <a:lumMod val="50000"/>
                  </a:schemeClr>
                </a:solidFill>
              </a:rPr>
              <a:t>Immutability</a:t>
            </a:r>
            <a:endParaRPr lang="en-US" sz="4000" dirty="0">
              <a:solidFill>
                <a:schemeClr val="bg2">
                  <a:lumMod val="50000"/>
                </a:schemeClr>
              </a:solidFill>
            </a:endParaRPr>
          </a:p>
        </p:txBody>
      </p:sp>
      <p:sp>
        <p:nvSpPr>
          <p:cNvPr id="4" name="Text Placeholder 3"/>
          <p:cNvSpPr>
            <a:spLocks noGrp="1"/>
          </p:cNvSpPr>
          <p:nvPr>
            <p:ph type="body" sz="half" idx="2"/>
          </p:nvPr>
        </p:nvSpPr>
        <p:spPr>
          <a:xfrm>
            <a:off x="1104899" y="1600200"/>
            <a:ext cx="6798130" cy="4572000"/>
          </a:xfrm>
        </p:spPr>
        <p:txBody>
          <a:bodyPr>
            <a:normAutofit lnSpcReduction="10000"/>
          </a:bodyPr>
          <a:lstStyle/>
          <a:p>
            <a:pPr marL="342900" indent="-342900">
              <a:buFont typeface="Arial" panose="020B0604020202020204" pitchFamily="34" charset="0"/>
              <a:buChar char="•"/>
            </a:pPr>
            <a:r>
              <a:rPr lang="en-US" sz="2800" dirty="0" smtClean="0"/>
              <a:t>Clear </a:t>
            </a:r>
            <a:r>
              <a:rPr lang="en-US" sz="2800" dirty="0"/>
              <a:t>evidence of </a:t>
            </a:r>
            <a:r>
              <a:rPr lang="en-US" sz="2800" b="1" i="1" dirty="0"/>
              <a:t>naturally occurring </a:t>
            </a:r>
            <a:r>
              <a:rPr lang="en-US" sz="2800" dirty="0" smtClean="0"/>
              <a:t>sexual fluidity</a:t>
            </a:r>
          </a:p>
          <a:p>
            <a:pPr marL="342900" indent="-342900">
              <a:buFont typeface="Arial" panose="020B0604020202020204" pitchFamily="34" charset="0"/>
              <a:buChar char="•"/>
            </a:pPr>
            <a:r>
              <a:rPr lang="en-US" sz="2800" b="1" dirty="0"/>
              <a:t>67% - 100% </a:t>
            </a:r>
            <a:r>
              <a:rPr lang="en-US" sz="2800" b="1" dirty="0" smtClean="0"/>
              <a:t> </a:t>
            </a:r>
            <a:r>
              <a:rPr lang="en-US" sz="2800" dirty="0" smtClean="0"/>
              <a:t>of men’s &amp; </a:t>
            </a:r>
            <a:r>
              <a:rPr lang="en-US" sz="2800" b="1" dirty="0" smtClean="0"/>
              <a:t>83</a:t>
            </a:r>
            <a:r>
              <a:rPr lang="en-US" sz="2800" b="1" dirty="0"/>
              <a:t>% </a:t>
            </a:r>
            <a:r>
              <a:rPr lang="en-US" sz="2800" b="1" dirty="0" smtClean="0"/>
              <a:t>- </a:t>
            </a:r>
            <a:r>
              <a:rPr lang="en-US" sz="2800" b="1" dirty="0"/>
              <a:t>91% </a:t>
            </a:r>
            <a:r>
              <a:rPr lang="en-US" sz="2800" dirty="0"/>
              <a:t>of women’s </a:t>
            </a:r>
            <a:r>
              <a:rPr lang="en-US" sz="2800" dirty="0" smtClean="0"/>
              <a:t>changes </a:t>
            </a:r>
            <a:r>
              <a:rPr lang="en-US" sz="2800" dirty="0"/>
              <a:t>in sexual preference </a:t>
            </a:r>
            <a:r>
              <a:rPr lang="en-US" sz="2800" dirty="0" smtClean="0"/>
              <a:t>were </a:t>
            </a:r>
            <a:r>
              <a:rPr lang="en-US" sz="2800" dirty="0"/>
              <a:t>toward </a:t>
            </a:r>
            <a:r>
              <a:rPr lang="en-US" sz="2800" dirty="0" smtClean="0"/>
              <a:t>heterosexuality </a:t>
            </a:r>
            <a:r>
              <a:rPr lang="en-US" sz="1200" dirty="0" smtClean="0"/>
              <a:t>(Diamond &amp; </a:t>
            </a:r>
            <a:r>
              <a:rPr lang="en-US" sz="1200" dirty="0" err="1" smtClean="0"/>
              <a:t>Rosky</a:t>
            </a:r>
            <a:r>
              <a:rPr lang="en-US" sz="1200" dirty="0" smtClean="0"/>
              <a:t> 2016).</a:t>
            </a:r>
          </a:p>
          <a:p>
            <a:pPr marL="342900" indent="-342900">
              <a:buFont typeface="Arial" panose="020B0604020202020204" pitchFamily="34" charset="0"/>
              <a:buChar char="•"/>
            </a:pPr>
            <a:r>
              <a:rPr lang="en-US" sz="2800" dirty="0" smtClean="0"/>
              <a:t>It </a:t>
            </a:r>
            <a:r>
              <a:rPr lang="en-US" sz="2800" dirty="0"/>
              <a:t>is </a:t>
            </a:r>
            <a:r>
              <a:rPr lang="en-US" sz="2800" b="1" i="1" dirty="0"/>
              <a:t>not scientifically accurate </a:t>
            </a:r>
            <a:r>
              <a:rPr lang="en-US" sz="2800" dirty="0"/>
              <a:t>to describe same-sex sexual orientation as a uniformly immutable trait</a:t>
            </a:r>
            <a:r>
              <a:rPr lang="en-US" sz="2000" dirty="0"/>
              <a:t>” </a:t>
            </a:r>
            <a:r>
              <a:rPr lang="en-US" sz="1200" dirty="0"/>
              <a:t>(Diamond and </a:t>
            </a:r>
            <a:r>
              <a:rPr lang="en-US" sz="1200" dirty="0" err="1"/>
              <a:t>Rosky</a:t>
            </a:r>
            <a:r>
              <a:rPr lang="en-US" sz="1200" dirty="0"/>
              <a:t>, 2016, </a:t>
            </a:r>
            <a:r>
              <a:rPr lang="en-US" sz="1200" dirty="0" smtClean="0"/>
              <a:t>p. </a:t>
            </a:r>
            <a:r>
              <a:rPr lang="en-US" sz="1200" dirty="0"/>
              <a:t>370</a:t>
            </a:r>
            <a:r>
              <a:rPr lang="en-US" sz="1200" dirty="0" smtClean="0"/>
              <a:t>)</a:t>
            </a:r>
          </a:p>
          <a:p>
            <a:pPr marL="342900" indent="-342900">
              <a:buFont typeface="Arial" panose="020B0604020202020204" pitchFamily="34" charset="0"/>
              <a:buChar char="•"/>
            </a:pPr>
            <a:endParaRPr lang="en-US" sz="1200" dirty="0" smtClean="0"/>
          </a:p>
          <a:p>
            <a:pPr algn="ctr"/>
            <a:r>
              <a:rPr lang="en-US" sz="2800" b="1" dirty="0" smtClean="0">
                <a:solidFill>
                  <a:srgbClr val="FF0000"/>
                </a:solidFill>
              </a:rPr>
              <a:t>“</a:t>
            </a:r>
            <a:r>
              <a:rPr lang="en-US" sz="2800" b="1" dirty="0">
                <a:solidFill>
                  <a:srgbClr val="FF0000"/>
                </a:solidFill>
              </a:rPr>
              <a:t>Born that Way” Myth</a:t>
            </a:r>
            <a:r>
              <a:rPr lang="en-US" sz="1200" b="1" dirty="0">
                <a:solidFill>
                  <a:srgbClr val="FF0000"/>
                </a:solidFill>
              </a:rPr>
              <a:t>. </a:t>
            </a:r>
          </a:p>
        </p:txBody>
      </p:sp>
      <p:pic>
        <p:nvPicPr>
          <p:cNvPr id="5" name="Picture Placeholder 4" descr="Close-up of books on shelves with more books blurred in foreground and background"/>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3155" r="3155"/>
          <a:stretch>
            <a:fillRect/>
          </a:stretch>
        </p:blipFill>
        <p:spPr>
          <a:xfrm>
            <a:off x="8041822" y="2179865"/>
            <a:ext cx="3929063" cy="3855405"/>
          </a:xfrm>
        </p:spPr>
      </p:pic>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3385" y="66448"/>
            <a:ext cx="4127500" cy="993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8354462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solidFill>
                  <a:schemeClr val="bg2">
                    <a:lumMod val="50000"/>
                  </a:schemeClr>
                </a:solidFill>
              </a:rPr>
              <a:t>Academic Corruption</a:t>
            </a:r>
            <a:endParaRPr lang="en-US" sz="4400" dirty="0">
              <a:solidFill>
                <a:schemeClr val="bg2">
                  <a:lumMod val="50000"/>
                </a:schemeClr>
              </a:solidFill>
            </a:endParaRPr>
          </a:p>
        </p:txBody>
      </p:sp>
      <p:sp>
        <p:nvSpPr>
          <p:cNvPr id="3" name="Content Placeholder 2"/>
          <p:cNvSpPr>
            <a:spLocks noGrp="1"/>
          </p:cNvSpPr>
          <p:nvPr>
            <p:ph idx="1"/>
          </p:nvPr>
        </p:nvSpPr>
        <p:spPr/>
        <p:txBody>
          <a:bodyPr>
            <a:normAutofit fontScale="92500"/>
          </a:bodyPr>
          <a:lstStyle/>
          <a:p>
            <a:pPr marL="457200" indent="-457200">
              <a:buFont typeface="Arial" panose="020B0604020202020204" pitchFamily="34" charset="0"/>
              <a:buChar char="•"/>
            </a:pPr>
            <a:r>
              <a:rPr lang="en-US" b="1" dirty="0" smtClean="0"/>
              <a:t>Science </a:t>
            </a:r>
            <a:r>
              <a:rPr lang="en-US" b="1" dirty="0"/>
              <a:t>supports sexual flexibility and </a:t>
            </a:r>
            <a:r>
              <a:rPr lang="en-US" b="1" dirty="0" smtClean="0"/>
              <a:t>fluidity.  </a:t>
            </a:r>
            <a:endParaRPr lang="en-US" b="1" dirty="0" smtClean="0"/>
          </a:p>
          <a:p>
            <a:endParaRPr lang="en-US" b="1" dirty="0" smtClean="0"/>
          </a:p>
          <a:p>
            <a:pPr marL="457200" indent="-457200">
              <a:buFont typeface="Arial" panose="020B0604020202020204" pitchFamily="34" charset="0"/>
              <a:buChar char="•"/>
            </a:pPr>
            <a:r>
              <a:rPr lang="en-US" b="1" dirty="0" smtClean="0"/>
              <a:t>Naturally occurring change is ‘ok’, but individuals who seek counselling/pastoral care are being banned from receiving help</a:t>
            </a:r>
          </a:p>
          <a:p>
            <a:endParaRPr lang="en-US" b="1" dirty="0" smtClean="0"/>
          </a:p>
          <a:p>
            <a:pPr marL="457200" indent="-457200">
              <a:buFont typeface="Arial" panose="020B0604020202020204" pitchFamily="34" charset="0"/>
              <a:buChar char="•"/>
            </a:pPr>
            <a:r>
              <a:rPr lang="en-US" b="1" dirty="0" smtClean="0"/>
              <a:t> The </a:t>
            </a:r>
            <a:r>
              <a:rPr lang="en-US" b="1" dirty="0"/>
              <a:t>bias in the area of same sex attraction is toward one direction only – that of an LGBTQ </a:t>
            </a:r>
            <a:r>
              <a:rPr lang="en-US" b="1" dirty="0" smtClean="0"/>
              <a:t>identity</a:t>
            </a:r>
          </a:p>
          <a:p>
            <a:endParaRPr lang="en-US" b="1" dirty="0" smtClean="0"/>
          </a:p>
          <a:p>
            <a:pPr marL="457200" indent="-457200">
              <a:buFont typeface="Arial" panose="020B0604020202020204" pitchFamily="34" charset="0"/>
              <a:buChar char="•"/>
            </a:pPr>
            <a:r>
              <a:rPr lang="en-US" b="1" dirty="0" smtClean="0"/>
              <a:t>It </a:t>
            </a:r>
            <a:r>
              <a:rPr lang="en-US" b="1" dirty="0"/>
              <a:t>is unacceptable in the field of psychology to manipulate clients in such a </a:t>
            </a:r>
            <a:r>
              <a:rPr lang="en-US" b="1" dirty="0" smtClean="0"/>
              <a:t>way and to control the dialogue in faith communities</a:t>
            </a:r>
            <a:endParaRPr lang="en-US" b="1" dirty="0"/>
          </a:p>
          <a:p>
            <a:pPr marL="457200" indent="-457200">
              <a:buFont typeface="Arial" panose="020B0604020202020204" pitchFamily="34" charset="0"/>
              <a:buChar char="•"/>
            </a:pP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41356" y="123598"/>
            <a:ext cx="4127500" cy="993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0220202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 </a:t>
            </a:r>
            <a:r>
              <a:rPr lang="en-US" dirty="0" smtClean="0">
                <a:solidFill>
                  <a:schemeClr val="bg2">
                    <a:lumMod val="50000"/>
                  </a:schemeClr>
                </a:solidFill>
              </a:rPr>
              <a:t>Visit </a:t>
            </a:r>
            <a:r>
              <a:rPr lang="en-US" dirty="0">
                <a:solidFill>
                  <a:schemeClr val="bg2">
                    <a:lumMod val="50000"/>
                  </a:schemeClr>
                </a:solidFill>
              </a:rPr>
              <a:t>my website:</a:t>
            </a:r>
            <a:br>
              <a:rPr lang="en-US" dirty="0">
                <a:solidFill>
                  <a:schemeClr val="bg2">
                    <a:lumMod val="50000"/>
                  </a:schemeClr>
                </a:solidFill>
              </a:rPr>
            </a:br>
            <a:endParaRPr lang="en-US" dirty="0">
              <a:solidFill>
                <a:schemeClr val="bg2">
                  <a:lumMod val="50000"/>
                </a:schemeClr>
              </a:solidFill>
            </a:endParaRPr>
          </a:p>
        </p:txBody>
      </p:sp>
      <p:sp>
        <p:nvSpPr>
          <p:cNvPr id="3" name="Content Placeholder 2"/>
          <p:cNvSpPr>
            <a:spLocks noGrp="1"/>
          </p:cNvSpPr>
          <p:nvPr>
            <p:ph idx="1"/>
          </p:nvPr>
        </p:nvSpPr>
        <p:spPr/>
        <p:txBody>
          <a:bodyPr/>
          <a:lstStyle/>
          <a:p>
            <a:endParaRPr lang="en-US" dirty="0"/>
          </a:p>
          <a:p>
            <a:pPr algn="ctr"/>
            <a:r>
              <a:rPr lang="en-US" dirty="0" smtClean="0"/>
              <a:t>	</a:t>
            </a:r>
            <a:r>
              <a:rPr lang="en-US" sz="4000" dirty="0" smtClean="0">
                <a:hlinkClick r:id="rId2"/>
              </a:rPr>
              <a:t>www.restoringthemosaic.ca</a:t>
            </a:r>
            <a:endParaRPr lang="en-US" sz="4000" dirty="0" smtClean="0"/>
          </a:p>
          <a:p>
            <a:endParaRPr lang="en-US" dirty="0"/>
          </a:p>
          <a:p>
            <a:r>
              <a:rPr lang="en-US" dirty="0" smtClean="0"/>
              <a:t>download </a:t>
            </a:r>
            <a:r>
              <a:rPr lang="en-US" dirty="0" smtClean="0"/>
              <a:t>a </a:t>
            </a:r>
            <a:r>
              <a:rPr lang="en-US" dirty="0" smtClean="0"/>
              <a:t>free mini </a:t>
            </a:r>
            <a:r>
              <a:rPr lang="en-US" dirty="0" smtClean="0"/>
              <a:t>book of </a:t>
            </a:r>
          </a:p>
          <a:p>
            <a:r>
              <a:rPr lang="en-US" dirty="0"/>
              <a:t>	</a:t>
            </a:r>
            <a:r>
              <a:rPr lang="en-US" b="1" i="1" dirty="0" smtClean="0"/>
              <a:t>Closing the Floodgates: </a:t>
            </a:r>
          </a:p>
          <a:p>
            <a:r>
              <a:rPr lang="en-US" b="1" i="1" dirty="0"/>
              <a:t>	</a:t>
            </a:r>
            <a:r>
              <a:rPr lang="en-US" b="1" i="1" dirty="0" smtClean="0"/>
              <a:t>	Setting the Record Straight on Gender and Sexuality,</a:t>
            </a:r>
            <a:endParaRPr lang="en-US" dirty="0"/>
          </a:p>
          <a:p>
            <a:endParaRPr lang="en-US" b="1" i="1" dirty="0" smtClean="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20920" y="139927"/>
            <a:ext cx="4127500" cy="993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8308175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a:xfrm>
            <a:off x="1104900" y="1600200"/>
            <a:ext cx="10790464" cy="4572000"/>
          </a:xfrm>
        </p:spPr>
        <p:txBody>
          <a:bodyPr>
            <a:normAutofit fontScale="25000" lnSpcReduction="20000"/>
          </a:bodyPr>
          <a:lstStyle/>
          <a:p>
            <a:r>
              <a:rPr lang="en-US" dirty="0"/>
              <a:t>Black, S.H. (2017) The Complete First Stone Ministries Effectiveness Survey Report: Freedom Realized. Enumclaw, Wash.: Redemption Press. https://www.freedomrealized.org/first-stone-ministries-effectiveness-survey-report/ </a:t>
            </a:r>
          </a:p>
          <a:p>
            <a:r>
              <a:rPr lang="en-US" dirty="0"/>
              <a:t>Diamond, L. (Published Dec. 6, 2013). Lisa Diamond on sexual fluidity of men and women, Cornell University. From Diamond, L. (Oct. 17, 2013). Just how different are female and male sexual orientation? Human Development Outreach and Extension Program. https://www.youtube.com/watch?v=m2rTHDOuUBw .</a:t>
            </a:r>
          </a:p>
          <a:p>
            <a:r>
              <a:rPr lang="en-US" dirty="0"/>
              <a:t>Diamond, L &amp; </a:t>
            </a:r>
            <a:r>
              <a:rPr lang="en-US" dirty="0" err="1"/>
              <a:t>Rosky</a:t>
            </a:r>
            <a:r>
              <a:rPr lang="en-US" dirty="0"/>
              <a:t>, C. J. (2016). Scrutinizing Immutability: Research on Sexual Orientation and U.S. Legal Advocacy for Sexual Minorities. Journal of Sex Research, 53(4-5), 363-391. 10.1080/00224499.2016.1139665</a:t>
            </a:r>
          </a:p>
          <a:p>
            <a:endParaRPr lang="en-US" dirty="0"/>
          </a:p>
          <a:p>
            <a:r>
              <a:rPr lang="en-US" dirty="0"/>
              <a:t>Dickson, N., Paul, C., &amp; </a:t>
            </a:r>
            <a:r>
              <a:rPr lang="en-US" dirty="0" err="1"/>
              <a:t>Herbison</a:t>
            </a:r>
            <a:r>
              <a:rPr lang="en-US" dirty="0"/>
              <a:t>, P. (2003). Same-sex attraction in a birth cohort: Prevalence and persistence in early adulthood.  Social Science and Medicine, 56, 1607–1615. https://www.sciencedirect.com/science/article/abs/pii/S0277953602001612 </a:t>
            </a:r>
          </a:p>
          <a:p>
            <a:endParaRPr lang="en-US" dirty="0"/>
          </a:p>
          <a:p>
            <a:r>
              <a:rPr lang="en-US" dirty="0"/>
              <a:t>Doidge, E.L. (2007). The brain that changes itself.  New York, NY: Penguin Books.</a:t>
            </a:r>
          </a:p>
          <a:p>
            <a:endParaRPr lang="en-US" dirty="0"/>
          </a:p>
          <a:p>
            <a:r>
              <a:rPr lang="en-US" dirty="0"/>
              <a:t>Haynes, L.A. (2016) The American Psychological Association Says Born-That-Way-And-Can’t-Change Is Not True of Sexual Orientation And Gender Identity.  National Task Force for Therapy Equality. http://www.therapyequality.org/american-psychological-association-says-born-way-cant-change-not-true-sexual-orientation-gender-identity</a:t>
            </a:r>
          </a:p>
          <a:p>
            <a:endParaRPr lang="en-US" dirty="0"/>
          </a:p>
          <a:p>
            <a:r>
              <a:rPr lang="en-US" dirty="0"/>
              <a:t>Haynes, L.A. (2019). Protecting the right to therapy.  International Federation for Therapy and Counselling Choice (IFTCC) Conference, Budapest, Hungary, Nov. 16, 2019. https://iftcc.org/resource/iftcc-conference-2019/ .</a:t>
            </a:r>
          </a:p>
          <a:p>
            <a:endParaRPr lang="en-US" dirty="0"/>
          </a:p>
          <a:p>
            <a:r>
              <a:rPr lang="en-US" dirty="0"/>
              <a:t>Jones, S.L. and </a:t>
            </a:r>
            <a:r>
              <a:rPr lang="en-US" dirty="0" err="1"/>
              <a:t>Yarhouse</a:t>
            </a:r>
            <a:r>
              <a:rPr lang="en-US" dirty="0"/>
              <a:t>, M.A. (2009).  Ex Gays? An Extended Longitudinal Study of Attempted Religiously Mediated Change in Sexual Orientation. APA Convention, Toronto, October 2009.  https://www.cedarville.edu/~/media/Files/PDF/Student-Life-Programs/Critical-Concern/Ex-Gays/jones-and-yarhouse-2009.pdf</a:t>
            </a:r>
          </a:p>
          <a:p>
            <a:endParaRPr lang="en-US" dirty="0"/>
          </a:p>
          <a:p>
            <a:r>
              <a:rPr lang="en-US" dirty="0" err="1"/>
              <a:t>Karten</a:t>
            </a:r>
            <a:r>
              <a:rPr lang="en-US" dirty="0"/>
              <a:t>, E. (2006). Sexual reorientation efforts in dissatisfied same-sex attracted men: What does it really take to change? Unpublished doctoral dissertation, Fordham University, New York. https://fordham.bepress.com/dissertations/AAI3201129</a:t>
            </a:r>
          </a:p>
          <a:p>
            <a:endParaRPr lang="en-US" dirty="0"/>
          </a:p>
          <a:p>
            <a:r>
              <a:rPr lang="en-US" dirty="0" err="1"/>
              <a:t>Karten</a:t>
            </a:r>
            <a:r>
              <a:rPr lang="en-US" dirty="0"/>
              <a:t>, E.Y. &amp; Wade, J.C. (2010), “Sexual Orientation Change Efforts in Men: A Client Perspective,” The Journal of Men’s Studies 18(1): 84-102. Abstract online at: http://journals.sagepub.com/doi/abs/10.3149/jms.1801.84. </a:t>
            </a:r>
          </a:p>
          <a:p>
            <a:endParaRPr lang="en-US" dirty="0"/>
          </a:p>
          <a:p>
            <a:r>
              <a:rPr lang="en-US" dirty="0" err="1"/>
              <a:t>Kleinplatz</a:t>
            </a:r>
            <a:r>
              <a:rPr lang="en-US" dirty="0"/>
              <a:t>, P. &amp; Diamond, L. (2014) Chapter 9: Sexual diversity. In D. </a:t>
            </a:r>
            <a:r>
              <a:rPr lang="en-US" dirty="0" err="1"/>
              <a:t>Tolman</a:t>
            </a:r>
            <a:r>
              <a:rPr lang="en-US" dirty="0"/>
              <a:t> &amp; L. Diamond (Eds.), APA Handbook of Sexuality and Psychology, Volume 1. Person Based Approaches. Washington D.C.: American Psychological Association, 245-267.</a:t>
            </a:r>
          </a:p>
          <a:p>
            <a:endParaRPr lang="en-US" dirty="0"/>
          </a:p>
          <a:p>
            <a:r>
              <a:rPr lang="en-US" dirty="0"/>
              <a:t>Lambert, M.J., and Ogles, B.M. (2004). The efficacy and effectiveness of psychotherapy. In: M.J. Lambert (Ed.) Bergin and Garfield's handbook of psychotherapy and behavior change. New York: Wiley. pp. 139–193.</a:t>
            </a:r>
          </a:p>
          <a:p>
            <a:endParaRPr lang="en-US" dirty="0"/>
          </a:p>
          <a:p>
            <a:r>
              <a:rPr lang="en-US" dirty="0"/>
              <a:t>Mock, S.E., &amp; </a:t>
            </a:r>
            <a:r>
              <a:rPr lang="en-US" dirty="0" err="1"/>
              <a:t>Eibach</a:t>
            </a:r>
            <a:r>
              <a:rPr lang="en-US" dirty="0"/>
              <a:t>, R.P. (2012). Stability and change in sexual orientation identity over a 10 -year period in adulthood. Archives of Sexual Behavior, 41, 641-648.</a:t>
            </a:r>
          </a:p>
          <a:p>
            <a:endParaRPr lang="en-US" dirty="0"/>
          </a:p>
          <a:p>
            <a:r>
              <a:rPr lang="en-US" dirty="0" err="1"/>
              <a:t>Mustanski</a:t>
            </a:r>
            <a:r>
              <a:rPr lang="en-US" dirty="0"/>
              <a:t>, B., </a:t>
            </a:r>
            <a:r>
              <a:rPr lang="en-US" dirty="0" err="1"/>
              <a:t>Kuper</a:t>
            </a:r>
            <a:r>
              <a:rPr lang="en-US" dirty="0"/>
              <a:t>, L., &amp; </a:t>
            </a:r>
            <a:r>
              <a:rPr lang="en-US" dirty="0" err="1"/>
              <a:t>Geene</a:t>
            </a:r>
            <a:r>
              <a:rPr lang="en-US" dirty="0"/>
              <a:t>, G. (2014).  Chapter 19: Development of sexual orientation and identity. In D. </a:t>
            </a:r>
            <a:r>
              <a:rPr lang="en-US" dirty="0" err="1"/>
              <a:t>Tolman</a:t>
            </a:r>
            <a:r>
              <a:rPr lang="en-US" dirty="0"/>
              <a:t>, &amp; L. Diamond, Co-Editors-in-Chief, APA Handbook of Sexuality and Psychology, Volume 1. Person Based Approaches. Washington D.C.: American Psychological Association. pp. 597-628.</a:t>
            </a:r>
          </a:p>
          <a:p>
            <a:endParaRPr lang="en-US" dirty="0"/>
          </a:p>
          <a:p>
            <a:r>
              <a:rPr lang="en-US" dirty="0" err="1"/>
              <a:t>Nicolosi</a:t>
            </a:r>
            <a:r>
              <a:rPr lang="en-US" dirty="0"/>
              <a:t>, J., Byrd, A. D., &amp; Potts, R. W. (2000). Retrospective self-reports of changes in homosexual orientation: A consumer survey of conversion therapy clients.  Psychological Reports, 86(3-suppl), 1071-1088.</a:t>
            </a:r>
          </a:p>
          <a:p>
            <a:endParaRPr lang="en-US" dirty="0"/>
          </a:p>
          <a:p>
            <a:r>
              <a:rPr lang="en-US" dirty="0" err="1"/>
              <a:t>Ott</a:t>
            </a:r>
            <a:r>
              <a:rPr lang="en-US" dirty="0"/>
              <a:t>, M. Q., Corliss, H. L., </a:t>
            </a:r>
            <a:r>
              <a:rPr lang="en-US" dirty="0" err="1"/>
              <a:t>Wypij</a:t>
            </a:r>
            <a:r>
              <a:rPr lang="en-US" dirty="0"/>
              <a:t>, D., Rosario, M., &amp; Austin, S. B. (2011). Stability and change in self-reported sexual orientation identity in young people: Application of mobility metrics. Archives of Sexual Behavior, 40(3), 519–532. </a:t>
            </a:r>
          </a:p>
          <a:p>
            <a:endParaRPr lang="en-US" dirty="0"/>
          </a:p>
          <a:p>
            <a:r>
              <a:rPr lang="en-US" dirty="0"/>
              <a:t>Phelan, J.E., Whitehead, N, &amp; Sutton, P. (2009) What Research Shows: NARTH’s Response to the American Psychological Associations Claims on Homosexuality: A Report of the Scientific Advisory Committee of the National Association for Research and Therapy of Homosexuality. Journal of Human Sexuality,1, 1-121.  https://www.researchgate.net/publication/330263071  </a:t>
            </a:r>
          </a:p>
          <a:p>
            <a:endParaRPr lang="en-US" dirty="0"/>
          </a:p>
          <a:p>
            <a:r>
              <a:rPr lang="en-US" dirty="0"/>
              <a:t>Rosario, M. and </a:t>
            </a:r>
            <a:r>
              <a:rPr lang="en-US" dirty="0" err="1"/>
              <a:t>Schrimshaw</a:t>
            </a:r>
            <a:r>
              <a:rPr lang="en-US" dirty="0"/>
              <a:t>, E. (2014). Chapter 18: Theories and etiologies of sexual orientation. In D. </a:t>
            </a:r>
            <a:r>
              <a:rPr lang="en-US" dirty="0" err="1"/>
              <a:t>Tolman</a:t>
            </a:r>
            <a:r>
              <a:rPr lang="en-US" dirty="0"/>
              <a:t> &amp; L. Diamond (Eds.). APA Handbook of Sexuality and Psychology (volume 1). Washington D.C.: American Psychological Association, 555-592.</a:t>
            </a:r>
          </a:p>
          <a:p>
            <a:endParaRPr lang="en-US" dirty="0"/>
          </a:p>
          <a:p>
            <a:r>
              <a:rPr lang="en-US" dirty="0" err="1"/>
              <a:t>Santero</a:t>
            </a:r>
            <a:r>
              <a:rPr lang="en-US" dirty="0"/>
              <a:t>, P.L., Whitehead, N.E. &amp; Ballesteros, D. (2018).  Effects of Therapy on Religious Men who have unwanted Same Sex Attraction.  The Linacre Quarterly, Sage Publications.  https://lc.org/PDFs/Attachments2PRsLAs/2018/081618SOCEStudySanteroWhitehead&amp;Ballesteros(2018).pdf</a:t>
            </a:r>
          </a:p>
          <a:p>
            <a:endParaRPr lang="en-US" dirty="0"/>
          </a:p>
          <a:p>
            <a:r>
              <a:rPr lang="en-US" dirty="0" err="1"/>
              <a:t>Savin</a:t>
            </a:r>
            <a:r>
              <a:rPr lang="en-US" dirty="0"/>
              <a:t>-Williams, R., Joyner, K. &amp; </a:t>
            </a:r>
            <a:r>
              <a:rPr lang="en-US" dirty="0" err="1"/>
              <a:t>Rieger</a:t>
            </a:r>
            <a:r>
              <a:rPr lang="en-US" dirty="0"/>
              <a:t>, G., (2012). Prevalence and stability of self-reported sexual orientation identity during young adulthood. Archives of Sexual Behavior, 41(1), 103-110.</a:t>
            </a:r>
          </a:p>
          <a:p>
            <a:endParaRPr lang="en-US" dirty="0"/>
          </a:p>
          <a:p>
            <a:r>
              <a:rPr lang="en-US" dirty="0" err="1"/>
              <a:t>Savin</a:t>
            </a:r>
            <a:r>
              <a:rPr lang="en-US" dirty="0"/>
              <a:t>-Williams, R.C. &amp; Ream, G. (2007).  Prevalence and stability of sexual orientation components during adolescence and young adulthood. Archives of Sexual Behavior, 36, 385–394.</a:t>
            </a:r>
          </a:p>
          <a:p>
            <a:endParaRPr lang="en-US" dirty="0"/>
          </a:p>
          <a:p>
            <a:r>
              <a:rPr lang="en-US" dirty="0" err="1"/>
              <a:t>Shidlo</a:t>
            </a:r>
            <a:r>
              <a:rPr lang="en-US" dirty="0"/>
              <a:t>, A., &amp; Schroeder, M. (2002). Changing sexual orientation: A consumer’s report. Professional Psychology: Research and Practice, 33, 249-259.</a:t>
            </a:r>
          </a:p>
          <a:p>
            <a:endParaRPr lang="en-US" dirty="0"/>
          </a:p>
          <a:p>
            <a:r>
              <a:rPr lang="en-US" dirty="0" err="1"/>
              <a:t>Shidlo</a:t>
            </a:r>
            <a:r>
              <a:rPr lang="en-US" dirty="0"/>
              <a:t>, A., Schroeder, M., &amp; </a:t>
            </a:r>
            <a:r>
              <a:rPr lang="en-US" dirty="0" err="1"/>
              <a:t>Drescher</a:t>
            </a:r>
            <a:r>
              <a:rPr lang="en-US" dirty="0"/>
              <a:t>, J. (Eds.). (2002). Sexual conversion therapy: Ethical, clinical, and research perspectives (pp. 87-115). New York: Haworth Press.</a:t>
            </a:r>
          </a:p>
          <a:p>
            <a:endParaRPr lang="en-US" dirty="0"/>
          </a:p>
          <a:p>
            <a:r>
              <a:rPr lang="en-US" dirty="0" err="1"/>
              <a:t>Sprigg</a:t>
            </a:r>
            <a:r>
              <a:rPr lang="en-US" dirty="0"/>
              <a:t>, P. (2018).  Are Orientation Change Efforts (SOCE) Effective?  Are They Harmful? What the Evidence Shows. Family Research Council Issue Analysis.  https://downloads.frc.org/EF/EF18I04.pdf</a:t>
            </a:r>
          </a:p>
          <a:p>
            <a:r>
              <a:rPr lang="en-US" dirty="0"/>
              <a:t>Stein, E. (2014). Immutability and innateness arguments about lesbian, gay, and bisexual rights. Chicago-Kent Law Review, 89, 597–640.</a:t>
            </a:r>
          </a:p>
          <a:p>
            <a:endParaRPr lang="en-US" dirty="0"/>
          </a:p>
          <a:p>
            <a:r>
              <a:rPr lang="en-US" dirty="0" err="1"/>
              <a:t>Vrangalova</a:t>
            </a:r>
            <a:r>
              <a:rPr lang="en-US" dirty="0"/>
              <a:t>, Z. &amp; </a:t>
            </a:r>
            <a:r>
              <a:rPr lang="en-US" dirty="0" err="1"/>
              <a:t>Savin</a:t>
            </a:r>
            <a:r>
              <a:rPr lang="en-US" dirty="0"/>
              <a:t>-Williams, R.C. (2012). Mostly heterosexual and mostly gay/lesbian: Evidence for new sexual orientation identities. Archives of Sexual Behavior, 41, 85–101.</a:t>
            </a:r>
          </a:p>
          <a:p>
            <a:endParaRPr lang="en-US" dirty="0"/>
          </a:p>
          <a:p>
            <a:endParaRPr lang="en-US" dirty="0"/>
          </a:p>
          <a:p>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90342" y="48986"/>
            <a:ext cx="4127500" cy="993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0965334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r>
              <a:rPr lang="en-US" sz="4400" dirty="0" smtClean="0">
                <a:solidFill>
                  <a:schemeClr val="bg2">
                    <a:lumMod val="50000"/>
                  </a:schemeClr>
                </a:solidFill>
              </a:rPr>
              <a:t>Assumptions</a:t>
            </a:r>
            <a:endParaRPr lang="en-US" sz="4400" dirty="0">
              <a:solidFill>
                <a:schemeClr val="bg2">
                  <a:lumMod val="50000"/>
                </a:schemeClr>
              </a:solidFill>
            </a:endParaRPr>
          </a:p>
        </p:txBody>
      </p:sp>
      <p:sp>
        <p:nvSpPr>
          <p:cNvPr id="14" name="Content Placeholder 13"/>
          <p:cNvSpPr>
            <a:spLocks noGrp="1"/>
          </p:cNvSpPr>
          <p:nvPr>
            <p:ph idx="1"/>
          </p:nvPr>
        </p:nvSpPr>
        <p:spPr/>
        <p:txBody>
          <a:bodyPr/>
          <a:lstStyle/>
          <a:p>
            <a:endParaRPr lang="en-US" dirty="0" smtClean="0"/>
          </a:p>
          <a:p>
            <a:r>
              <a:rPr lang="en-US" b="1" dirty="0"/>
              <a:t>Proposals to ban “conversion” therapy are based on the false and unproven assumptions </a:t>
            </a:r>
            <a:r>
              <a:rPr lang="en-US" b="1" dirty="0" smtClean="0"/>
              <a:t>that</a:t>
            </a:r>
          </a:p>
          <a:p>
            <a:endParaRPr lang="en-US" dirty="0"/>
          </a:p>
          <a:p>
            <a:pPr marL="1143000" lvl="1" indent="-457200">
              <a:buFont typeface="Arial" panose="020B0604020202020204" pitchFamily="34" charset="0"/>
              <a:buChar char="•"/>
            </a:pPr>
            <a:r>
              <a:rPr lang="en-US" dirty="0" smtClean="0"/>
              <a:t>sexual </a:t>
            </a:r>
            <a:r>
              <a:rPr lang="en-US" dirty="0"/>
              <a:t>orientation change efforts (SOCE) </a:t>
            </a:r>
            <a:r>
              <a:rPr lang="en-US" b="1" i="1" dirty="0"/>
              <a:t>cause harm</a:t>
            </a:r>
          </a:p>
          <a:p>
            <a:pPr marL="1143000" lvl="1" indent="-457200">
              <a:buFont typeface="Arial" panose="020B0604020202020204" pitchFamily="34" charset="0"/>
              <a:buChar char="•"/>
            </a:pPr>
            <a:r>
              <a:rPr lang="en-US" dirty="0" smtClean="0"/>
              <a:t>sexual </a:t>
            </a:r>
            <a:r>
              <a:rPr lang="en-US" dirty="0"/>
              <a:t>orientation is immutable and </a:t>
            </a:r>
            <a:r>
              <a:rPr lang="en-US" b="1" i="1" dirty="0"/>
              <a:t>cannot be changed</a:t>
            </a:r>
          </a:p>
          <a:p>
            <a:endParaRPr lang="en-US"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57685" y="123599"/>
            <a:ext cx="4127500" cy="993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5425530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chemeClr val="bg2">
                    <a:lumMod val="50000"/>
                  </a:schemeClr>
                </a:solidFill>
              </a:rPr>
              <a:t/>
            </a:r>
            <a:br>
              <a:rPr lang="en-US" b="1" dirty="0">
                <a:solidFill>
                  <a:schemeClr val="bg2">
                    <a:lumMod val="50000"/>
                  </a:schemeClr>
                </a:solidFill>
              </a:rPr>
            </a:br>
            <a:r>
              <a:rPr lang="en-US" sz="4400" b="1" dirty="0" smtClean="0">
                <a:solidFill>
                  <a:schemeClr val="bg2">
                    <a:lumMod val="50000"/>
                  </a:schemeClr>
                </a:solidFill>
              </a:rPr>
              <a:t>Academic Bias</a:t>
            </a:r>
            <a:endParaRPr lang="en-US" sz="4400" dirty="0"/>
          </a:p>
        </p:txBody>
      </p:sp>
      <p:sp>
        <p:nvSpPr>
          <p:cNvPr id="3" name="Content Placeholder 2"/>
          <p:cNvSpPr>
            <a:spLocks noGrp="1"/>
          </p:cNvSpPr>
          <p:nvPr>
            <p:ph idx="1"/>
          </p:nvPr>
        </p:nvSpPr>
        <p:spPr>
          <a:xfrm>
            <a:off x="1104900" y="1600200"/>
            <a:ext cx="8349343" cy="4572000"/>
          </a:xfrm>
        </p:spPr>
        <p:txBody>
          <a:bodyPr/>
          <a:lstStyle/>
          <a:p>
            <a:r>
              <a:rPr lang="en-US" dirty="0" err="1"/>
              <a:t>Shidlo</a:t>
            </a:r>
            <a:r>
              <a:rPr lang="en-US" dirty="0"/>
              <a:t> and Schroeder </a:t>
            </a:r>
            <a:r>
              <a:rPr lang="en-US" dirty="0" smtClean="0"/>
              <a:t>(2002) entitled </a:t>
            </a:r>
            <a:r>
              <a:rPr lang="en-US" dirty="0"/>
              <a:t>their paper:  </a:t>
            </a:r>
            <a:endParaRPr lang="en-US" dirty="0" smtClean="0"/>
          </a:p>
          <a:p>
            <a:pPr algn="ctr"/>
            <a:r>
              <a:rPr lang="en-US" sz="3200" b="1" i="1" dirty="0" smtClean="0"/>
              <a:t>Homophobic </a:t>
            </a:r>
            <a:r>
              <a:rPr lang="en-US" sz="3200" b="1" i="1" dirty="0"/>
              <a:t>Therapies: Documenting the Damage</a:t>
            </a:r>
            <a:r>
              <a:rPr lang="en-US" sz="3200" dirty="0" smtClean="0"/>
              <a:t>.</a:t>
            </a:r>
          </a:p>
          <a:p>
            <a:pPr algn="ctr"/>
            <a:endParaRPr lang="en-US" dirty="0"/>
          </a:p>
          <a:p>
            <a:pPr algn="ctr"/>
            <a:r>
              <a:rPr lang="en-US" dirty="0"/>
              <a:t>But after the first 20 interviews, they wisely </a:t>
            </a:r>
            <a:r>
              <a:rPr lang="en-US" dirty="0" smtClean="0"/>
              <a:t>chose</a:t>
            </a:r>
          </a:p>
          <a:p>
            <a:pPr algn="ctr"/>
            <a:r>
              <a:rPr lang="en-US" dirty="0" smtClean="0"/>
              <a:t> </a:t>
            </a:r>
            <a:r>
              <a:rPr lang="en-US" dirty="0"/>
              <a:t>to change the title </a:t>
            </a:r>
            <a:r>
              <a:rPr lang="en-US" dirty="0" smtClean="0"/>
              <a:t>to</a:t>
            </a:r>
          </a:p>
          <a:p>
            <a:pPr algn="ctr"/>
            <a:endParaRPr lang="en-US" dirty="0"/>
          </a:p>
          <a:p>
            <a:pPr algn="ctr"/>
            <a:r>
              <a:rPr lang="en-US" dirty="0" smtClean="0"/>
              <a:t> </a:t>
            </a:r>
            <a:r>
              <a:rPr lang="en-US" sz="3200" b="1" i="1" dirty="0">
                <a:solidFill>
                  <a:schemeClr val="accent2">
                    <a:lumMod val="75000"/>
                  </a:schemeClr>
                </a:solidFill>
              </a:rPr>
              <a:t>Changing Sexual Orientation</a:t>
            </a:r>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41356" y="115435"/>
            <a:ext cx="4127500" cy="993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96895" y="4094928"/>
            <a:ext cx="3002353" cy="2003793"/>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9783654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chemeClr val="bg2">
                    <a:lumMod val="50000"/>
                  </a:schemeClr>
                </a:solidFill>
              </a:rPr>
              <a:t>Shildo</a:t>
            </a:r>
            <a:r>
              <a:rPr lang="en-US" dirty="0" smtClean="0">
                <a:solidFill>
                  <a:schemeClr val="bg2">
                    <a:lumMod val="50000"/>
                  </a:schemeClr>
                </a:solidFill>
              </a:rPr>
              <a:t> &amp; Schroeder Findings</a:t>
            </a:r>
            <a:endParaRPr lang="en-US" dirty="0">
              <a:solidFill>
                <a:schemeClr val="bg2">
                  <a:lumMod val="50000"/>
                </a:schemeClr>
              </a:solidFill>
            </a:endParaRPr>
          </a:p>
        </p:txBody>
      </p:sp>
      <p:sp>
        <p:nvSpPr>
          <p:cNvPr id="3" name="Content Placeholder 2"/>
          <p:cNvSpPr>
            <a:spLocks noGrp="1"/>
          </p:cNvSpPr>
          <p:nvPr>
            <p:ph idx="1"/>
          </p:nvPr>
        </p:nvSpPr>
        <p:spPr>
          <a:xfrm>
            <a:off x="2098221" y="1600200"/>
            <a:ext cx="7568294" cy="4572000"/>
          </a:xfrm>
        </p:spPr>
        <p:txBody>
          <a:bodyPr>
            <a:normAutofit fontScale="92500" lnSpcReduction="20000"/>
          </a:bodyPr>
          <a:lstStyle/>
          <a:p>
            <a:pPr marL="457200" indent="-457200">
              <a:buFont typeface="Wingdings" panose="05000000000000000000" pitchFamily="2" charset="2"/>
              <a:buChar char="Ø"/>
            </a:pPr>
            <a:r>
              <a:rPr lang="en-US" b="1" dirty="0" smtClean="0"/>
              <a:t>relief </a:t>
            </a:r>
            <a:r>
              <a:rPr lang="en-US" b="1" dirty="0"/>
              <a:t>in talking about unwanted </a:t>
            </a:r>
            <a:r>
              <a:rPr lang="en-US" b="1" dirty="0" smtClean="0"/>
              <a:t>SSA</a:t>
            </a:r>
          </a:p>
          <a:p>
            <a:pPr marL="457200" indent="-457200">
              <a:buFont typeface="Wingdings" panose="05000000000000000000" pitchFamily="2" charset="2"/>
              <a:buChar char="Ø"/>
            </a:pPr>
            <a:endParaRPr lang="en-US" b="1" dirty="0"/>
          </a:p>
          <a:p>
            <a:pPr marL="457200" indent="-457200">
              <a:buFont typeface="Wingdings" panose="05000000000000000000" pitchFamily="2" charset="2"/>
              <a:buChar char="Ø"/>
            </a:pPr>
            <a:r>
              <a:rPr lang="en-US" b="1" dirty="0" smtClean="0"/>
              <a:t>increased </a:t>
            </a:r>
            <a:r>
              <a:rPr lang="en-US" b="1" dirty="0"/>
              <a:t>hope and new </a:t>
            </a:r>
            <a:r>
              <a:rPr lang="en-US" b="1" dirty="0" smtClean="0"/>
              <a:t>insights</a:t>
            </a:r>
          </a:p>
          <a:p>
            <a:pPr marL="457200" indent="-457200">
              <a:buFont typeface="Wingdings" panose="05000000000000000000" pitchFamily="2" charset="2"/>
              <a:buChar char="Ø"/>
            </a:pPr>
            <a:endParaRPr lang="en-US" b="1" dirty="0"/>
          </a:p>
          <a:p>
            <a:pPr marL="457200" indent="-457200">
              <a:buFont typeface="Wingdings" panose="05000000000000000000" pitchFamily="2" charset="2"/>
              <a:buChar char="Ø"/>
            </a:pPr>
            <a:r>
              <a:rPr lang="en-US" b="1" dirty="0" smtClean="0"/>
              <a:t>effective </a:t>
            </a:r>
            <a:r>
              <a:rPr lang="en-US" b="1" dirty="0"/>
              <a:t>coping </a:t>
            </a:r>
            <a:r>
              <a:rPr lang="en-US" b="1" dirty="0" smtClean="0"/>
              <a:t>strategies</a:t>
            </a:r>
          </a:p>
          <a:p>
            <a:pPr marL="457200" indent="-457200">
              <a:buFont typeface="Wingdings" panose="05000000000000000000" pitchFamily="2" charset="2"/>
              <a:buChar char="Ø"/>
            </a:pPr>
            <a:endParaRPr lang="en-US" b="1" dirty="0"/>
          </a:p>
          <a:p>
            <a:pPr marL="457200" indent="-457200">
              <a:buFont typeface="Wingdings" panose="05000000000000000000" pitchFamily="2" charset="2"/>
              <a:buChar char="Ø"/>
            </a:pPr>
            <a:r>
              <a:rPr lang="en-US" b="1" dirty="0"/>
              <a:t>i</a:t>
            </a:r>
            <a:r>
              <a:rPr lang="en-US" b="1" dirty="0" smtClean="0"/>
              <a:t>ncreased self-esteem</a:t>
            </a:r>
          </a:p>
          <a:p>
            <a:pPr marL="457200" indent="-457200">
              <a:buFont typeface="Wingdings" panose="05000000000000000000" pitchFamily="2" charset="2"/>
              <a:buChar char="Ø"/>
            </a:pPr>
            <a:endParaRPr lang="en-US" b="1" dirty="0"/>
          </a:p>
          <a:p>
            <a:pPr marL="457200" indent="-457200">
              <a:buFont typeface="Wingdings" panose="05000000000000000000" pitchFamily="2" charset="2"/>
              <a:buChar char="Ø"/>
            </a:pPr>
            <a:r>
              <a:rPr lang="en-US" b="1" dirty="0" smtClean="0"/>
              <a:t>increased </a:t>
            </a:r>
            <a:r>
              <a:rPr lang="en-US" b="1" dirty="0"/>
              <a:t>sense of </a:t>
            </a:r>
            <a:r>
              <a:rPr lang="en-US" b="1" dirty="0" smtClean="0"/>
              <a:t>belonging</a:t>
            </a:r>
          </a:p>
          <a:p>
            <a:pPr marL="457200" indent="-457200">
              <a:buFont typeface="Wingdings" panose="05000000000000000000" pitchFamily="2" charset="2"/>
              <a:buChar char="Ø"/>
            </a:pPr>
            <a:endParaRPr lang="en-US" b="1" dirty="0"/>
          </a:p>
          <a:p>
            <a:pPr marL="457200" indent="-457200">
              <a:buFont typeface="Wingdings" panose="05000000000000000000" pitchFamily="2" charset="2"/>
              <a:buChar char="Ø"/>
            </a:pPr>
            <a:r>
              <a:rPr lang="en-US" b="1" dirty="0" smtClean="0"/>
              <a:t>improvements </a:t>
            </a:r>
            <a:r>
              <a:rPr lang="en-US" b="1" dirty="0"/>
              <a:t>relationships </a:t>
            </a:r>
            <a:endParaRPr lang="en-US" b="1" dirty="0" smtClean="0"/>
          </a:p>
          <a:p>
            <a:pPr marL="457200" indent="-457200">
              <a:buFont typeface="Wingdings" panose="05000000000000000000" pitchFamily="2" charset="2"/>
              <a:buChar char="Ø"/>
            </a:pPr>
            <a:endParaRPr lang="en-US" b="1" dirty="0"/>
          </a:p>
          <a:p>
            <a:pPr marL="457200" indent="-457200">
              <a:buFont typeface="Wingdings" panose="05000000000000000000" pitchFamily="2" charset="2"/>
              <a:buChar char="Ø"/>
            </a:pPr>
            <a:r>
              <a:rPr lang="en-US" b="1" dirty="0" smtClean="0"/>
              <a:t>and </a:t>
            </a:r>
            <a:r>
              <a:rPr lang="en-US" b="1" dirty="0"/>
              <a:t>increased spiritual and religious feelings.</a:t>
            </a:r>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98506" y="115434"/>
            <a:ext cx="4127500" cy="993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60" name="Picture 4" descr="C:\Users\Ann\Documents\Scripture photos\Grace\images (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86748" y="3037115"/>
            <a:ext cx="3655785" cy="189819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583537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chemeClr val="bg2">
                    <a:lumMod val="50000"/>
                  </a:schemeClr>
                </a:solidFill>
              </a:rPr>
              <a:t>Nicolosi</a:t>
            </a:r>
            <a:r>
              <a:rPr lang="en-US" dirty="0" smtClean="0">
                <a:solidFill>
                  <a:schemeClr val="bg2">
                    <a:lumMod val="50000"/>
                  </a:schemeClr>
                </a:solidFill>
              </a:rPr>
              <a:t>, et al. (2000) </a:t>
            </a:r>
            <a:endParaRPr lang="en-US" dirty="0">
              <a:solidFill>
                <a:schemeClr val="bg2">
                  <a:lumMod val="50000"/>
                </a:schemeClr>
              </a:solidFill>
            </a:endParaRPr>
          </a:p>
        </p:txBody>
      </p:sp>
      <p:sp>
        <p:nvSpPr>
          <p:cNvPr id="3" name="Content Placeholder 2"/>
          <p:cNvSpPr>
            <a:spLocks noGrp="1"/>
          </p:cNvSpPr>
          <p:nvPr>
            <p:ph sz="half" idx="1"/>
          </p:nvPr>
        </p:nvSpPr>
        <p:spPr>
          <a:xfrm>
            <a:off x="228600" y="1347108"/>
            <a:ext cx="11764736" cy="947056"/>
          </a:xfrm>
        </p:spPr>
        <p:txBody>
          <a:bodyPr>
            <a:normAutofit/>
          </a:bodyPr>
          <a:lstStyle/>
          <a:p>
            <a:r>
              <a:rPr lang="en-US" dirty="0" smtClean="0"/>
              <a:t>Out of the </a:t>
            </a:r>
            <a:r>
              <a:rPr lang="en-US" b="1" i="1" dirty="0" smtClean="0"/>
              <a:t>318 Participants </a:t>
            </a:r>
            <a:r>
              <a:rPr lang="en-US" dirty="0" smtClean="0"/>
              <a:t>who viewed themselves as </a:t>
            </a:r>
            <a:r>
              <a:rPr lang="en-US" b="1" dirty="0" smtClean="0"/>
              <a:t>exclusively Homosexual</a:t>
            </a:r>
          </a:p>
          <a:p>
            <a:endParaRPr lang="en-US" dirty="0"/>
          </a:p>
        </p:txBody>
      </p:sp>
      <p:graphicFrame>
        <p:nvGraphicFramePr>
          <p:cNvPr id="16" name="Content Placeholder 15"/>
          <p:cNvGraphicFramePr>
            <a:graphicFrameLocks noGrp="1"/>
          </p:cNvGraphicFramePr>
          <p:nvPr>
            <p:ph sz="half" idx="2"/>
            <p:extLst>
              <p:ext uri="{D42A27DB-BD31-4B8C-83A1-F6EECF244321}">
                <p14:modId xmlns:p14="http://schemas.microsoft.com/office/powerpoint/2010/main" val="2514791946"/>
              </p:ext>
            </p:extLst>
          </p:nvPr>
        </p:nvGraphicFramePr>
        <p:xfrm>
          <a:off x="1461407" y="2857499"/>
          <a:ext cx="8180613" cy="1412421"/>
        </p:xfrm>
        <a:graphic>
          <a:graphicData uri="http://schemas.openxmlformats.org/drawingml/2006/table">
            <a:tbl>
              <a:tblPr firstRow="1" bandRow="1">
                <a:tableStyleId>{7DF18680-E054-41AD-8BC1-D1AEF772440D}</a:tableStyleId>
              </a:tblPr>
              <a:tblGrid>
                <a:gridCol w="2726871">
                  <a:extLst>
                    <a:ext uri="{9D8B030D-6E8A-4147-A177-3AD203B41FA5}">
                      <a16:colId xmlns:a16="http://schemas.microsoft.com/office/drawing/2014/main" xmlns="" val="20000"/>
                    </a:ext>
                  </a:extLst>
                </a:gridCol>
                <a:gridCol w="2726871">
                  <a:extLst>
                    <a:ext uri="{9D8B030D-6E8A-4147-A177-3AD203B41FA5}">
                      <a16:colId xmlns:a16="http://schemas.microsoft.com/office/drawing/2014/main" xmlns="" val="20001"/>
                    </a:ext>
                  </a:extLst>
                </a:gridCol>
                <a:gridCol w="2726871">
                  <a:extLst>
                    <a:ext uri="{9D8B030D-6E8A-4147-A177-3AD203B41FA5}">
                      <a16:colId xmlns:a16="http://schemas.microsoft.com/office/drawing/2014/main" xmlns="" val="20002"/>
                    </a:ext>
                  </a:extLst>
                </a:gridCol>
              </a:tblGrid>
              <a:tr h="823912">
                <a:tc>
                  <a:txBody>
                    <a:bodyPr/>
                    <a:lstStyle/>
                    <a:p>
                      <a:r>
                        <a:rPr lang="en-US" dirty="0" smtClean="0"/>
                        <a:t>Exclusively</a:t>
                      </a:r>
                    </a:p>
                    <a:p>
                      <a:r>
                        <a:rPr lang="en-US" dirty="0" smtClean="0"/>
                        <a:t>Heterosexual</a:t>
                      </a:r>
                      <a:endParaRPr dirty="0"/>
                    </a:p>
                  </a:txBody>
                  <a:tcPr anchor="ctr"/>
                </a:tc>
                <a:tc>
                  <a:txBody>
                    <a:bodyPr/>
                    <a:lstStyle/>
                    <a:p>
                      <a:pPr algn="ctr"/>
                      <a:r>
                        <a:rPr lang="en-US" dirty="0" smtClean="0"/>
                        <a:t>Entirely Heterosexual</a:t>
                      </a:r>
                      <a:endParaRPr dirty="0"/>
                    </a:p>
                  </a:txBody>
                  <a:tcPr anchor="ctr"/>
                </a:tc>
                <a:tc>
                  <a:txBody>
                    <a:bodyPr/>
                    <a:lstStyle/>
                    <a:p>
                      <a:pPr algn="ctr"/>
                      <a:r>
                        <a:rPr lang="en-US" dirty="0" smtClean="0"/>
                        <a:t>More Heterosexual than Homosexual</a:t>
                      </a:r>
                      <a:endParaRPr dirty="0"/>
                    </a:p>
                  </a:txBody>
                  <a:tcPr anchor="ctr"/>
                </a:tc>
                <a:extLst>
                  <a:ext uri="{0D108BD9-81ED-4DB2-BD59-A6C34878D82A}">
                    <a16:rowId xmlns:a16="http://schemas.microsoft.com/office/drawing/2014/main" xmlns="" val="10000"/>
                  </a:ext>
                </a:extLst>
              </a:tr>
              <a:tr h="588509">
                <a:tc>
                  <a:txBody>
                    <a:bodyPr/>
                    <a:lstStyle/>
                    <a:p>
                      <a:pPr algn="ctr"/>
                      <a:r>
                        <a:rPr lang="en-US" b="1" dirty="0" smtClean="0"/>
                        <a:t>17.6%</a:t>
                      </a:r>
                      <a:endParaRPr b="1" dirty="0"/>
                    </a:p>
                  </a:txBody>
                  <a:tcPr anchor="ctr"/>
                </a:tc>
                <a:tc>
                  <a:txBody>
                    <a:bodyPr/>
                    <a:lstStyle/>
                    <a:p>
                      <a:pPr algn="ctr"/>
                      <a:r>
                        <a:rPr lang="en-US" b="1" dirty="0" smtClean="0"/>
                        <a:t>16.7%</a:t>
                      </a:r>
                      <a:endParaRPr b="1" dirty="0"/>
                    </a:p>
                  </a:txBody>
                  <a:tcPr anchor="ctr"/>
                </a:tc>
                <a:tc>
                  <a:txBody>
                    <a:bodyPr/>
                    <a:lstStyle/>
                    <a:p>
                      <a:pPr algn="ctr"/>
                      <a:r>
                        <a:rPr lang="en-US" b="1" dirty="0" smtClean="0"/>
                        <a:t>11.1%</a:t>
                      </a:r>
                      <a:endParaRPr b="1" dirty="0"/>
                    </a:p>
                  </a:txBody>
                  <a:tcPr anchor="ctr"/>
                </a:tc>
                <a:extLst>
                  <a:ext uri="{0D108BD9-81ED-4DB2-BD59-A6C34878D82A}">
                    <a16:rowId xmlns:a16="http://schemas.microsoft.com/office/drawing/2014/main" xmlns="" val="10001"/>
                  </a:ext>
                </a:extLst>
              </a:tr>
            </a:tbl>
          </a:graphicData>
        </a:graphic>
      </p:graphicFrame>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98506" y="164420"/>
            <a:ext cx="4127500" cy="993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ounded Rectangle 3"/>
          <p:cNvSpPr/>
          <p:nvPr/>
        </p:nvSpPr>
        <p:spPr>
          <a:xfrm>
            <a:off x="2503942" y="2294164"/>
            <a:ext cx="5494564"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latin typeface="DejaVu Serif" panose="02060603050605020204" pitchFamily="18" charset="0"/>
                <a:ea typeface="DejaVu Serif" panose="02060603050605020204" pitchFamily="18" charset="0"/>
              </a:rPr>
              <a:t>After “CT”</a:t>
            </a:r>
            <a:endParaRPr lang="en-US" sz="2400" dirty="0">
              <a:latin typeface="DejaVu Serif" panose="02060603050605020204" pitchFamily="18" charset="0"/>
              <a:ea typeface="DejaVu Serif" panose="02060603050605020204" pitchFamily="18" charset="0"/>
            </a:endParaRPr>
          </a:p>
        </p:txBody>
      </p:sp>
      <p:sp>
        <p:nvSpPr>
          <p:cNvPr id="5" name="TextBox 4"/>
          <p:cNvSpPr txBox="1"/>
          <p:nvPr/>
        </p:nvSpPr>
        <p:spPr>
          <a:xfrm>
            <a:off x="1289957" y="4457701"/>
            <a:ext cx="8556172" cy="1200329"/>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b="1" dirty="0" smtClean="0">
                <a:latin typeface="DejaVu Serif" panose="02060603050605020204" pitchFamily="18" charset="0"/>
                <a:ea typeface="DejaVu Serif" panose="02060603050605020204" pitchFamily="18" charset="0"/>
              </a:rPr>
              <a:t>45.4</a:t>
            </a:r>
            <a:r>
              <a:rPr lang="en-US" b="1" dirty="0">
                <a:latin typeface="DejaVu Serif" panose="02060603050605020204" pitchFamily="18" charset="0"/>
                <a:ea typeface="DejaVu Serif" panose="02060603050605020204" pitchFamily="18" charset="0"/>
              </a:rPr>
              <a:t>% of the exclusively homosexual participants </a:t>
            </a:r>
            <a:endParaRPr lang="en-US" b="1" dirty="0" smtClean="0">
              <a:latin typeface="DejaVu Serif" panose="02060603050605020204" pitchFamily="18" charset="0"/>
              <a:ea typeface="DejaVu Serif" panose="02060603050605020204" pitchFamily="18" charset="0"/>
            </a:endParaRPr>
          </a:p>
          <a:p>
            <a:pPr algn="ctr"/>
            <a:endParaRPr lang="en-US" b="1" dirty="0" smtClean="0">
              <a:latin typeface="DejaVu Serif" panose="02060603050605020204" pitchFamily="18" charset="0"/>
              <a:ea typeface="DejaVu Serif" panose="02060603050605020204" pitchFamily="18" charset="0"/>
            </a:endParaRPr>
          </a:p>
          <a:p>
            <a:pPr algn="ctr"/>
            <a:r>
              <a:rPr lang="en-US" dirty="0" smtClean="0"/>
              <a:t>retrospectively </a:t>
            </a:r>
            <a:r>
              <a:rPr lang="en-US" dirty="0"/>
              <a:t>reported having made </a:t>
            </a:r>
            <a:r>
              <a:rPr lang="en-US" b="1" dirty="0"/>
              <a:t>major shifts </a:t>
            </a:r>
            <a:r>
              <a:rPr lang="en-US" dirty="0"/>
              <a:t>in their sexual orientation</a:t>
            </a:r>
            <a:r>
              <a:rPr lang="en-US" dirty="0" smtClean="0"/>
              <a:t>. </a:t>
            </a:r>
            <a:r>
              <a:rPr lang="en-US" dirty="0"/>
              <a:t>(p.1078). </a:t>
            </a:r>
          </a:p>
        </p:txBody>
      </p:sp>
    </p:spTree>
    <p:extLst>
      <p:ext uri="{BB962C8B-B14F-4D97-AF65-F5344CB8AC3E}">
        <p14:creationId xmlns:p14="http://schemas.microsoft.com/office/powerpoint/2010/main" val="285378842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solidFill>
                  <a:schemeClr val="bg2">
                    <a:lumMod val="50000"/>
                  </a:schemeClr>
                </a:solidFill>
                <a:latin typeface="DejaVu Serif"/>
                <a:ea typeface="Calibri"/>
                <a:cs typeface="Calibri"/>
              </a:rPr>
              <a:t>Karten</a:t>
            </a:r>
            <a:r>
              <a:rPr lang="en-US" dirty="0">
                <a:solidFill>
                  <a:schemeClr val="bg2">
                    <a:lumMod val="50000"/>
                  </a:schemeClr>
                </a:solidFill>
                <a:latin typeface="DejaVu Serif"/>
                <a:ea typeface="Calibri"/>
                <a:cs typeface="Calibri"/>
              </a:rPr>
              <a:t> (2006) </a:t>
            </a:r>
            <a:endParaRPr lang="en-US" dirty="0">
              <a:solidFill>
                <a:schemeClr val="bg2">
                  <a:lumMod val="50000"/>
                </a:schemeClr>
              </a:solidFill>
            </a:endParaRPr>
          </a:p>
        </p:txBody>
      </p:sp>
      <p:sp>
        <p:nvSpPr>
          <p:cNvPr id="3" name="Content Placeholder 2"/>
          <p:cNvSpPr>
            <a:spLocks noGrp="1"/>
          </p:cNvSpPr>
          <p:nvPr>
            <p:ph sz="half" idx="1"/>
          </p:nvPr>
        </p:nvSpPr>
        <p:spPr>
          <a:xfrm>
            <a:off x="922564" y="1600200"/>
            <a:ext cx="5097236" cy="4571999"/>
          </a:xfrm>
        </p:spPr>
        <p:style>
          <a:lnRef idx="2">
            <a:schemeClr val="accent2"/>
          </a:lnRef>
          <a:fillRef idx="1">
            <a:schemeClr val="lt1"/>
          </a:fillRef>
          <a:effectRef idx="0">
            <a:schemeClr val="accent2"/>
          </a:effectRef>
          <a:fontRef idx="minor">
            <a:schemeClr val="dk1"/>
          </a:fontRef>
        </p:style>
        <p:txBody>
          <a:bodyPr>
            <a:normAutofit fontScale="77500" lnSpcReduction="20000"/>
          </a:bodyPr>
          <a:lstStyle/>
          <a:p>
            <a:endParaRPr lang="en-US" dirty="0" smtClean="0"/>
          </a:p>
          <a:p>
            <a:pPr marL="457200" indent="-457200">
              <a:buFont typeface="Arial" panose="020B0604020202020204" pitchFamily="34" charset="0"/>
              <a:buChar char="•"/>
            </a:pPr>
            <a:r>
              <a:rPr lang="en-US" b="1" dirty="0" smtClean="0">
                <a:latin typeface="Garamond" panose="02020404030301010803" pitchFamily="18" charset="0"/>
              </a:rPr>
              <a:t>Statistically </a:t>
            </a:r>
            <a:r>
              <a:rPr lang="en-US" b="1" dirty="0">
                <a:latin typeface="Garamond" panose="02020404030301010803" pitchFamily="18" charset="0"/>
              </a:rPr>
              <a:t>significant decreases </a:t>
            </a:r>
            <a:r>
              <a:rPr lang="en-US" dirty="0">
                <a:latin typeface="Garamond" panose="02020404030301010803" pitchFamily="18" charset="0"/>
              </a:rPr>
              <a:t>in discomfort with expressions of caring between </a:t>
            </a:r>
            <a:r>
              <a:rPr lang="en-US" dirty="0" smtClean="0">
                <a:latin typeface="Garamond" panose="02020404030301010803" pitchFamily="18" charset="0"/>
              </a:rPr>
              <a:t>men</a:t>
            </a:r>
          </a:p>
          <a:p>
            <a:endParaRPr lang="en-US" dirty="0">
              <a:latin typeface="Garamond" panose="02020404030301010803" pitchFamily="18" charset="0"/>
            </a:endParaRPr>
          </a:p>
          <a:p>
            <a:pPr marL="457200" indent="-457200">
              <a:buFont typeface="Arial" panose="020B0604020202020204" pitchFamily="34" charset="0"/>
              <a:buChar char="•"/>
            </a:pPr>
            <a:r>
              <a:rPr lang="en-US" b="1" dirty="0" smtClean="0">
                <a:latin typeface="Garamond" panose="02020404030301010803" pitchFamily="18" charset="0"/>
              </a:rPr>
              <a:t>Statistically </a:t>
            </a:r>
            <a:r>
              <a:rPr lang="en-US" b="1" dirty="0">
                <a:latin typeface="Garamond" panose="02020404030301010803" pitchFamily="18" charset="0"/>
              </a:rPr>
              <a:t>significant decreases </a:t>
            </a:r>
            <a:r>
              <a:rPr lang="en-US" dirty="0">
                <a:latin typeface="Garamond" panose="02020404030301010803" pitchFamily="18" charset="0"/>
              </a:rPr>
              <a:t>in homosexual feelings and behavior, </a:t>
            </a:r>
            <a:endParaRPr lang="en-US" dirty="0" smtClean="0">
              <a:latin typeface="Garamond" panose="02020404030301010803" pitchFamily="18" charset="0"/>
            </a:endParaRPr>
          </a:p>
          <a:p>
            <a:endParaRPr lang="en-US" dirty="0">
              <a:latin typeface="Garamond" panose="02020404030301010803" pitchFamily="18" charset="0"/>
            </a:endParaRPr>
          </a:p>
          <a:p>
            <a:pPr marL="457200" indent="-457200">
              <a:buFont typeface="Arial" panose="020B0604020202020204" pitchFamily="34" charset="0"/>
              <a:buChar char="•"/>
            </a:pPr>
            <a:r>
              <a:rPr lang="en-US" b="1" dirty="0" smtClean="0">
                <a:latin typeface="Garamond" panose="02020404030301010803" pitchFamily="18" charset="0"/>
              </a:rPr>
              <a:t>Statistically </a:t>
            </a:r>
            <a:r>
              <a:rPr lang="en-US" b="1" dirty="0">
                <a:latin typeface="Garamond" panose="02020404030301010803" pitchFamily="18" charset="0"/>
              </a:rPr>
              <a:t>significant increase </a:t>
            </a:r>
            <a:r>
              <a:rPr lang="en-US" dirty="0">
                <a:latin typeface="Garamond" panose="02020404030301010803" pitchFamily="18" charset="0"/>
              </a:rPr>
              <a:t>in heterosexual feelings and behavior, </a:t>
            </a:r>
            <a:endParaRPr lang="en-US" dirty="0" smtClean="0">
              <a:latin typeface="Garamond" panose="02020404030301010803" pitchFamily="18" charset="0"/>
            </a:endParaRPr>
          </a:p>
          <a:p>
            <a:endParaRPr lang="en-US" dirty="0">
              <a:latin typeface="Garamond" panose="02020404030301010803" pitchFamily="18" charset="0"/>
            </a:endParaRPr>
          </a:p>
          <a:p>
            <a:pPr marL="457200" indent="-457200">
              <a:buFont typeface="Arial" panose="020B0604020202020204" pitchFamily="34" charset="0"/>
              <a:buChar char="•"/>
            </a:pPr>
            <a:r>
              <a:rPr lang="en-US" dirty="0" smtClean="0">
                <a:latin typeface="Garamond" panose="02020404030301010803" pitchFamily="18" charset="0"/>
              </a:rPr>
              <a:t>and </a:t>
            </a:r>
            <a:r>
              <a:rPr lang="en-US" b="1" dirty="0">
                <a:latin typeface="Garamond" panose="02020404030301010803" pitchFamily="18" charset="0"/>
              </a:rPr>
              <a:t>very significant positive changes </a:t>
            </a:r>
            <a:r>
              <a:rPr lang="en-US" dirty="0">
                <a:latin typeface="Garamond" panose="02020404030301010803" pitchFamily="18" charset="0"/>
              </a:rPr>
              <a:t>with respect to psychological well-being, as a result of their change </a:t>
            </a:r>
            <a:r>
              <a:rPr lang="en-US" dirty="0" smtClean="0">
                <a:latin typeface="Garamond" panose="02020404030301010803" pitchFamily="18" charset="0"/>
              </a:rPr>
              <a:t>efforts</a:t>
            </a:r>
          </a:p>
          <a:p>
            <a:endParaRPr lang="en-US" dirty="0" smtClean="0"/>
          </a:p>
          <a:p>
            <a:endParaRPr lang="en-US" dirty="0"/>
          </a:p>
          <a:p>
            <a:endParaRPr lang="en-US" dirty="0"/>
          </a:p>
        </p:txBody>
      </p:sp>
      <p:sp>
        <p:nvSpPr>
          <p:cNvPr id="4" name="Content Placeholder 3"/>
          <p:cNvSpPr>
            <a:spLocks noGrp="1"/>
          </p:cNvSpPr>
          <p:nvPr>
            <p:ph sz="half" idx="2"/>
          </p:nvPr>
        </p:nvSpPr>
        <p:spPr>
          <a:xfrm>
            <a:off x="6172199" y="1600200"/>
            <a:ext cx="5943601" cy="4571999"/>
          </a:xfrm>
        </p:spPr>
        <p:style>
          <a:lnRef idx="3">
            <a:schemeClr val="lt1"/>
          </a:lnRef>
          <a:fillRef idx="1">
            <a:schemeClr val="accent5"/>
          </a:fillRef>
          <a:effectRef idx="1">
            <a:schemeClr val="accent5"/>
          </a:effectRef>
          <a:fontRef idx="minor">
            <a:schemeClr val="lt1"/>
          </a:fontRef>
        </p:style>
        <p:txBody>
          <a:bodyPr>
            <a:normAutofit fontScale="77500" lnSpcReduction="20000"/>
          </a:bodyPr>
          <a:lstStyle/>
          <a:p>
            <a:pPr lvl="1"/>
            <a:endParaRPr lang="en-US" dirty="0" smtClean="0">
              <a:solidFill>
                <a:schemeClr val="bg2">
                  <a:lumMod val="50000"/>
                </a:schemeClr>
              </a:solidFill>
              <a:latin typeface="Garamond" panose="02020404030301010803" pitchFamily="18" charset="0"/>
            </a:endParaRPr>
          </a:p>
          <a:p>
            <a:pPr lvl="1"/>
            <a:r>
              <a:rPr lang="en-US" b="1" dirty="0" smtClean="0">
                <a:solidFill>
                  <a:schemeClr val="bg2">
                    <a:lumMod val="50000"/>
                  </a:schemeClr>
                </a:solidFill>
                <a:latin typeface="Garamond" panose="02020404030301010803" pitchFamily="18" charset="0"/>
              </a:rPr>
              <a:t>100 </a:t>
            </a:r>
            <a:r>
              <a:rPr lang="en-US" b="1" dirty="0">
                <a:solidFill>
                  <a:schemeClr val="bg2">
                    <a:lumMod val="50000"/>
                  </a:schemeClr>
                </a:solidFill>
                <a:latin typeface="Garamond" panose="02020404030301010803" pitchFamily="18" charset="0"/>
              </a:rPr>
              <a:t>% of the men reported increases in </a:t>
            </a:r>
            <a:r>
              <a:rPr lang="en-US" b="1" dirty="0" smtClean="0">
                <a:solidFill>
                  <a:schemeClr val="bg2">
                    <a:lumMod val="50000"/>
                  </a:schemeClr>
                </a:solidFill>
                <a:latin typeface="Garamond" panose="02020404030301010803" pitchFamily="18" charset="0"/>
              </a:rPr>
              <a:t>self-esteem</a:t>
            </a:r>
          </a:p>
          <a:p>
            <a:pPr lvl="1"/>
            <a:endParaRPr lang="en-US" sz="2400" b="1" dirty="0">
              <a:solidFill>
                <a:schemeClr val="bg2">
                  <a:lumMod val="50000"/>
                </a:schemeClr>
              </a:solidFill>
              <a:latin typeface="Garamond" panose="02020404030301010803" pitchFamily="18" charset="0"/>
            </a:endParaRPr>
          </a:p>
          <a:p>
            <a:pPr lvl="1"/>
            <a:r>
              <a:rPr lang="en-US" b="1" dirty="0">
                <a:solidFill>
                  <a:schemeClr val="bg2">
                    <a:lumMod val="50000"/>
                  </a:schemeClr>
                </a:solidFill>
                <a:latin typeface="Garamond" panose="02020404030301010803" pitchFamily="18" charset="0"/>
              </a:rPr>
              <a:t>99.1 % improvements in social </a:t>
            </a:r>
            <a:r>
              <a:rPr lang="en-US" b="1" dirty="0" smtClean="0">
                <a:solidFill>
                  <a:schemeClr val="bg2">
                    <a:lumMod val="50000"/>
                  </a:schemeClr>
                </a:solidFill>
                <a:latin typeface="Garamond" panose="02020404030301010803" pitchFamily="18" charset="0"/>
              </a:rPr>
              <a:t>functioning</a:t>
            </a:r>
          </a:p>
          <a:p>
            <a:pPr lvl="1"/>
            <a:endParaRPr lang="en-US" sz="2400" b="1" dirty="0">
              <a:solidFill>
                <a:schemeClr val="bg2">
                  <a:lumMod val="50000"/>
                </a:schemeClr>
              </a:solidFill>
              <a:latin typeface="Garamond" panose="02020404030301010803" pitchFamily="18" charset="0"/>
            </a:endParaRPr>
          </a:p>
          <a:p>
            <a:pPr lvl="1"/>
            <a:r>
              <a:rPr lang="en-US" b="1" dirty="0">
                <a:solidFill>
                  <a:schemeClr val="bg2">
                    <a:lumMod val="50000"/>
                  </a:schemeClr>
                </a:solidFill>
                <a:latin typeface="Garamond" panose="02020404030301010803" pitchFamily="18" charset="0"/>
              </a:rPr>
              <a:t>92.3 % reported </a:t>
            </a:r>
            <a:r>
              <a:rPr lang="en-US" b="1" i="1" dirty="0">
                <a:solidFill>
                  <a:schemeClr val="bg2">
                    <a:lumMod val="50000"/>
                  </a:schemeClr>
                </a:solidFill>
                <a:latin typeface="Garamond" panose="02020404030301010803" pitchFamily="18" charset="0"/>
              </a:rPr>
              <a:t>decreases</a:t>
            </a:r>
            <a:r>
              <a:rPr lang="en-US" b="1" dirty="0">
                <a:solidFill>
                  <a:schemeClr val="bg2">
                    <a:lumMod val="50000"/>
                  </a:schemeClr>
                </a:solidFill>
                <a:latin typeface="Garamond" panose="02020404030301010803" pitchFamily="18" charset="0"/>
              </a:rPr>
              <a:t> in </a:t>
            </a:r>
            <a:r>
              <a:rPr lang="en-US" b="1" dirty="0" smtClean="0">
                <a:solidFill>
                  <a:schemeClr val="bg2">
                    <a:lumMod val="50000"/>
                  </a:schemeClr>
                </a:solidFill>
                <a:latin typeface="Garamond" panose="02020404030301010803" pitchFamily="18" charset="0"/>
              </a:rPr>
              <a:t>depression</a:t>
            </a:r>
          </a:p>
          <a:p>
            <a:pPr lvl="1"/>
            <a:endParaRPr lang="en-US" sz="2400" b="1" dirty="0">
              <a:solidFill>
                <a:schemeClr val="bg2">
                  <a:lumMod val="50000"/>
                </a:schemeClr>
              </a:solidFill>
              <a:latin typeface="Garamond" panose="02020404030301010803" pitchFamily="18" charset="0"/>
            </a:endParaRPr>
          </a:p>
          <a:p>
            <a:pPr lvl="1"/>
            <a:r>
              <a:rPr lang="en-US" b="1" dirty="0">
                <a:solidFill>
                  <a:schemeClr val="bg2">
                    <a:lumMod val="50000"/>
                  </a:schemeClr>
                </a:solidFill>
                <a:latin typeface="Garamond" panose="02020404030301010803" pitchFamily="18" charset="0"/>
              </a:rPr>
              <a:t>72.6 % decreases in self-harmful </a:t>
            </a:r>
            <a:r>
              <a:rPr lang="en-US" b="1" dirty="0" err="1" smtClean="0">
                <a:solidFill>
                  <a:schemeClr val="bg2">
                    <a:lumMod val="50000"/>
                  </a:schemeClr>
                </a:solidFill>
                <a:latin typeface="Garamond" panose="02020404030301010803" pitchFamily="18" charset="0"/>
              </a:rPr>
              <a:t>behaviour</a:t>
            </a:r>
            <a:endParaRPr lang="en-US" b="1" dirty="0" smtClean="0">
              <a:solidFill>
                <a:schemeClr val="bg2">
                  <a:lumMod val="50000"/>
                </a:schemeClr>
              </a:solidFill>
              <a:latin typeface="Garamond" panose="02020404030301010803" pitchFamily="18" charset="0"/>
            </a:endParaRPr>
          </a:p>
          <a:p>
            <a:pPr lvl="1"/>
            <a:r>
              <a:rPr lang="en-US" b="1" dirty="0" smtClean="0">
                <a:solidFill>
                  <a:schemeClr val="bg2">
                    <a:lumMod val="50000"/>
                  </a:schemeClr>
                </a:solidFill>
                <a:latin typeface="Garamond" panose="02020404030301010803" pitchFamily="18" charset="0"/>
              </a:rPr>
              <a:t> </a:t>
            </a:r>
            <a:endParaRPr lang="en-US" sz="2400" b="1" dirty="0">
              <a:solidFill>
                <a:schemeClr val="bg2">
                  <a:lumMod val="50000"/>
                </a:schemeClr>
              </a:solidFill>
              <a:latin typeface="Garamond" panose="02020404030301010803" pitchFamily="18" charset="0"/>
            </a:endParaRPr>
          </a:p>
          <a:p>
            <a:pPr lvl="1"/>
            <a:r>
              <a:rPr lang="en-US" b="1" dirty="0">
                <a:solidFill>
                  <a:schemeClr val="bg2">
                    <a:lumMod val="50000"/>
                  </a:schemeClr>
                </a:solidFill>
                <a:latin typeface="Garamond" panose="02020404030301010803" pitchFamily="18" charset="0"/>
              </a:rPr>
              <a:t>58.9 % decreases in suicidal ideation and </a:t>
            </a:r>
            <a:r>
              <a:rPr lang="en-US" b="1" dirty="0" smtClean="0">
                <a:solidFill>
                  <a:schemeClr val="bg2">
                    <a:lumMod val="50000"/>
                  </a:schemeClr>
                </a:solidFill>
                <a:latin typeface="Garamond" panose="02020404030301010803" pitchFamily="18" charset="0"/>
              </a:rPr>
              <a:t>attempts</a:t>
            </a:r>
          </a:p>
          <a:p>
            <a:pPr lvl="1"/>
            <a:endParaRPr lang="en-US" sz="2400" b="1" dirty="0">
              <a:solidFill>
                <a:schemeClr val="bg2">
                  <a:lumMod val="50000"/>
                </a:schemeClr>
              </a:solidFill>
              <a:latin typeface="Garamond" panose="02020404030301010803" pitchFamily="18" charset="0"/>
            </a:endParaRPr>
          </a:p>
          <a:p>
            <a:pPr lvl="1"/>
            <a:r>
              <a:rPr lang="en-US" b="1" dirty="0">
                <a:solidFill>
                  <a:schemeClr val="bg2">
                    <a:lumMod val="50000"/>
                  </a:schemeClr>
                </a:solidFill>
                <a:latin typeface="Garamond" panose="02020404030301010803" pitchFamily="18" charset="0"/>
              </a:rPr>
              <a:t>and 35.9 % reported decreases in alcohol and substance abuse (p. 87–88).</a:t>
            </a:r>
            <a:endParaRPr lang="en-US" sz="2400" b="1" dirty="0">
              <a:solidFill>
                <a:schemeClr val="bg2">
                  <a:lumMod val="50000"/>
                </a:schemeClr>
              </a:solidFill>
              <a:latin typeface="Garamond" panose="02020404030301010803" pitchFamily="18" charset="0"/>
            </a:endParaRPr>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16863" y="164420"/>
            <a:ext cx="4127500" cy="993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9140992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DejaVu Serif"/>
                <a:ea typeface="Calibri"/>
                <a:cs typeface="Times New Roman"/>
              </a:rPr>
              <a:t> </a:t>
            </a:r>
            <a:r>
              <a:rPr lang="en-US" dirty="0">
                <a:latin typeface="DejaVu Serif"/>
                <a:ea typeface="Calibri"/>
                <a:cs typeface="Calibri"/>
              </a:rPr>
              <a:t>Jones and </a:t>
            </a:r>
            <a:r>
              <a:rPr lang="en-US" dirty="0" err="1">
                <a:latin typeface="DejaVu Serif"/>
                <a:ea typeface="Calibri"/>
                <a:cs typeface="Calibri"/>
              </a:rPr>
              <a:t>Yarhouse</a:t>
            </a:r>
            <a:r>
              <a:rPr lang="en-US" dirty="0">
                <a:latin typeface="DejaVu Serif"/>
                <a:ea typeface="Calibri"/>
                <a:cs typeface="Calibri"/>
              </a:rPr>
              <a:t> (2009)</a:t>
            </a:r>
            <a:endParaRPr lang="en-US" dirty="0"/>
          </a:p>
        </p:txBody>
      </p:sp>
      <p:sp>
        <p:nvSpPr>
          <p:cNvPr id="3" name="Text Placeholder 2"/>
          <p:cNvSpPr>
            <a:spLocks noGrp="1"/>
          </p:cNvSpPr>
          <p:nvPr>
            <p:ph type="body" sz="half" idx="2"/>
          </p:nvPr>
        </p:nvSpPr>
        <p:spPr>
          <a:xfrm>
            <a:off x="892627" y="1575707"/>
            <a:ext cx="10537371" cy="4572000"/>
          </a:xfrm>
        </p:spPr>
        <p:txBody>
          <a:bodyPr>
            <a:normAutofit/>
          </a:bodyPr>
          <a:lstStyle/>
          <a:p>
            <a:pPr algn="ctr"/>
            <a:r>
              <a:rPr lang="en-US" sz="2800" b="1" dirty="0" smtClean="0"/>
              <a:t>Applied </a:t>
            </a:r>
            <a:r>
              <a:rPr lang="en-US" sz="2800" b="1" dirty="0"/>
              <a:t>the most rigorous longitudinal methodology ever applied to this question of sexual </a:t>
            </a:r>
            <a:r>
              <a:rPr lang="en-US" sz="2800" b="1" dirty="0" smtClean="0"/>
              <a:t>Orientation </a:t>
            </a:r>
            <a:r>
              <a:rPr lang="en-US" sz="2800" b="1" dirty="0"/>
              <a:t>change </a:t>
            </a:r>
            <a:r>
              <a:rPr lang="en-US" sz="2800" b="1" dirty="0" smtClean="0"/>
              <a:t>and </a:t>
            </a:r>
            <a:r>
              <a:rPr lang="en-US" sz="2800" b="1" dirty="0"/>
              <a:t>possible </a:t>
            </a:r>
            <a:r>
              <a:rPr lang="en-US" sz="2800" b="1" dirty="0" smtClean="0"/>
              <a:t>harm</a:t>
            </a:r>
          </a:p>
          <a:p>
            <a:pPr algn="ctr"/>
            <a:endParaRPr lang="en-US" sz="2000" b="1" dirty="0"/>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67878" y="156255"/>
            <a:ext cx="4127500" cy="993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lowchart: Alternate Process 4"/>
          <p:cNvSpPr/>
          <p:nvPr/>
        </p:nvSpPr>
        <p:spPr>
          <a:xfrm>
            <a:off x="1240972" y="3020785"/>
            <a:ext cx="10009414" cy="3543300"/>
          </a:xfrm>
          <a:prstGeom prst="flowChartAlternateProcess">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pic>
        <p:nvPicPr>
          <p:cNvPr id="1741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08364" y="3487511"/>
            <a:ext cx="9544050" cy="28561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8699418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solidFill>
                  <a:schemeClr val="bg2">
                    <a:lumMod val="50000"/>
                  </a:schemeClr>
                </a:solidFill>
              </a:rPr>
              <a:t>Other Current Studies</a:t>
            </a:r>
            <a:endParaRPr lang="en-US" sz="4400" dirty="0">
              <a:solidFill>
                <a:schemeClr val="bg2">
                  <a:lumMod val="50000"/>
                </a:schemeClr>
              </a:solidFill>
            </a:endParaRPr>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13320" y="115434"/>
            <a:ext cx="3578679" cy="993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Content Placeholder 4"/>
          <p:cNvGraphicFramePr>
            <a:graphicFrameLocks noGrp="1"/>
          </p:cNvGraphicFramePr>
          <p:nvPr>
            <p:ph idx="1"/>
            <p:extLst>
              <p:ext uri="{D42A27DB-BD31-4B8C-83A1-F6EECF244321}">
                <p14:modId xmlns:p14="http://schemas.microsoft.com/office/powerpoint/2010/main" val="3301512701"/>
              </p:ext>
            </p:extLst>
          </p:nvPr>
        </p:nvGraphicFramePr>
        <p:xfrm>
          <a:off x="1129393" y="1306286"/>
          <a:ext cx="998220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1110343" y="5870122"/>
            <a:ext cx="8335736" cy="830997"/>
          </a:xfrm>
          <a:prstGeom prst="rect">
            <a:avLst/>
          </a:prstGeom>
          <a:noFill/>
        </p:spPr>
        <p:txBody>
          <a:bodyPr wrap="square" rtlCol="0">
            <a:spAutoFit/>
          </a:bodyPr>
          <a:lstStyle/>
          <a:p>
            <a:pPr algn="ctr"/>
            <a:r>
              <a:rPr lang="en-US" sz="2400" dirty="0" smtClean="0">
                <a:solidFill>
                  <a:srgbClr val="FF0000"/>
                </a:solidFill>
                <a:latin typeface="DejaVu Sans" panose="020B0603030804020204" pitchFamily="34" charset="0"/>
                <a:ea typeface="DejaVu Sans" panose="020B0603030804020204" pitchFamily="34" charset="0"/>
                <a:cs typeface="DejaVu Sans" panose="020B0603030804020204" pitchFamily="34" charset="0"/>
              </a:rPr>
              <a:t>This casts serious </a:t>
            </a:r>
            <a:r>
              <a:rPr lang="en-US" sz="2400" dirty="0">
                <a:solidFill>
                  <a:srgbClr val="FF0000"/>
                </a:solidFill>
                <a:latin typeface="DejaVu Sans" panose="020B0603030804020204" pitchFamily="34" charset="0"/>
                <a:ea typeface="DejaVu Sans" panose="020B0603030804020204" pitchFamily="34" charset="0"/>
                <a:cs typeface="DejaVu Sans" panose="020B0603030804020204" pitchFamily="34" charset="0"/>
              </a:rPr>
              <a:t>doubt on claims that SSA change therapy causes harm. </a:t>
            </a:r>
          </a:p>
        </p:txBody>
      </p:sp>
    </p:spTree>
    <p:extLst>
      <p:ext uri="{BB962C8B-B14F-4D97-AF65-F5344CB8AC3E}">
        <p14:creationId xmlns:p14="http://schemas.microsoft.com/office/powerpoint/2010/main" val="422450947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2">
                    <a:lumMod val="50000"/>
                  </a:schemeClr>
                </a:solidFill>
              </a:rPr>
              <a:t>Therapeutic Understanding</a:t>
            </a:r>
            <a:endParaRPr lang="en-US" dirty="0">
              <a:solidFill>
                <a:schemeClr val="bg2">
                  <a:lumMod val="50000"/>
                </a:schemeClr>
              </a:solidFill>
            </a:endParaRPr>
          </a:p>
        </p:txBody>
      </p:sp>
      <p:sp>
        <p:nvSpPr>
          <p:cNvPr id="4" name="Content Placeholder 3"/>
          <p:cNvSpPr>
            <a:spLocks noGrp="1"/>
          </p:cNvSpPr>
          <p:nvPr>
            <p:ph sz="half" idx="2"/>
          </p:nvPr>
        </p:nvSpPr>
        <p:spPr>
          <a:xfrm>
            <a:off x="835478" y="1591355"/>
            <a:ext cx="5981700" cy="4417559"/>
          </a:xfrm>
        </p:spPr>
        <p:txBody>
          <a:bodyPr>
            <a:normAutofit/>
          </a:bodyPr>
          <a:lstStyle/>
          <a:p>
            <a:r>
              <a:rPr lang="en-US" b="1" i="1" dirty="0" smtClean="0"/>
              <a:t>Any </a:t>
            </a:r>
            <a:r>
              <a:rPr lang="en-US" b="1" i="1" dirty="0"/>
              <a:t>type of psychological treatment </a:t>
            </a:r>
            <a:r>
              <a:rPr lang="en-US" dirty="0"/>
              <a:t>can result in unwanted outcomes, including the potential for perceived harm, complete </a:t>
            </a:r>
            <a:r>
              <a:rPr lang="en-US" dirty="0" smtClean="0"/>
              <a:t>failure.</a:t>
            </a:r>
          </a:p>
          <a:p>
            <a:endParaRPr lang="en-US" dirty="0" smtClean="0"/>
          </a:p>
          <a:p>
            <a:r>
              <a:rPr lang="en-US" dirty="0" smtClean="0"/>
              <a:t>Individuals </a:t>
            </a:r>
            <a:r>
              <a:rPr lang="en-US" dirty="0"/>
              <a:t>expressing </a:t>
            </a:r>
            <a:r>
              <a:rPr lang="en-US" b="1" i="1" dirty="0"/>
              <a:t>harm after receiving therapy </a:t>
            </a:r>
            <a:r>
              <a:rPr lang="en-US" dirty="0"/>
              <a:t>for same-sex attraction </a:t>
            </a:r>
            <a:r>
              <a:rPr lang="en-US" b="1" i="1" dirty="0"/>
              <a:t>mirrors</a:t>
            </a:r>
            <a:r>
              <a:rPr lang="en-US" dirty="0"/>
              <a:t> that of those who express harm from any kind of general psychotherapy.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28264" y="156255"/>
            <a:ext cx="3578225" cy="993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Grp="1" noChangeAspect="1" noChangeArrowheads="1"/>
          </p:cNvPicPr>
          <p:nvPr>
            <p:ph sz="quarter" idx="4"/>
          </p:nvPr>
        </p:nvPicPr>
        <p:blipFill>
          <a:blip r:embed="rId3" cstate="print">
            <a:extLst>
              <a:ext uri="{28A0092B-C50C-407E-A947-70E740481C1C}">
                <a14:useLocalDpi xmlns:a14="http://schemas.microsoft.com/office/drawing/2010/main" val="0"/>
              </a:ext>
            </a:extLst>
          </a:blip>
          <a:srcRect/>
          <a:stretch>
            <a:fillRect/>
          </a:stretch>
        </p:blipFill>
        <p:spPr bwMode="auto">
          <a:xfrm>
            <a:off x="6739846" y="2596243"/>
            <a:ext cx="5129439" cy="2564719"/>
          </a:xfrm>
          <a:prstGeom prst="rect">
            <a:avLst/>
          </a:prstGeom>
          <a:ln>
            <a:noFill/>
          </a:ln>
          <a:effectLst>
            <a:outerShdw blurRad="292100" dist="139700" dir="2700000" algn="tl" rotWithShape="0">
              <a:srgbClr val="333333">
                <a:alpha val="65000"/>
              </a:srgbClr>
            </a:outerShdw>
          </a:effectLst>
          <a:scene3d>
            <a:camera prst="isometricOffAxis2Left"/>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2449580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tf03431380">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xmlns="" name="TF03431380.potx" id="{B573BD99-E105-4D2A-964B-B901A176567A}" vid="{B1D363B9-18DE-4874-9E2B-FD69B5C6548D}"/>
    </a:ext>
  </a:extLst>
</a:theme>
</file>

<file path=ppt/theme/theme2.xml><?xml version="1.0" encoding="utf-8"?>
<a:theme xmlns:a="http://schemas.openxmlformats.org/drawingml/2006/main" name="Office Them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APDescription xmlns="4873beb7-5857-4685-be1f-d57550cc96cc" xsi:nil="true"/>
    <AssetExpire xmlns="4873beb7-5857-4685-be1f-d57550cc96cc">2029-01-01T08:00:00+00:00</AssetExpire>
    <CampaignTagsTaxHTField0 xmlns="4873beb7-5857-4685-be1f-d57550cc96cc">
      <Terms xmlns="http://schemas.microsoft.com/office/infopath/2007/PartnerControls"/>
    </CampaignTagsTaxHTField0>
    <IntlLangReviewDate xmlns="4873beb7-5857-4685-be1f-d57550cc96cc" xsi:nil="true"/>
    <TPFriendlyName xmlns="4873beb7-5857-4685-be1f-d57550cc96cc" xsi:nil="true"/>
    <IntlLangReview xmlns="4873beb7-5857-4685-be1f-d57550cc96cc">false</IntlLangReview>
    <LocLastLocAttemptVersionLookup xmlns="4873beb7-5857-4685-be1f-d57550cc96cc">855024</LocLastLocAttemptVersionLookup>
    <PolicheckWords xmlns="4873beb7-5857-4685-be1f-d57550cc96cc" xsi:nil="true"/>
    <SubmitterId xmlns="4873beb7-5857-4685-be1f-d57550cc96cc" xsi:nil="true"/>
    <AcquiredFrom xmlns="4873beb7-5857-4685-be1f-d57550cc96cc">Internal MS</AcquiredFrom>
    <EditorialStatus xmlns="4873beb7-5857-4685-be1f-d57550cc96cc">Complete</EditorialStatus>
    <Markets xmlns="4873beb7-5857-4685-be1f-d57550cc96cc"/>
    <OriginAsset xmlns="4873beb7-5857-4685-be1f-d57550cc96cc" xsi:nil="true"/>
    <AssetStart xmlns="4873beb7-5857-4685-be1f-d57550cc96cc">2012-08-31T08:50:00+00:00</AssetStart>
    <FriendlyTitle xmlns="4873beb7-5857-4685-be1f-d57550cc96cc" xsi:nil="true"/>
    <MarketSpecific xmlns="4873beb7-5857-4685-be1f-d57550cc96cc">false</MarketSpecific>
    <TPNamespace xmlns="4873beb7-5857-4685-be1f-d57550cc96cc" xsi:nil="true"/>
    <PublishStatusLookup xmlns="4873beb7-5857-4685-be1f-d57550cc96cc">
      <Value>1616423</Value>
    </PublishStatusLookup>
    <APAuthor xmlns="4873beb7-5857-4685-be1f-d57550cc96cc">
      <UserInfo>
        <DisplayName>REDMOND\kristaa</DisplayName>
        <AccountId>136</AccountId>
        <AccountType/>
      </UserInfo>
    </APAuthor>
    <TPCommandLine xmlns="4873beb7-5857-4685-be1f-d57550cc96cc" xsi:nil="true"/>
    <IntlLangReviewer xmlns="4873beb7-5857-4685-be1f-d57550cc96cc" xsi:nil="true"/>
    <OpenTemplate xmlns="4873beb7-5857-4685-be1f-d57550cc96cc">true</OpenTemplate>
    <CSXSubmissionDate xmlns="4873beb7-5857-4685-be1f-d57550cc96cc" xsi:nil="true"/>
    <TaxCatchAll xmlns="4873beb7-5857-4685-be1f-d57550cc96cc"/>
    <Manager xmlns="4873beb7-5857-4685-be1f-d57550cc96cc" xsi:nil="true"/>
    <NumericId xmlns="4873beb7-5857-4685-be1f-d57550cc96cc" xsi:nil="true"/>
    <ParentAssetId xmlns="4873beb7-5857-4685-be1f-d57550cc96cc" xsi:nil="true"/>
    <OriginalSourceMarket xmlns="4873beb7-5857-4685-be1f-d57550cc96cc" xsi:nil="true"/>
    <ApprovalStatus xmlns="4873beb7-5857-4685-be1f-d57550cc96cc">InProgress</ApprovalStatus>
    <TPComponent xmlns="4873beb7-5857-4685-be1f-d57550cc96cc" xsi:nil="true"/>
    <EditorialTags xmlns="4873beb7-5857-4685-be1f-d57550cc96cc" xsi:nil="true"/>
    <TPExecutable xmlns="4873beb7-5857-4685-be1f-d57550cc96cc" xsi:nil="true"/>
    <TPLaunchHelpLink xmlns="4873beb7-5857-4685-be1f-d57550cc96cc" xsi:nil="true"/>
    <LocComments xmlns="4873beb7-5857-4685-be1f-d57550cc96cc" xsi:nil="true"/>
    <LocRecommendedHandoff xmlns="4873beb7-5857-4685-be1f-d57550cc96cc" xsi:nil="true"/>
    <SourceTitle xmlns="4873beb7-5857-4685-be1f-d57550cc96cc" xsi:nil="true"/>
    <CSXUpdate xmlns="4873beb7-5857-4685-be1f-d57550cc96cc">false</CSXUpdate>
    <IntlLocPriority xmlns="4873beb7-5857-4685-be1f-d57550cc96cc" xsi:nil="true"/>
    <UAProjectedTotalWords xmlns="4873beb7-5857-4685-be1f-d57550cc96cc" xsi:nil="true"/>
    <AssetType xmlns="4873beb7-5857-4685-be1f-d57550cc96cc">TP</AssetType>
    <MachineTranslated xmlns="4873beb7-5857-4685-be1f-d57550cc96cc">false</MachineTranslated>
    <OutputCachingOn xmlns="4873beb7-5857-4685-be1f-d57550cc96cc">false</OutputCachingOn>
    <TemplateStatus xmlns="4873beb7-5857-4685-be1f-d57550cc96cc">Complete</TemplateStatus>
    <IsSearchable xmlns="4873beb7-5857-4685-be1f-d57550cc96cc">true</IsSearchable>
    <ContentItem xmlns="4873beb7-5857-4685-be1f-d57550cc96cc" xsi:nil="true"/>
    <HandoffToMSDN xmlns="4873beb7-5857-4685-be1f-d57550cc96cc" xsi:nil="true"/>
    <ShowIn xmlns="4873beb7-5857-4685-be1f-d57550cc96cc">Show everywhere</ShowIn>
    <ThumbnailAssetId xmlns="4873beb7-5857-4685-be1f-d57550cc96cc" xsi:nil="true"/>
    <UALocComments xmlns="4873beb7-5857-4685-be1f-d57550cc96cc" xsi:nil="true"/>
    <UALocRecommendation xmlns="4873beb7-5857-4685-be1f-d57550cc96cc">Localize</UALocRecommendation>
    <LastModifiedDateTime xmlns="4873beb7-5857-4685-be1f-d57550cc96cc" xsi:nil="true"/>
    <LegacyData xmlns="4873beb7-5857-4685-be1f-d57550cc96cc" xsi:nil="true"/>
    <LocManualTestRequired xmlns="4873beb7-5857-4685-be1f-d57550cc96cc">false</LocManualTestRequired>
    <LocMarketGroupTiers2 xmlns="4873beb7-5857-4685-be1f-d57550cc96cc" xsi:nil="true"/>
    <ClipArtFilename xmlns="4873beb7-5857-4685-be1f-d57550cc96cc" xsi:nil="true"/>
    <TPApplication xmlns="4873beb7-5857-4685-be1f-d57550cc96cc" xsi:nil="true"/>
    <CSXHash xmlns="4873beb7-5857-4685-be1f-d57550cc96cc" xsi:nil="true"/>
    <DirectSourceMarket xmlns="4873beb7-5857-4685-be1f-d57550cc96cc" xsi:nil="true"/>
    <PrimaryImageGen xmlns="4873beb7-5857-4685-be1f-d57550cc96cc">true</PrimaryImageGen>
    <PlannedPubDate xmlns="4873beb7-5857-4685-be1f-d57550cc96cc" xsi:nil="true"/>
    <CSXSubmissionMarket xmlns="4873beb7-5857-4685-be1f-d57550cc96cc" xsi:nil="true"/>
    <Downloads xmlns="4873beb7-5857-4685-be1f-d57550cc96cc">0</Downloads>
    <ArtSampleDocs xmlns="4873beb7-5857-4685-be1f-d57550cc96cc" xsi:nil="true"/>
    <TrustLevel xmlns="4873beb7-5857-4685-be1f-d57550cc96cc">1 Microsoft Managed Content</TrustLevel>
    <BlockPublish xmlns="4873beb7-5857-4685-be1f-d57550cc96cc">false</BlockPublish>
    <TPLaunchHelpLinkType xmlns="4873beb7-5857-4685-be1f-d57550cc96cc">Template</TPLaunchHelpLinkType>
    <LocalizationTagsTaxHTField0 xmlns="4873beb7-5857-4685-be1f-d57550cc96cc">
      <Terms xmlns="http://schemas.microsoft.com/office/infopath/2007/PartnerControls"/>
    </LocalizationTagsTaxHTField0>
    <BusinessGroup xmlns="4873beb7-5857-4685-be1f-d57550cc96cc" xsi:nil="true"/>
    <Providers xmlns="4873beb7-5857-4685-be1f-d57550cc96cc" xsi:nil="true"/>
    <TemplateTemplateType xmlns="4873beb7-5857-4685-be1f-d57550cc96cc">PowerPoint Presentation Template</TemplateTemplateType>
    <TimesCloned xmlns="4873beb7-5857-4685-be1f-d57550cc96cc" xsi:nil="true"/>
    <TPAppVersion xmlns="4873beb7-5857-4685-be1f-d57550cc96cc" xsi:nil="true"/>
    <VoteCount xmlns="4873beb7-5857-4685-be1f-d57550cc96cc" xsi:nil="true"/>
    <AverageRating xmlns="4873beb7-5857-4685-be1f-d57550cc96cc" xsi:nil="true"/>
    <FeatureTagsTaxHTField0 xmlns="4873beb7-5857-4685-be1f-d57550cc96cc">
      <Terms xmlns="http://schemas.microsoft.com/office/infopath/2007/PartnerControls"/>
    </FeatureTagsTaxHTField0>
    <Provider xmlns="4873beb7-5857-4685-be1f-d57550cc96cc" xsi:nil="true"/>
    <UACurrentWords xmlns="4873beb7-5857-4685-be1f-d57550cc96cc" xsi:nil="true"/>
    <AssetId xmlns="4873beb7-5857-4685-be1f-d57550cc96cc">TP103431361</AssetId>
    <TPClientViewer xmlns="4873beb7-5857-4685-be1f-d57550cc96cc" xsi:nil="true"/>
    <DSATActionTaken xmlns="4873beb7-5857-4685-be1f-d57550cc96cc" xsi:nil="true"/>
    <APEditor xmlns="4873beb7-5857-4685-be1f-d57550cc96cc">
      <UserInfo>
        <DisplayName/>
        <AccountId xsi:nil="true"/>
        <AccountType/>
      </UserInfo>
    </APEditor>
    <TPInstallLocation xmlns="4873beb7-5857-4685-be1f-d57550cc96cc" xsi:nil="true"/>
    <OOCacheId xmlns="4873beb7-5857-4685-be1f-d57550cc96cc" xsi:nil="true"/>
    <IsDeleted xmlns="4873beb7-5857-4685-be1f-d57550cc96cc">false</IsDeleted>
    <PublishTargets xmlns="4873beb7-5857-4685-be1f-d57550cc96cc">OfficeOnlineVNext</PublishTargets>
    <ApprovalLog xmlns="4873beb7-5857-4685-be1f-d57550cc96cc" xsi:nil="true"/>
    <BugNumber xmlns="4873beb7-5857-4685-be1f-d57550cc96cc" xsi:nil="true"/>
    <CrawlForDependencies xmlns="4873beb7-5857-4685-be1f-d57550cc96cc">false</CrawlForDependencies>
    <InternalTagsTaxHTField0 xmlns="4873beb7-5857-4685-be1f-d57550cc96cc">
      <Terms xmlns="http://schemas.microsoft.com/office/infopath/2007/PartnerControls"/>
    </InternalTagsTaxHTField0>
    <LastHandOff xmlns="4873beb7-5857-4685-be1f-d57550cc96cc" xsi:nil="true"/>
    <Milestone xmlns="4873beb7-5857-4685-be1f-d57550cc96cc" xsi:nil="true"/>
    <OriginalRelease xmlns="4873beb7-5857-4685-be1f-d57550cc96cc">15</OriginalRelease>
    <RecommendationsModifier xmlns="4873beb7-5857-4685-be1f-d57550cc96cc" xsi:nil="true"/>
    <ScenarioTagsTaxHTField0 xmlns="4873beb7-5857-4685-be1f-d57550cc96cc">
      <Terms xmlns="http://schemas.microsoft.com/office/infopath/2007/PartnerControls"/>
    </ScenarioTagsTaxHTField0>
    <UANotes xmlns="4873beb7-5857-4685-be1f-d57550cc96cc" xsi:nil="true"/>
  </documentManagement>
</p:properties>
</file>

<file path=customXml/itemProps1.xml><?xml version="1.0" encoding="utf-8"?>
<ds:datastoreItem xmlns:ds="http://schemas.openxmlformats.org/officeDocument/2006/customXml" ds:itemID="{561E720F-F05D-4536-9C34-0CFCED65D3B7}">
  <ds:schemaRefs>
    <ds:schemaRef ds:uri="http://schemas.microsoft.com/sharepoint/v3/contenttype/forms"/>
  </ds:schemaRefs>
</ds:datastoreItem>
</file>

<file path=customXml/itemProps2.xml><?xml version="1.0" encoding="utf-8"?>
<ds:datastoreItem xmlns:ds="http://schemas.openxmlformats.org/officeDocument/2006/customXml" ds:itemID="{28C8B9CA-0273-4370-889A-FC05DA5C2F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CDDBB83-77C1-4099-A0AA-289882E745E2}">
  <ds:schemaRefs>
    <ds:schemaRef ds:uri="4873beb7-5857-4685-be1f-d57550cc96cc"/>
    <ds:schemaRef ds:uri="http://purl.org/dc/dcmitype/"/>
    <ds:schemaRef ds:uri="http://schemas.microsoft.com/office/infopath/2007/PartnerControls"/>
    <ds:schemaRef ds:uri="http://purl.org/dc/terms/"/>
    <ds:schemaRef ds:uri="http://schemas.microsoft.com/office/2006/documentManagement/types"/>
    <ds:schemaRef ds:uri="http://purl.org/dc/elements/1.1/"/>
    <ds:schemaRef ds:uri="http://schemas.openxmlformats.org/package/2006/metadata/core-properties"/>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tf03431380</Template>
  <TotalTime>541</TotalTime>
  <Words>1677</Words>
  <Application>Microsoft Office PowerPoint</Application>
  <PresentationFormat>Custom</PresentationFormat>
  <Paragraphs>157</Paragraphs>
  <Slides>13</Slides>
  <Notes>1</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tf03431380</vt:lpstr>
      <vt:lpstr> What Current Studies On  Sexual Orientation Change Efforts (SOCE) Actually Indicate </vt:lpstr>
      <vt:lpstr>Assumptions</vt:lpstr>
      <vt:lpstr> Academic Bias</vt:lpstr>
      <vt:lpstr>Shildo &amp; Schroeder Findings</vt:lpstr>
      <vt:lpstr>Nicolosi, et al. (2000) </vt:lpstr>
      <vt:lpstr>Karten (2006) </vt:lpstr>
      <vt:lpstr> Jones and Yarhouse (2009)</vt:lpstr>
      <vt:lpstr>Other Current Studies</vt:lpstr>
      <vt:lpstr>Therapeutic Understanding</vt:lpstr>
      <vt:lpstr>Immutability</vt:lpstr>
      <vt:lpstr>Academic Corruption</vt:lpstr>
      <vt:lpstr>  Visit my website: </vt:lpstr>
      <vt:lpstr>References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Current Studies On  Sexual Orientation Change Efforts Actually Indicate</dc:title>
  <dc:creator>Windows User</dc:creator>
  <cp:lastModifiedBy>Windows User</cp:lastModifiedBy>
  <cp:revision>20</cp:revision>
  <dcterms:created xsi:type="dcterms:W3CDTF">2020-06-22T18:06:08Z</dcterms:created>
  <dcterms:modified xsi:type="dcterms:W3CDTF">2020-07-07T12:46:18Z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0x0101006EDDDB5EE6D98C44930B742096920B300400F5B6D36B3EF94B4E9A635CDF2A18F5B8</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