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69" r:id="rId4"/>
    <p:sldId id="280" r:id="rId5"/>
    <p:sldId id="286" r:id="rId6"/>
    <p:sldId id="295" r:id="rId7"/>
    <p:sldId id="264" r:id="rId8"/>
    <p:sldId id="288" r:id="rId9"/>
    <p:sldId id="290" r:id="rId10"/>
    <p:sldId id="291" r:id="rId11"/>
    <p:sldId id="297" r:id="rId12"/>
    <p:sldId id="259" r:id="rId13"/>
    <p:sldId id="298" r:id="rId14"/>
    <p:sldId id="289" r:id="rId15"/>
    <p:sldId id="292" r:id="rId16"/>
    <p:sldId id="294" r:id="rId17"/>
    <p:sldId id="299" r:id="rId18"/>
    <p:sldId id="304" r:id="rId19"/>
    <p:sldId id="301" r:id="rId20"/>
    <p:sldId id="267" r:id="rId21"/>
    <p:sldId id="293" r:id="rId22"/>
    <p:sldId id="272" r:id="rId23"/>
    <p:sldId id="275" r:id="rId24"/>
    <p:sldId id="262" r:id="rId25"/>
    <p:sldId id="302" r:id="rId26"/>
    <p:sldId id="307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EE1A"/>
    <a:srgbClr val="EAEAEA"/>
    <a:srgbClr val="5F5F5F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71" d="100"/>
          <a:sy n="71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06A65F-3C0F-4974-AF20-33223E8B0386}" type="doc">
      <dgm:prSet loTypeId="urn:microsoft.com/office/officeart/2005/8/layout/radial2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7184C0-59B2-409F-B590-6DBDF8D89F56}">
      <dgm:prSet/>
      <dgm:spPr/>
      <dgm:t>
        <a:bodyPr/>
        <a:lstStyle/>
        <a:p>
          <a:r>
            <a:rPr lang="en-US" b="1" smtClean="0">
              <a:effectLst/>
            </a:rPr>
            <a:t>We get angry, rather than sad</a:t>
          </a:r>
          <a:endParaRPr lang="en-US" b="1" dirty="0">
            <a:effectLst/>
          </a:endParaRPr>
        </a:p>
      </dgm:t>
    </dgm:pt>
    <dgm:pt modelId="{D49B4C6A-E239-4ECE-88B7-5B8A002E4FE4}" type="parTrans" cxnId="{E3E4A0CC-69C8-4D0D-AB25-CC5E78822C37}">
      <dgm:prSet/>
      <dgm:spPr/>
      <dgm:t>
        <a:bodyPr/>
        <a:lstStyle/>
        <a:p>
          <a:endParaRPr lang="en-US"/>
        </a:p>
      </dgm:t>
    </dgm:pt>
    <dgm:pt modelId="{152C214E-598F-4CAD-A972-E21C029E5AA3}" type="sibTrans" cxnId="{E3E4A0CC-69C8-4D0D-AB25-CC5E78822C37}">
      <dgm:prSet/>
      <dgm:spPr/>
      <dgm:t>
        <a:bodyPr/>
        <a:lstStyle/>
        <a:p>
          <a:endParaRPr lang="en-US"/>
        </a:p>
      </dgm:t>
    </dgm:pt>
    <dgm:pt modelId="{F026CA72-32D1-4E5F-81B8-0336C2B65BD2}">
      <dgm:prSet/>
      <dgm:spPr/>
      <dgm:t>
        <a:bodyPr/>
        <a:lstStyle/>
        <a:p>
          <a:r>
            <a:rPr lang="en-US" b="1" smtClean="0">
              <a:effectLst/>
            </a:rPr>
            <a:t>Pretend we are not hurt (or can’t be hurt)</a:t>
          </a:r>
          <a:endParaRPr lang="en-US"/>
        </a:p>
      </dgm:t>
    </dgm:pt>
    <dgm:pt modelId="{263D4F53-1627-498E-B063-30FBA1368A1E}" type="parTrans" cxnId="{EA8FCA81-D164-4F32-A231-2C26577A09CE}">
      <dgm:prSet/>
      <dgm:spPr/>
      <dgm:t>
        <a:bodyPr/>
        <a:lstStyle/>
        <a:p>
          <a:endParaRPr lang="en-US"/>
        </a:p>
      </dgm:t>
    </dgm:pt>
    <dgm:pt modelId="{41D4E8A1-3259-4506-8387-EA392ECCF266}" type="sibTrans" cxnId="{EA8FCA81-D164-4F32-A231-2C26577A09CE}">
      <dgm:prSet/>
      <dgm:spPr/>
      <dgm:t>
        <a:bodyPr/>
        <a:lstStyle/>
        <a:p>
          <a:endParaRPr lang="en-US"/>
        </a:p>
      </dgm:t>
    </dgm:pt>
    <dgm:pt modelId="{3B6BB14F-29A2-4B0B-8AB7-95BC258C58E4}" type="pres">
      <dgm:prSet presAssocID="{DB06A65F-3C0F-4974-AF20-33223E8B0386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BD77AE-5A3A-417D-BC14-F4BA035EFEDB}" type="pres">
      <dgm:prSet presAssocID="{DB06A65F-3C0F-4974-AF20-33223E8B0386}" presName="cycle" presStyleCnt="0"/>
      <dgm:spPr/>
    </dgm:pt>
    <dgm:pt modelId="{9EF75FF8-038F-4B4C-B932-837FE98A2233}" type="pres">
      <dgm:prSet presAssocID="{DB06A65F-3C0F-4974-AF20-33223E8B0386}" presName="centerShape" presStyleCnt="0"/>
      <dgm:spPr/>
    </dgm:pt>
    <dgm:pt modelId="{E6FF3148-0237-4114-B4C9-2F0C1ADE3E95}" type="pres">
      <dgm:prSet presAssocID="{DB06A65F-3C0F-4974-AF20-33223E8B0386}" presName="connSite" presStyleLbl="node1" presStyleIdx="0" presStyleCnt="3"/>
      <dgm:spPr/>
    </dgm:pt>
    <dgm:pt modelId="{424351BB-1961-40E5-9F09-B1CE70FC8FF2}" type="pres">
      <dgm:prSet presAssocID="{DB06A65F-3C0F-4974-AF20-33223E8B0386}" presName="visible" presStyleLbl="node1" presStyleIdx="0" presStyleCnt="3" custLinFactNeighborX="-1429" custLinFactNeighborY="408"/>
      <dgm:spPr/>
    </dgm:pt>
    <dgm:pt modelId="{F9AB4EBD-BD24-4B09-9D01-B5164FC60B3B}" type="pres">
      <dgm:prSet presAssocID="{D49B4C6A-E239-4ECE-88B7-5B8A002E4FE4}" presName="Name25" presStyleLbl="parChTrans1D1" presStyleIdx="0" presStyleCnt="2"/>
      <dgm:spPr/>
      <dgm:t>
        <a:bodyPr/>
        <a:lstStyle/>
        <a:p>
          <a:endParaRPr lang="en-US"/>
        </a:p>
      </dgm:t>
    </dgm:pt>
    <dgm:pt modelId="{2A6BC585-785B-411C-ADB4-130730DE34F7}" type="pres">
      <dgm:prSet presAssocID="{BE7184C0-59B2-409F-B590-6DBDF8D89F56}" presName="node" presStyleCnt="0"/>
      <dgm:spPr/>
    </dgm:pt>
    <dgm:pt modelId="{A6428823-3732-4C04-B174-2EF9E5122CAE}" type="pres">
      <dgm:prSet presAssocID="{BE7184C0-59B2-409F-B590-6DBDF8D89F56}" presName="parentNode" presStyleLbl="node1" presStyleIdx="1" presStyleCnt="3" custScaleX="139842" custScaleY="125019" custLinFactNeighborX="49660" custLinFactNeighborY="-3074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2ABB95-1E5A-4F07-B76A-8B6255884134}" type="pres">
      <dgm:prSet presAssocID="{BE7184C0-59B2-409F-B590-6DBDF8D89F56}" presName="childNode" presStyleLbl="revTx" presStyleIdx="0" presStyleCnt="0">
        <dgm:presLayoutVars>
          <dgm:bulletEnabled val="1"/>
        </dgm:presLayoutVars>
      </dgm:prSet>
      <dgm:spPr/>
    </dgm:pt>
    <dgm:pt modelId="{917248CF-07FE-4E5C-A325-8D726E2C16CB}" type="pres">
      <dgm:prSet presAssocID="{263D4F53-1627-498E-B063-30FBA1368A1E}" presName="Name25" presStyleLbl="parChTrans1D1" presStyleIdx="1" presStyleCnt="2"/>
      <dgm:spPr/>
      <dgm:t>
        <a:bodyPr/>
        <a:lstStyle/>
        <a:p>
          <a:endParaRPr lang="en-US"/>
        </a:p>
      </dgm:t>
    </dgm:pt>
    <dgm:pt modelId="{3FC3E639-1751-43F4-9E16-0A5CF3552254}" type="pres">
      <dgm:prSet presAssocID="{F026CA72-32D1-4E5F-81B8-0336C2B65BD2}" presName="node" presStyleCnt="0"/>
      <dgm:spPr/>
    </dgm:pt>
    <dgm:pt modelId="{623DF6CF-AAE2-4091-B513-D789C7C030E9}" type="pres">
      <dgm:prSet presAssocID="{F026CA72-32D1-4E5F-81B8-0336C2B65BD2}" presName="parentNode" presStyleLbl="node1" presStyleIdx="2" presStyleCnt="3" custScaleX="153556" custScaleY="141339" custLinFactNeighborX="37507" custLinFactNeighborY="375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19FADE-A932-4554-BF4E-30DEFC4D674C}" type="pres">
      <dgm:prSet presAssocID="{F026CA72-32D1-4E5F-81B8-0336C2B65BD2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53F0ACF7-5E57-412B-BAEB-EC531B605E48}" type="presOf" srcId="{BE7184C0-59B2-409F-B590-6DBDF8D89F56}" destId="{A6428823-3732-4C04-B174-2EF9E5122CAE}" srcOrd="0" destOrd="0" presId="urn:microsoft.com/office/officeart/2005/8/layout/radial2"/>
    <dgm:cxn modelId="{514180B3-71FA-4AFD-8349-D2C4B11BB11D}" type="presOf" srcId="{F026CA72-32D1-4E5F-81B8-0336C2B65BD2}" destId="{623DF6CF-AAE2-4091-B513-D789C7C030E9}" srcOrd="0" destOrd="0" presId="urn:microsoft.com/office/officeart/2005/8/layout/radial2"/>
    <dgm:cxn modelId="{295212D5-3E30-4A5B-9248-9490549D532F}" type="presOf" srcId="{DB06A65F-3C0F-4974-AF20-33223E8B0386}" destId="{3B6BB14F-29A2-4B0B-8AB7-95BC258C58E4}" srcOrd="0" destOrd="0" presId="urn:microsoft.com/office/officeart/2005/8/layout/radial2"/>
    <dgm:cxn modelId="{EDA76DBF-093B-43AC-83AE-F6AAC9DB9923}" type="presOf" srcId="{D49B4C6A-E239-4ECE-88B7-5B8A002E4FE4}" destId="{F9AB4EBD-BD24-4B09-9D01-B5164FC60B3B}" srcOrd="0" destOrd="0" presId="urn:microsoft.com/office/officeart/2005/8/layout/radial2"/>
    <dgm:cxn modelId="{EA8FCA81-D164-4F32-A231-2C26577A09CE}" srcId="{DB06A65F-3C0F-4974-AF20-33223E8B0386}" destId="{F026CA72-32D1-4E5F-81B8-0336C2B65BD2}" srcOrd="1" destOrd="0" parTransId="{263D4F53-1627-498E-B063-30FBA1368A1E}" sibTransId="{41D4E8A1-3259-4506-8387-EA392ECCF266}"/>
    <dgm:cxn modelId="{E3E4A0CC-69C8-4D0D-AB25-CC5E78822C37}" srcId="{DB06A65F-3C0F-4974-AF20-33223E8B0386}" destId="{BE7184C0-59B2-409F-B590-6DBDF8D89F56}" srcOrd="0" destOrd="0" parTransId="{D49B4C6A-E239-4ECE-88B7-5B8A002E4FE4}" sibTransId="{152C214E-598F-4CAD-A972-E21C029E5AA3}"/>
    <dgm:cxn modelId="{F4CA546D-9621-43A7-9D12-5ACD231D346A}" type="presOf" srcId="{263D4F53-1627-498E-B063-30FBA1368A1E}" destId="{917248CF-07FE-4E5C-A325-8D726E2C16CB}" srcOrd="0" destOrd="0" presId="urn:microsoft.com/office/officeart/2005/8/layout/radial2"/>
    <dgm:cxn modelId="{66317295-586E-4761-87BF-050327184A0E}" type="presParOf" srcId="{3B6BB14F-29A2-4B0B-8AB7-95BC258C58E4}" destId="{CABD77AE-5A3A-417D-BC14-F4BA035EFEDB}" srcOrd="0" destOrd="0" presId="urn:microsoft.com/office/officeart/2005/8/layout/radial2"/>
    <dgm:cxn modelId="{23FFB26E-2232-4D01-8793-A1857B060BAD}" type="presParOf" srcId="{CABD77AE-5A3A-417D-BC14-F4BA035EFEDB}" destId="{9EF75FF8-038F-4B4C-B932-837FE98A2233}" srcOrd="0" destOrd="0" presId="urn:microsoft.com/office/officeart/2005/8/layout/radial2"/>
    <dgm:cxn modelId="{46A5AA86-3CA6-421F-86C1-F5D4E97A34FB}" type="presParOf" srcId="{9EF75FF8-038F-4B4C-B932-837FE98A2233}" destId="{E6FF3148-0237-4114-B4C9-2F0C1ADE3E95}" srcOrd="0" destOrd="0" presId="urn:microsoft.com/office/officeart/2005/8/layout/radial2"/>
    <dgm:cxn modelId="{323ABB8F-3B82-41D4-8249-101B4842D7A3}" type="presParOf" srcId="{9EF75FF8-038F-4B4C-B932-837FE98A2233}" destId="{424351BB-1961-40E5-9F09-B1CE70FC8FF2}" srcOrd="1" destOrd="0" presId="urn:microsoft.com/office/officeart/2005/8/layout/radial2"/>
    <dgm:cxn modelId="{13D1B480-F914-413D-9257-CFF04801D493}" type="presParOf" srcId="{CABD77AE-5A3A-417D-BC14-F4BA035EFEDB}" destId="{F9AB4EBD-BD24-4B09-9D01-B5164FC60B3B}" srcOrd="1" destOrd="0" presId="urn:microsoft.com/office/officeart/2005/8/layout/radial2"/>
    <dgm:cxn modelId="{8A0E9B4E-BDED-418A-B056-501DA21025E6}" type="presParOf" srcId="{CABD77AE-5A3A-417D-BC14-F4BA035EFEDB}" destId="{2A6BC585-785B-411C-ADB4-130730DE34F7}" srcOrd="2" destOrd="0" presId="urn:microsoft.com/office/officeart/2005/8/layout/radial2"/>
    <dgm:cxn modelId="{6D8AD659-0F04-4069-B6F2-F4383D110B37}" type="presParOf" srcId="{2A6BC585-785B-411C-ADB4-130730DE34F7}" destId="{A6428823-3732-4C04-B174-2EF9E5122CAE}" srcOrd="0" destOrd="0" presId="urn:microsoft.com/office/officeart/2005/8/layout/radial2"/>
    <dgm:cxn modelId="{C2A6C628-B689-4110-94F1-3CB76EF06041}" type="presParOf" srcId="{2A6BC585-785B-411C-ADB4-130730DE34F7}" destId="{5F2ABB95-1E5A-4F07-B76A-8B6255884134}" srcOrd="1" destOrd="0" presId="urn:microsoft.com/office/officeart/2005/8/layout/radial2"/>
    <dgm:cxn modelId="{D83CBD62-6D2A-445B-8F49-2AAC988D20C9}" type="presParOf" srcId="{CABD77AE-5A3A-417D-BC14-F4BA035EFEDB}" destId="{917248CF-07FE-4E5C-A325-8D726E2C16CB}" srcOrd="3" destOrd="0" presId="urn:microsoft.com/office/officeart/2005/8/layout/radial2"/>
    <dgm:cxn modelId="{6E445E60-C6D8-400D-AF87-108D52B50215}" type="presParOf" srcId="{CABD77AE-5A3A-417D-BC14-F4BA035EFEDB}" destId="{3FC3E639-1751-43F4-9E16-0A5CF3552254}" srcOrd="4" destOrd="0" presId="urn:microsoft.com/office/officeart/2005/8/layout/radial2"/>
    <dgm:cxn modelId="{47E52802-C60F-4F55-803A-17B6CCEDB38D}" type="presParOf" srcId="{3FC3E639-1751-43F4-9E16-0A5CF3552254}" destId="{623DF6CF-AAE2-4091-B513-D789C7C030E9}" srcOrd="0" destOrd="0" presId="urn:microsoft.com/office/officeart/2005/8/layout/radial2"/>
    <dgm:cxn modelId="{4EE6F465-4E14-4B80-9D25-6965B758B8EF}" type="presParOf" srcId="{3FC3E639-1751-43F4-9E16-0A5CF3552254}" destId="{6F19FADE-A932-4554-BF4E-30DEFC4D674C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016EAB-5A3C-4CA0-96CE-F6E8DE10D0C9}" type="doc">
      <dgm:prSet loTypeId="urn:microsoft.com/office/officeart/2005/8/layout/arrow4" loCatId="process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C3346421-68F9-4F5B-BD41-4CE40F9A3234}">
      <dgm:prSet phldrT="[Text]" custT="1"/>
      <dgm:spPr/>
      <dgm:t>
        <a:bodyPr/>
        <a:lstStyle/>
        <a:p>
          <a:r>
            <a:rPr lang="en-US" sz="2800" b="1" dirty="0" smtClean="0"/>
            <a:t>Increasing positive (wanted) emotions</a:t>
          </a:r>
          <a:endParaRPr lang="en-US" sz="2800" b="1" dirty="0"/>
        </a:p>
      </dgm:t>
    </dgm:pt>
    <dgm:pt modelId="{4ADD99E1-19EF-487E-842F-195F84F5C720}" type="parTrans" cxnId="{1CC2078D-D3A8-4A61-AB6D-C8A2ED9DA2F4}">
      <dgm:prSet/>
      <dgm:spPr/>
      <dgm:t>
        <a:bodyPr/>
        <a:lstStyle/>
        <a:p>
          <a:endParaRPr lang="en-US"/>
        </a:p>
      </dgm:t>
    </dgm:pt>
    <dgm:pt modelId="{A03E8A3A-34A6-4770-AE7B-7C1FD7CB45CD}" type="sibTrans" cxnId="{1CC2078D-D3A8-4A61-AB6D-C8A2ED9DA2F4}">
      <dgm:prSet/>
      <dgm:spPr/>
      <dgm:t>
        <a:bodyPr/>
        <a:lstStyle/>
        <a:p>
          <a:endParaRPr lang="en-US"/>
        </a:p>
      </dgm:t>
    </dgm:pt>
    <dgm:pt modelId="{FD9B9862-9300-4DCD-A6C3-6EC5B918D10B}">
      <dgm:prSet phldrT="[Text]" custT="1"/>
      <dgm:spPr/>
      <dgm:t>
        <a:bodyPr/>
        <a:lstStyle/>
        <a:p>
          <a:pPr algn="ctr"/>
          <a:r>
            <a:rPr lang="en-US" sz="2800" b="1" dirty="0" smtClean="0"/>
            <a:t>Decreasing negative (unwanted) emotions</a:t>
          </a:r>
          <a:endParaRPr lang="en-US" sz="2800" b="1" dirty="0"/>
        </a:p>
      </dgm:t>
    </dgm:pt>
    <dgm:pt modelId="{D85F68DB-E3C6-46D3-BD0D-8DF7CC3DE2F9}" type="parTrans" cxnId="{8CA342C1-20DE-4AD5-A15D-68535668090C}">
      <dgm:prSet/>
      <dgm:spPr/>
      <dgm:t>
        <a:bodyPr/>
        <a:lstStyle/>
        <a:p>
          <a:endParaRPr lang="en-US"/>
        </a:p>
      </dgm:t>
    </dgm:pt>
    <dgm:pt modelId="{71B1FC00-EACD-405F-BE77-FC861EC72D67}" type="sibTrans" cxnId="{8CA342C1-20DE-4AD5-A15D-68535668090C}">
      <dgm:prSet/>
      <dgm:spPr/>
      <dgm:t>
        <a:bodyPr/>
        <a:lstStyle/>
        <a:p>
          <a:endParaRPr lang="en-US"/>
        </a:p>
      </dgm:t>
    </dgm:pt>
    <dgm:pt modelId="{DEB30D25-ACD6-4155-AFD3-E39226EC635C}">
      <dgm:prSet/>
      <dgm:spPr/>
      <dgm:t>
        <a:bodyPr/>
        <a:lstStyle/>
        <a:p>
          <a:endParaRPr lang="en-US"/>
        </a:p>
      </dgm:t>
    </dgm:pt>
    <dgm:pt modelId="{926D7D92-238C-4C5C-8989-818E42DBC278}" type="parTrans" cxnId="{8F82F4E3-9840-4E54-876B-13DB0D9B41E5}">
      <dgm:prSet/>
      <dgm:spPr/>
      <dgm:t>
        <a:bodyPr/>
        <a:lstStyle/>
        <a:p>
          <a:endParaRPr lang="en-US"/>
        </a:p>
      </dgm:t>
    </dgm:pt>
    <dgm:pt modelId="{74F799CB-DBB7-430B-B578-07D7FFAF34BD}" type="sibTrans" cxnId="{8F82F4E3-9840-4E54-876B-13DB0D9B41E5}">
      <dgm:prSet/>
      <dgm:spPr/>
      <dgm:t>
        <a:bodyPr/>
        <a:lstStyle/>
        <a:p>
          <a:endParaRPr lang="en-US"/>
        </a:p>
      </dgm:t>
    </dgm:pt>
    <dgm:pt modelId="{F8B7F646-0001-4BB8-89F4-AA8580DE2793}" type="pres">
      <dgm:prSet presAssocID="{A4016EAB-5A3C-4CA0-96CE-F6E8DE10D0C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D8C9A3-DE94-474F-B6F6-563E3156AC10}" type="pres">
      <dgm:prSet presAssocID="{C3346421-68F9-4F5B-BD41-4CE40F9A3234}" presName="upArrow" presStyleLbl="node1" presStyleIdx="0" presStyleCnt="2"/>
      <dgm:spPr/>
    </dgm:pt>
    <dgm:pt modelId="{60A243C8-F61D-4E02-8AF9-37DD528C9E99}" type="pres">
      <dgm:prSet presAssocID="{C3346421-68F9-4F5B-BD41-4CE40F9A3234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707DB4-68D4-4F00-8150-CC727B710422}" type="pres">
      <dgm:prSet presAssocID="{FD9B9862-9300-4DCD-A6C3-6EC5B918D10B}" presName="downArrow" presStyleLbl="node1" presStyleIdx="1" presStyleCnt="2"/>
      <dgm:spPr/>
    </dgm:pt>
    <dgm:pt modelId="{AF95AD14-2782-4B04-B18A-E9B547A6027C}" type="pres">
      <dgm:prSet presAssocID="{FD9B9862-9300-4DCD-A6C3-6EC5B918D10B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7B09E2-243E-4B31-BEDC-38D4F7C02E9F}" type="presOf" srcId="{A4016EAB-5A3C-4CA0-96CE-F6E8DE10D0C9}" destId="{F8B7F646-0001-4BB8-89F4-AA8580DE2793}" srcOrd="0" destOrd="0" presId="urn:microsoft.com/office/officeart/2005/8/layout/arrow4"/>
    <dgm:cxn modelId="{740E4EA2-2EA5-42D5-9333-32878B47AA58}" type="presOf" srcId="{FD9B9862-9300-4DCD-A6C3-6EC5B918D10B}" destId="{AF95AD14-2782-4B04-B18A-E9B547A6027C}" srcOrd="0" destOrd="0" presId="urn:microsoft.com/office/officeart/2005/8/layout/arrow4"/>
    <dgm:cxn modelId="{8F82F4E3-9840-4E54-876B-13DB0D9B41E5}" srcId="{A4016EAB-5A3C-4CA0-96CE-F6E8DE10D0C9}" destId="{DEB30D25-ACD6-4155-AFD3-E39226EC635C}" srcOrd="2" destOrd="0" parTransId="{926D7D92-238C-4C5C-8989-818E42DBC278}" sibTransId="{74F799CB-DBB7-430B-B578-07D7FFAF34BD}"/>
    <dgm:cxn modelId="{1CC2078D-D3A8-4A61-AB6D-C8A2ED9DA2F4}" srcId="{A4016EAB-5A3C-4CA0-96CE-F6E8DE10D0C9}" destId="{C3346421-68F9-4F5B-BD41-4CE40F9A3234}" srcOrd="0" destOrd="0" parTransId="{4ADD99E1-19EF-487E-842F-195F84F5C720}" sibTransId="{A03E8A3A-34A6-4770-AE7B-7C1FD7CB45CD}"/>
    <dgm:cxn modelId="{8CA342C1-20DE-4AD5-A15D-68535668090C}" srcId="{A4016EAB-5A3C-4CA0-96CE-F6E8DE10D0C9}" destId="{FD9B9862-9300-4DCD-A6C3-6EC5B918D10B}" srcOrd="1" destOrd="0" parTransId="{D85F68DB-E3C6-46D3-BD0D-8DF7CC3DE2F9}" sibTransId="{71B1FC00-EACD-405F-BE77-FC861EC72D67}"/>
    <dgm:cxn modelId="{03C44298-2ED9-4F7C-B640-B99A6844F550}" type="presOf" srcId="{C3346421-68F9-4F5B-BD41-4CE40F9A3234}" destId="{60A243C8-F61D-4E02-8AF9-37DD528C9E99}" srcOrd="0" destOrd="0" presId="urn:microsoft.com/office/officeart/2005/8/layout/arrow4"/>
    <dgm:cxn modelId="{A05B88FF-99B4-47C8-BFAD-5BAB355DEFBD}" type="presParOf" srcId="{F8B7F646-0001-4BB8-89F4-AA8580DE2793}" destId="{20D8C9A3-DE94-474F-B6F6-563E3156AC10}" srcOrd="0" destOrd="0" presId="urn:microsoft.com/office/officeart/2005/8/layout/arrow4"/>
    <dgm:cxn modelId="{D845E580-604F-4D59-8BC9-2638AF06E6F0}" type="presParOf" srcId="{F8B7F646-0001-4BB8-89F4-AA8580DE2793}" destId="{60A243C8-F61D-4E02-8AF9-37DD528C9E99}" srcOrd="1" destOrd="0" presId="urn:microsoft.com/office/officeart/2005/8/layout/arrow4"/>
    <dgm:cxn modelId="{27C50D33-8B5C-412B-9DFD-EEF558A8CDF5}" type="presParOf" srcId="{F8B7F646-0001-4BB8-89F4-AA8580DE2793}" destId="{6F707DB4-68D4-4F00-8150-CC727B710422}" srcOrd="2" destOrd="0" presId="urn:microsoft.com/office/officeart/2005/8/layout/arrow4"/>
    <dgm:cxn modelId="{790A2997-DDFC-4F8D-B6BD-E5216685DB48}" type="presParOf" srcId="{F8B7F646-0001-4BB8-89F4-AA8580DE2793}" destId="{AF95AD14-2782-4B04-B18A-E9B547A6027C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E6E965-EACF-4B1E-9B31-32AD5AC64D9A}" type="doc">
      <dgm:prSet loTypeId="urn:microsoft.com/office/officeart/2005/8/layout/venn1" loCatId="relationship" qsTypeId="urn:microsoft.com/office/officeart/2005/8/quickstyle/3d1" qsCatId="3D" csTypeId="urn:microsoft.com/office/officeart/2005/8/colors/accent1_2" csCatId="accent1" phldr="1"/>
      <dgm:spPr/>
    </dgm:pt>
    <dgm:pt modelId="{ADD94475-E056-4A57-B763-3BB3EC005F50}">
      <dgm:prSet phldrT="[Text]" custT="1"/>
      <dgm:spPr/>
      <dgm:t>
        <a:bodyPr/>
        <a:lstStyle/>
        <a:p>
          <a:r>
            <a:rPr lang="en-US" sz="2000" dirty="0" smtClean="0"/>
            <a:t>I Perceive</a:t>
          </a:r>
          <a:endParaRPr lang="en-US" sz="2000" dirty="0"/>
        </a:p>
      </dgm:t>
    </dgm:pt>
    <dgm:pt modelId="{CE7E3839-98ED-4D2D-B103-540C8FF28C17}" type="parTrans" cxnId="{0D79B236-C167-4139-ADFB-411869B3C8EA}">
      <dgm:prSet/>
      <dgm:spPr/>
      <dgm:t>
        <a:bodyPr/>
        <a:lstStyle/>
        <a:p>
          <a:endParaRPr lang="en-US"/>
        </a:p>
      </dgm:t>
    </dgm:pt>
    <dgm:pt modelId="{3FD0AEA6-242A-4C40-AC08-6BAA66B82732}" type="sibTrans" cxnId="{0D79B236-C167-4139-ADFB-411869B3C8EA}">
      <dgm:prSet/>
      <dgm:spPr/>
      <dgm:t>
        <a:bodyPr/>
        <a:lstStyle/>
        <a:p>
          <a:endParaRPr lang="en-US"/>
        </a:p>
      </dgm:t>
    </dgm:pt>
    <dgm:pt modelId="{1118FA1D-4811-49BF-8A53-B2EEE3858AEE}">
      <dgm:prSet phldrT="[Text]" custT="1"/>
      <dgm:spPr/>
      <dgm:t>
        <a:bodyPr/>
        <a:lstStyle/>
        <a:p>
          <a:pPr algn="l"/>
          <a:r>
            <a:rPr lang="en-US" sz="2000" dirty="0" smtClean="0"/>
            <a:t>I Choose</a:t>
          </a:r>
          <a:endParaRPr lang="en-US" sz="2000" dirty="0"/>
        </a:p>
      </dgm:t>
    </dgm:pt>
    <dgm:pt modelId="{148AC4ED-70F4-48B9-ABCB-1A2E8F6E00EC}" type="parTrans" cxnId="{19CA59ED-4BF1-4E97-87F5-F3A6FB9D448E}">
      <dgm:prSet/>
      <dgm:spPr/>
      <dgm:t>
        <a:bodyPr/>
        <a:lstStyle/>
        <a:p>
          <a:endParaRPr lang="en-US"/>
        </a:p>
      </dgm:t>
    </dgm:pt>
    <dgm:pt modelId="{FBBD00A7-3468-42CD-B396-058DBEA4D293}" type="sibTrans" cxnId="{19CA59ED-4BF1-4E97-87F5-F3A6FB9D448E}">
      <dgm:prSet/>
      <dgm:spPr/>
      <dgm:t>
        <a:bodyPr/>
        <a:lstStyle/>
        <a:p>
          <a:endParaRPr lang="en-US"/>
        </a:p>
      </dgm:t>
    </dgm:pt>
    <dgm:pt modelId="{C56B9F8E-47EE-4015-9CA2-08DF818DCECF}">
      <dgm:prSet phldrT="[Text]" custT="1"/>
      <dgm:spPr/>
      <dgm:t>
        <a:bodyPr/>
        <a:lstStyle/>
        <a:p>
          <a:pPr algn="ctr"/>
          <a:r>
            <a:rPr lang="en-US" sz="2000" dirty="0" smtClean="0"/>
            <a:t>     I Feel</a:t>
          </a:r>
          <a:endParaRPr lang="en-US" sz="2000" dirty="0"/>
        </a:p>
      </dgm:t>
    </dgm:pt>
    <dgm:pt modelId="{0DE5487D-8FCE-4047-94D7-A387295D9D53}" type="parTrans" cxnId="{F4AF2220-7E8C-456F-86B2-A9C8925CD4FD}">
      <dgm:prSet/>
      <dgm:spPr/>
      <dgm:t>
        <a:bodyPr/>
        <a:lstStyle/>
        <a:p>
          <a:endParaRPr lang="en-US"/>
        </a:p>
      </dgm:t>
    </dgm:pt>
    <dgm:pt modelId="{25EED3B9-F624-436D-8457-C1219D600448}" type="sibTrans" cxnId="{F4AF2220-7E8C-456F-86B2-A9C8925CD4FD}">
      <dgm:prSet/>
      <dgm:spPr/>
      <dgm:t>
        <a:bodyPr/>
        <a:lstStyle/>
        <a:p>
          <a:endParaRPr lang="en-US"/>
        </a:p>
      </dgm:t>
    </dgm:pt>
    <dgm:pt modelId="{CCC3F605-D3CF-4BAA-8E52-D3ECB5122A19}" type="pres">
      <dgm:prSet presAssocID="{85E6E965-EACF-4B1E-9B31-32AD5AC64D9A}" presName="compositeShape" presStyleCnt="0">
        <dgm:presLayoutVars>
          <dgm:chMax val="7"/>
          <dgm:dir/>
          <dgm:resizeHandles val="exact"/>
        </dgm:presLayoutVars>
      </dgm:prSet>
      <dgm:spPr/>
    </dgm:pt>
    <dgm:pt modelId="{29843683-AF97-449B-B6BB-8246073A9402}" type="pres">
      <dgm:prSet presAssocID="{ADD94475-E056-4A57-B763-3BB3EC005F50}" presName="circ1" presStyleLbl="vennNode1" presStyleIdx="0" presStyleCnt="3" custLinFactNeighborX="-947" custLinFactNeighborY="-36456"/>
      <dgm:spPr/>
      <dgm:t>
        <a:bodyPr/>
        <a:lstStyle/>
        <a:p>
          <a:endParaRPr lang="en-US"/>
        </a:p>
      </dgm:t>
    </dgm:pt>
    <dgm:pt modelId="{1C674309-E53B-4CBD-9BCA-A88B052E69AC}" type="pres">
      <dgm:prSet presAssocID="{ADD94475-E056-4A57-B763-3BB3EC005F5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A45451-6AA3-47DF-8C26-F6F133EB2EB8}" type="pres">
      <dgm:prSet presAssocID="{1118FA1D-4811-49BF-8A53-B2EEE3858AEE}" presName="circ2" presStyleLbl="vennNode1" presStyleIdx="1" presStyleCnt="3" custLinFactNeighborX="-37031" custLinFactNeighborY="39969"/>
      <dgm:spPr/>
      <dgm:t>
        <a:bodyPr/>
        <a:lstStyle/>
        <a:p>
          <a:endParaRPr lang="en-US"/>
        </a:p>
      </dgm:t>
    </dgm:pt>
    <dgm:pt modelId="{E761FC67-9B75-4D86-B528-35ACA3D39D28}" type="pres">
      <dgm:prSet presAssocID="{1118FA1D-4811-49BF-8A53-B2EEE3858AE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1E97D-189E-4418-8EB6-AA00051439B9}" type="pres">
      <dgm:prSet presAssocID="{C56B9F8E-47EE-4015-9CA2-08DF818DCECF}" presName="circ3" presStyleLbl="vennNode1" presStyleIdx="2" presStyleCnt="3" custScaleX="96762" custScaleY="91629" custLinFactNeighborX="35136" custLinFactNeighborY="-32197"/>
      <dgm:spPr/>
      <dgm:t>
        <a:bodyPr/>
        <a:lstStyle/>
        <a:p>
          <a:endParaRPr lang="en-US"/>
        </a:p>
      </dgm:t>
    </dgm:pt>
    <dgm:pt modelId="{5BA1B7A8-BF31-4528-8BAC-1C38E1977EAC}" type="pres">
      <dgm:prSet presAssocID="{C56B9F8E-47EE-4015-9CA2-08DF818DCEC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CF18FA-198A-48C8-9B84-D6A0A00EC27F}" type="presOf" srcId="{85E6E965-EACF-4B1E-9B31-32AD5AC64D9A}" destId="{CCC3F605-D3CF-4BAA-8E52-D3ECB5122A19}" srcOrd="0" destOrd="0" presId="urn:microsoft.com/office/officeart/2005/8/layout/venn1"/>
    <dgm:cxn modelId="{C3547303-5A7A-4732-A445-88D8861BAB6F}" type="presOf" srcId="{C56B9F8E-47EE-4015-9CA2-08DF818DCECF}" destId="{5BA1B7A8-BF31-4528-8BAC-1C38E1977EAC}" srcOrd="1" destOrd="0" presId="urn:microsoft.com/office/officeart/2005/8/layout/venn1"/>
    <dgm:cxn modelId="{19CA59ED-4BF1-4E97-87F5-F3A6FB9D448E}" srcId="{85E6E965-EACF-4B1E-9B31-32AD5AC64D9A}" destId="{1118FA1D-4811-49BF-8A53-B2EEE3858AEE}" srcOrd="1" destOrd="0" parTransId="{148AC4ED-70F4-48B9-ABCB-1A2E8F6E00EC}" sibTransId="{FBBD00A7-3468-42CD-B396-058DBEA4D293}"/>
    <dgm:cxn modelId="{21BD8170-7A6E-4775-9950-BA1ECE1B78A4}" type="presOf" srcId="{1118FA1D-4811-49BF-8A53-B2EEE3858AEE}" destId="{85A45451-6AA3-47DF-8C26-F6F133EB2EB8}" srcOrd="0" destOrd="0" presId="urn:microsoft.com/office/officeart/2005/8/layout/venn1"/>
    <dgm:cxn modelId="{F4AF2220-7E8C-456F-86B2-A9C8925CD4FD}" srcId="{85E6E965-EACF-4B1E-9B31-32AD5AC64D9A}" destId="{C56B9F8E-47EE-4015-9CA2-08DF818DCECF}" srcOrd="2" destOrd="0" parTransId="{0DE5487D-8FCE-4047-94D7-A387295D9D53}" sibTransId="{25EED3B9-F624-436D-8457-C1219D600448}"/>
    <dgm:cxn modelId="{0D79B236-C167-4139-ADFB-411869B3C8EA}" srcId="{85E6E965-EACF-4B1E-9B31-32AD5AC64D9A}" destId="{ADD94475-E056-4A57-B763-3BB3EC005F50}" srcOrd="0" destOrd="0" parTransId="{CE7E3839-98ED-4D2D-B103-540C8FF28C17}" sibTransId="{3FD0AEA6-242A-4C40-AC08-6BAA66B82732}"/>
    <dgm:cxn modelId="{D17E0A9E-5FDF-4695-9D94-7E3CAF1FE15D}" type="presOf" srcId="{1118FA1D-4811-49BF-8A53-B2EEE3858AEE}" destId="{E761FC67-9B75-4D86-B528-35ACA3D39D28}" srcOrd="1" destOrd="0" presId="urn:microsoft.com/office/officeart/2005/8/layout/venn1"/>
    <dgm:cxn modelId="{EB4F5317-89E9-4E52-8F2C-4B7805652C32}" type="presOf" srcId="{C56B9F8E-47EE-4015-9CA2-08DF818DCECF}" destId="{BBF1E97D-189E-4418-8EB6-AA00051439B9}" srcOrd="0" destOrd="0" presId="urn:microsoft.com/office/officeart/2005/8/layout/venn1"/>
    <dgm:cxn modelId="{9E977D24-7682-4397-BBE9-697C0C11630E}" type="presOf" srcId="{ADD94475-E056-4A57-B763-3BB3EC005F50}" destId="{1C674309-E53B-4CBD-9BCA-A88B052E69AC}" srcOrd="1" destOrd="0" presId="urn:microsoft.com/office/officeart/2005/8/layout/venn1"/>
    <dgm:cxn modelId="{C9489EDA-ADC5-44C6-9A2D-0FC059B18BC6}" type="presOf" srcId="{ADD94475-E056-4A57-B763-3BB3EC005F50}" destId="{29843683-AF97-449B-B6BB-8246073A9402}" srcOrd="0" destOrd="0" presId="urn:microsoft.com/office/officeart/2005/8/layout/venn1"/>
    <dgm:cxn modelId="{B54836CB-C849-414C-B8D8-49086E7D959C}" type="presParOf" srcId="{CCC3F605-D3CF-4BAA-8E52-D3ECB5122A19}" destId="{29843683-AF97-449B-B6BB-8246073A9402}" srcOrd="0" destOrd="0" presId="urn:microsoft.com/office/officeart/2005/8/layout/venn1"/>
    <dgm:cxn modelId="{C9874C51-E11D-4073-BAAE-9C639B9D7188}" type="presParOf" srcId="{CCC3F605-D3CF-4BAA-8E52-D3ECB5122A19}" destId="{1C674309-E53B-4CBD-9BCA-A88B052E69AC}" srcOrd="1" destOrd="0" presId="urn:microsoft.com/office/officeart/2005/8/layout/venn1"/>
    <dgm:cxn modelId="{03F53451-2570-4200-8F8D-252A1F42B772}" type="presParOf" srcId="{CCC3F605-D3CF-4BAA-8E52-D3ECB5122A19}" destId="{85A45451-6AA3-47DF-8C26-F6F133EB2EB8}" srcOrd="2" destOrd="0" presId="urn:microsoft.com/office/officeart/2005/8/layout/venn1"/>
    <dgm:cxn modelId="{E160F0A7-7567-4F5C-AD75-7A7AF3F75412}" type="presParOf" srcId="{CCC3F605-D3CF-4BAA-8E52-D3ECB5122A19}" destId="{E761FC67-9B75-4D86-B528-35ACA3D39D28}" srcOrd="3" destOrd="0" presId="urn:microsoft.com/office/officeart/2005/8/layout/venn1"/>
    <dgm:cxn modelId="{C33F081E-1672-420F-9001-69D8ABAA6EE0}" type="presParOf" srcId="{CCC3F605-D3CF-4BAA-8E52-D3ECB5122A19}" destId="{BBF1E97D-189E-4418-8EB6-AA00051439B9}" srcOrd="4" destOrd="0" presId="urn:microsoft.com/office/officeart/2005/8/layout/venn1"/>
    <dgm:cxn modelId="{F4B59114-A877-41CF-B693-F02BF3EB269F}" type="presParOf" srcId="{CCC3F605-D3CF-4BAA-8E52-D3ECB5122A19}" destId="{5BA1B7A8-BF31-4528-8BAC-1C38E1977EA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38B1F5-6DC9-43AD-AA59-ECF83207B570}" type="doc">
      <dgm:prSet loTypeId="urn:microsoft.com/office/officeart/2005/8/layout/venn1" loCatId="relationship" qsTypeId="urn:microsoft.com/office/officeart/2005/8/quickstyle/3d1" qsCatId="3D" csTypeId="urn:microsoft.com/office/officeart/2005/8/colors/accent1_2" csCatId="accent1" phldr="1"/>
      <dgm:spPr/>
    </dgm:pt>
    <dgm:pt modelId="{56A4E528-FC19-4642-9796-B756EFC94F68}">
      <dgm:prSet phldrT="[Text]" custT="1"/>
      <dgm:spPr/>
      <dgm:t>
        <a:bodyPr/>
        <a:lstStyle/>
        <a:p>
          <a:r>
            <a:rPr lang="en-US" sz="2000" dirty="0" smtClean="0"/>
            <a:t>I Misperceive</a:t>
          </a:r>
          <a:endParaRPr lang="en-US" sz="2000" dirty="0"/>
        </a:p>
      </dgm:t>
    </dgm:pt>
    <dgm:pt modelId="{039514C8-6A13-4505-96A5-3A63DCC40575}" type="parTrans" cxnId="{1F902075-99B1-419B-A7F9-3F19A49D293A}">
      <dgm:prSet/>
      <dgm:spPr/>
      <dgm:t>
        <a:bodyPr/>
        <a:lstStyle/>
        <a:p>
          <a:endParaRPr lang="en-US"/>
        </a:p>
      </dgm:t>
    </dgm:pt>
    <dgm:pt modelId="{B4235132-2DE7-4DBD-A338-443FC4ECFA9F}" type="sibTrans" cxnId="{1F902075-99B1-419B-A7F9-3F19A49D293A}">
      <dgm:prSet/>
      <dgm:spPr/>
      <dgm:t>
        <a:bodyPr/>
        <a:lstStyle/>
        <a:p>
          <a:endParaRPr lang="en-US"/>
        </a:p>
      </dgm:t>
    </dgm:pt>
    <dgm:pt modelId="{4BC47485-E1F2-4F94-8BF8-8F59B119838D}">
      <dgm:prSet phldrT="[Text]" custT="1"/>
      <dgm:spPr/>
      <dgm:t>
        <a:bodyPr/>
        <a:lstStyle/>
        <a:p>
          <a:pPr algn="l"/>
          <a:r>
            <a:rPr lang="en-US" sz="2000" dirty="0" smtClean="0"/>
            <a:t>I abdicate</a:t>
          </a:r>
          <a:endParaRPr lang="en-US" sz="2000" dirty="0"/>
        </a:p>
      </dgm:t>
    </dgm:pt>
    <dgm:pt modelId="{B2D0BF47-7783-4596-85DA-918E8EF2D2A9}" type="parTrans" cxnId="{C1F17791-BD12-4028-B836-D4CEF0042787}">
      <dgm:prSet/>
      <dgm:spPr/>
      <dgm:t>
        <a:bodyPr/>
        <a:lstStyle/>
        <a:p>
          <a:endParaRPr lang="en-US"/>
        </a:p>
      </dgm:t>
    </dgm:pt>
    <dgm:pt modelId="{5DA3B198-D681-4603-8E90-5B753ADC40A3}" type="sibTrans" cxnId="{C1F17791-BD12-4028-B836-D4CEF0042787}">
      <dgm:prSet/>
      <dgm:spPr/>
      <dgm:t>
        <a:bodyPr/>
        <a:lstStyle/>
        <a:p>
          <a:endParaRPr lang="en-US"/>
        </a:p>
      </dgm:t>
    </dgm:pt>
    <dgm:pt modelId="{547641CD-0DCC-42BD-9827-2FCFCEB2C33D}">
      <dgm:prSet phldrT="[Text]" custT="1"/>
      <dgm:spPr/>
      <dgm:t>
        <a:bodyPr/>
        <a:lstStyle/>
        <a:p>
          <a:r>
            <a:rPr lang="en-US" sz="2000" dirty="0" smtClean="0"/>
            <a:t>I numb myself</a:t>
          </a:r>
          <a:endParaRPr lang="en-US" sz="2000" dirty="0"/>
        </a:p>
      </dgm:t>
    </dgm:pt>
    <dgm:pt modelId="{96FB93B7-D8A8-4544-9826-55D089DBEFE4}" type="parTrans" cxnId="{0E241881-7D44-4F64-8C3D-CEBA022E9BAD}">
      <dgm:prSet/>
      <dgm:spPr/>
      <dgm:t>
        <a:bodyPr/>
        <a:lstStyle/>
        <a:p>
          <a:endParaRPr lang="en-US"/>
        </a:p>
      </dgm:t>
    </dgm:pt>
    <dgm:pt modelId="{7F0BBC82-81B0-4B22-BBCE-BB4912AD90C9}" type="sibTrans" cxnId="{0E241881-7D44-4F64-8C3D-CEBA022E9BAD}">
      <dgm:prSet/>
      <dgm:spPr/>
      <dgm:t>
        <a:bodyPr/>
        <a:lstStyle/>
        <a:p>
          <a:endParaRPr lang="en-US"/>
        </a:p>
      </dgm:t>
    </dgm:pt>
    <dgm:pt modelId="{0CC6356F-909E-4917-A1BF-E9D7544A3580}" type="pres">
      <dgm:prSet presAssocID="{4238B1F5-6DC9-43AD-AA59-ECF83207B570}" presName="compositeShape" presStyleCnt="0">
        <dgm:presLayoutVars>
          <dgm:chMax val="7"/>
          <dgm:dir/>
          <dgm:resizeHandles val="exact"/>
        </dgm:presLayoutVars>
      </dgm:prSet>
      <dgm:spPr/>
    </dgm:pt>
    <dgm:pt modelId="{353BD9FB-550F-47B5-BD7C-0169C87C4E34}" type="pres">
      <dgm:prSet presAssocID="{56A4E528-FC19-4642-9796-B756EFC94F68}" presName="circ1" presStyleLbl="vennNode1" presStyleIdx="0" presStyleCnt="3" custScaleX="111781" custScaleY="102774" custLinFactNeighborX="3045" custLinFactNeighborY="-26354"/>
      <dgm:spPr/>
      <dgm:t>
        <a:bodyPr/>
        <a:lstStyle/>
        <a:p>
          <a:endParaRPr lang="en-US"/>
        </a:p>
      </dgm:t>
    </dgm:pt>
    <dgm:pt modelId="{73C26D4A-53DF-4B8D-BF52-4E82A904141A}" type="pres">
      <dgm:prSet presAssocID="{56A4E528-FC19-4642-9796-B756EFC94F6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E7DBA3-B9C5-46F8-ACB0-B9158BEFA326}" type="pres">
      <dgm:prSet presAssocID="{4BC47485-E1F2-4F94-8BF8-8F59B119838D}" presName="circ2" presStyleLbl="vennNode1" presStyleIdx="1" presStyleCnt="3" custLinFactNeighborX="-30081" custLinFactNeighborY="37880"/>
      <dgm:spPr/>
      <dgm:t>
        <a:bodyPr/>
        <a:lstStyle/>
        <a:p>
          <a:endParaRPr lang="en-US"/>
        </a:p>
      </dgm:t>
    </dgm:pt>
    <dgm:pt modelId="{DE04C359-4A76-4CD8-AC0B-6F2EB559C8D5}" type="pres">
      <dgm:prSet presAssocID="{4BC47485-E1F2-4F94-8BF8-8F59B119838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0BD07B-0DCD-475A-AF7A-E0CA277553D7}" type="pres">
      <dgm:prSet presAssocID="{547641CD-0DCC-42BD-9827-2FCFCEB2C33D}" presName="circ3" presStyleLbl="vennNode1" presStyleIdx="2" presStyleCnt="3" custLinFactNeighborX="43042" custLinFactNeighborY="-26248"/>
      <dgm:spPr/>
      <dgm:t>
        <a:bodyPr/>
        <a:lstStyle/>
        <a:p>
          <a:endParaRPr lang="en-US"/>
        </a:p>
      </dgm:t>
    </dgm:pt>
    <dgm:pt modelId="{33804033-63A8-43CC-B5D0-4C74061FCE7A}" type="pres">
      <dgm:prSet presAssocID="{547641CD-0DCC-42BD-9827-2FCFCEB2C33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AE8141-8F26-4079-9952-4CE688E6F857}" type="presOf" srcId="{4BC47485-E1F2-4F94-8BF8-8F59B119838D}" destId="{DE04C359-4A76-4CD8-AC0B-6F2EB559C8D5}" srcOrd="1" destOrd="0" presId="urn:microsoft.com/office/officeart/2005/8/layout/venn1"/>
    <dgm:cxn modelId="{466DF593-9E01-4C34-B465-8E3CDF1BF332}" type="presOf" srcId="{56A4E528-FC19-4642-9796-B756EFC94F68}" destId="{73C26D4A-53DF-4B8D-BF52-4E82A904141A}" srcOrd="1" destOrd="0" presId="urn:microsoft.com/office/officeart/2005/8/layout/venn1"/>
    <dgm:cxn modelId="{9167208A-9181-4E1B-B121-A7CF6F258CC9}" type="presOf" srcId="{547641CD-0DCC-42BD-9827-2FCFCEB2C33D}" destId="{33804033-63A8-43CC-B5D0-4C74061FCE7A}" srcOrd="1" destOrd="0" presId="urn:microsoft.com/office/officeart/2005/8/layout/venn1"/>
    <dgm:cxn modelId="{C1F17791-BD12-4028-B836-D4CEF0042787}" srcId="{4238B1F5-6DC9-43AD-AA59-ECF83207B570}" destId="{4BC47485-E1F2-4F94-8BF8-8F59B119838D}" srcOrd="1" destOrd="0" parTransId="{B2D0BF47-7783-4596-85DA-918E8EF2D2A9}" sibTransId="{5DA3B198-D681-4603-8E90-5B753ADC40A3}"/>
    <dgm:cxn modelId="{5256E692-665E-449C-8FF1-EE37F6E1E7F3}" type="presOf" srcId="{56A4E528-FC19-4642-9796-B756EFC94F68}" destId="{353BD9FB-550F-47B5-BD7C-0169C87C4E34}" srcOrd="0" destOrd="0" presId="urn:microsoft.com/office/officeart/2005/8/layout/venn1"/>
    <dgm:cxn modelId="{0E241881-7D44-4F64-8C3D-CEBA022E9BAD}" srcId="{4238B1F5-6DC9-43AD-AA59-ECF83207B570}" destId="{547641CD-0DCC-42BD-9827-2FCFCEB2C33D}" srcOrd="2" destOrd="0" parTransId="{96FB93B7-D8A8-4544-9826-55D089DBEFE4}" sibTransId="{7F0BBC82-81B0-4B22-BBCE-BB4912AD90C9}"/>
    <dgm:cxn modelId="{192BC698-0043-4545-AEE0-E76DD232EB0C}" type="presOf" srcId="{4BC47485-E1F2-4F94-8BF8-8F59B119838D}" destId="{1CE7DBA3-B9C5-46F8-ACB0-B9158BEFA326}" srcOrd="0" destOrd="0" presId="urn:microsoft.com/office/officeart/2005/8/layout/venn1"/>
    <dgm:cxn modelId="{03508EBF-22EA-4B65-9E53-7520B5AC64DD}" type="presOf" srcId="{4238B1F5-6DC9-43AD-AA59-ECF83207B570}" destId="{0CC6356F-909E-4917-A1BF-E9D7544A3580}" srcOrd="0" destOrd="0" presId="urn:microsoft.com/office/officeart/2005/8/layout/venn1"/>
    <dgm:cxn modelId="{1F902075-99B1-419B-A7F9-3F19A49D293A}" srcId="{4238B1F5-6DC9-43AD-AA59-ECF83207B570}" destId="{56A4E528-FC19-4642-9796-B756EFC94F68}" srcOrd="0" destOrd="0" parTransId="{039514C8-6A13-4505-96A5-3A63DCC40575}" sibTransId="{B4235132-2DE7-4DBD-A338-443FC4ECFA9F}"/>
    <dgm:cxn modelId="{ADCB3BD3-63A6-4B21-8D52-800B5E18A8DC}" type="presOf" srcId="{547641CD-0DCC-42BD-9827-2FCFCEB2C33D}" destId="{B50BD07B-0DCD-475A-AF7A-E0CA277553D7}" srcOrd="0" destOrd="0" presId="urn:microsoft.com/office/officeart/2005/8/layout/venn1"/>
    <dgm:cxn modelId="{97C811B8-2F0B-494D-9D58-1FB71729FB77}" type="presParOf" srcId="{0CC6356F-909E-4917-A1BF-E9D7544A3580}" destId="{353BD9FB-550F-47B5-BD7C-0169C87C4E34}" srcOrd="0" destOrd="0" presId="urn:microsoft.com/office/officeart/2005/8/layout/venn1"/>
    <dgm:cxn modelId="{1D98F358-B60F-408F-8D47-36C5299547AE}" type="presParOf" srcId="{0CC6356F-909E-4917-A1BF-E9D7544A3580}" destId="{73C26D4A-53DF-4B8D-BF52-4E82A904141A}" srcOrd="1" destOrd="0" presId="urn:microsoft.com/office/officeart/2005/8/layout/venn1"/>
    <dgm:cxn modelId="{BAF84923-64A3-4663-910A-EA6264132EC8}" type="presParOf" srcId="{0CC6356F-909E-4917-A1BF-E9D7544A3580}" destId="{1CE7DBA3-B9C5-46F8-ACB0-B9158BEFA326}" srcOrd="2" destOrd="0" presId="urn:microsoft.com/office/officeart/2005/8/layout/venn1"/>
    <dgm:cxn modelId="{0D3A6175-01E7-4F41-B057-5EF43D32D480}" type="presParOf" srcId="{0CC6356F-909E-4917-A1BF-E9D7544A3580}" destId="{DE04C359-4A76-4CD8-AC0B-6F2EB559C8D5}" srcOrd="3" destOrd="0" presId="urn:microsoft.com/office/officeart/2005/8/layout/venn1"/>
    <dgm:cxn modelId="{FB0EA31C-85B6-402B-B9E4-0559983483C4}" type="presParOf" srcId="{0CC6356F-909E-4917-A1BF-E9D7544A3580}" destId="{B50BD07B-0DCD-475A-AF7A-E0CA277553D7}" srcOrd="4" destOrd="0" presId="urn:microsoft.com/office/officeart/2005/8/layout/venn1"/>
    <dgm:cxn modelId="{119DFD54-0659-4108-B657-224C1E8DD1F1}" type="presParOf" srcId="{0CC6356F-909E-4917-A1BF-E9D7544A3580}" destId="{33804033-63A8-43CC-B5D0-4C74061FCE7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248CF-07FE-4E5C-A325-8D726E2C16CB}">
      <dsp:nvSpPr>
        <dsp:cNvPr id="0" name=""/>
        <dsp:cNvSpPr/>
      </dsp:nvSpPr>
      <dsp:spPr>
        <a:xfrm rot="1483805">
          <a:off x="2534789" y="2851741"/>
          <a:ext cx="995853" cy="65302"/>
        </a:xfrm>
        <a:custGeom>
          <a:avLst/>
          <a:gdLst/>
          <a:ahLst/>
          <a:cxnLst/>
          <a:rect l="0" t="0" r="0" b="0"/>
          <a:pathLst>
            <a:path>
              <a:moveTo>
                <a:pt x="0" y="32651"/>
              </a:moveTo>
              <a:lnTo>
                <a:pt x="995853" y="326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AB4EBD-BD24-4B09-9D01-B5164FC60B3B}">
      <dsp:nvSpPr>
        <dsp:cNvPr id="0" name=""/>
        <dsp:cNvSpPr/>
      </dsp:nvSpPr>
      <dsp:spPr>
        <a:xfrm rot="20208245">
          <a:off x="2526366" y="1450800"/>
          <a:ext cx="1338230" cy="65302"/>
        </a:xfrm>
        <a:custGeom>
          <a:avLst/>
          <a:gdLst/>
          <a:ahLst/>
          <a:cxnLst/>
          <a:rect l="0" t="0" r="0" b="0"/>
          <a:pathLst>
            <a:path>
              <a:moveTo>
                <a:pt x="0" y="32651"/>
              </a:moveTo>
              <a:lnTo>
                <a:pt x="1338230" y="326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4351BB-1961-40E5-9F09-B1CE70FC8FF2}">
      <dsp:nvSpPr>
        <dsp:cNvPr id="0" name=""/>
        <dsp:cNvSpPr/>
      </dsp:nvSpPr>
      <dsp:spPr>
        <a:xfrm>
          <a:off x="0" y="714149"/>
          <a:ext cx="2985641" cy="298564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428823-3732-4C04-B174-2EF9E5122CAE}">
      <dsp:nvSpPr>
        <dsp:cNvPr id="0" name=""/>
        <dsp:cNvSpPr/>
      </dsp:nvSpPr>
      <dsp:spPr>
        <a:xfrm>
          <a:off x="3695700" y="-276459"/>
          <a:ext cx="2337297" cy="20895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effectLst/>
            </a:rPr>
            <a:t>We get angry, rather than sad</a:t>
          </a:r>
          <a:endParaRPr lang="en-US" sz="2400" b="1" kern="1200" dirty="0">
            <a:effectLst/>
          </a:endParaRPr>
        </a:p>
      </dsp:txBody>
      <dsp:txXfrm>
        <a:off x="4037989" y="29548"/>
        <a:ext cx="1652719" cy="1477534"/>
      </dsp:txXfrm>
    </dsp:sp>
    <dsp:sp modelId="{623DF6CF-AAE2-4091-B513-D789C7C030E9}">
      <dsp:nvSpPr>
        <dsp:cNvPr id="0" name=""/>
        <dsp:cNvSpPr/>
      </dsp:nvSpPr>
      <dsp:spPr>
        <a:xfrm>
          <a:off x="3349318" y="2440104"/>
          <a:ext cx="2566511" cy="236231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smtClean="0">
              <a:effectLst/>
            </a:rPr>
            <a:t>Pretend we are not hurt (or can’t be hurt)</a:t>
          </a:r>
          <a:endParaRPr lang="en-US" sz="2300" kern="1200"/>
        </a:p>
      </dsp:txBody>
      <dsp:txXfrm>
        <a:off x="3725175" y="2786057"/>
        <a:ext cx="1814797" cy="16704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8C9A3-DE94-474F-B6F6-563E3156AC10}">
      <dsp:nvSpPr>
        <dsp:cNvPr id="0" name=""/>
        <dsp:cNvSpPr/>
      </dsp:nvSpPr>
      <dsp:spPr>
        <a:xfrm>
          <a:off x="4526" y="0"/>
          <a:ext cx="2715768" cy="2172462"/>
        </a:xfrm>
        <a:prstGeom prst="upArrow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A243C8-F61D-4E02-8AF9-37DD528C9E99}">
      <dsp:nvSpPr>
        <dsp:cNvPr id="0" name=""/>
        <dsp:cNvSpPr/>
      </dsp:nvSpPr>
      <dsp:spPr>
        <a:xfrm>
          <a:off x="2801767" y="0"/>
          <a:ext cx="4608576" cy="2172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0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Increasing positive (wanted) emotions</a:t>
          </a:r>
          <a:endParaRPr lang="en-US" sz="2800" b="1" kern="1200" dirty="0"/>
        </a:p>
      </dsp:txBody>
      <dsp:txXfrm>
        <a:off x="2801767" y="0"/>
        <a:ext cx="4608576" cy="2172462"/>
      </dsp:txXfrm>
    </dsp:sp>
    <dsp:sp modelId="{6F707DB4-68D4-4F00-8150-CC727B710422}">
      <dsp:nvSpPr>
        <dsp:cNvPr id="0" name=""/>
        <dsp:cNvSpPr/>
      </dsp:nvSpPr>
      <dsp:spPr>
        <a:xfrm>
          <a:off x="819256" y="2353500"/>
          <a:ext cx="2715768" cy="2172462"/>
        </a:xfrm>
        <a:prstGeom prst="downArrow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95AD14-2782-4B04-B18A-E9B547A6027C}">
      <dsp:nvSpPr>
        <dsp:cNvPr id="0" name=""/>
        <dsp:cNvSpPr/>
      </dsp:nvSpPr>
      <dsp:spPr>
        <a:xfrm>
          <a:off x="3616497" y="2353500"/>
          <a:ext cx="4608576" cy="2172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0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Decreasing negative (unwanted) emotions</a:t>
          </a:r>
          <a:endParaRPr lang="en-US" sz="2800" b="1" kern="1200" dirty="0"/>
        </a:p>
      </dsp:txBody>
      <dsp:txXfrm>
        <a:off x="3616497" y="2353500"/>
        <a:ext cx="4608576" cy="21724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43683-AF97-449B-B6BB-8246073A9402}">
      <dsp:nvSpPr>
        <dsp:cNvPr id="0" name=""/>
        <dsp:cNvSpPr/>
      </dsp:nvSpPr>
      <dsp:spPr>
        <a:xfrm>
          <a:off x="683678" y="0"/>
          <a:ext cx="1991674" cy="19916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 Perceive</a:t>
          </a:r>
          <a:endParaRPr lang="en-US" sz="2000" kern="1200" dirty="0"/>
        </a:p>
      </dsp:txBody>
      <dsp:txXfrm>
        <a:off x="949235" y="348543"/>
        <a:ext cx="1460561" cy="896253"/>
      </dsp:txXfrm>
    </dsp:sp>
    <dsp:sp modelId="{85A45451-6AA3-47DF-8C26-F6F133EB2EB8}">
      <dsp:nvSpPr>
        <dsp:cNvPr id="0" name=""/>
        <dsp:cNvSpPr/>
      </dsp:nvSpPr>
      <dsp:spPr>
        <a:xfrm>
          <a:off x="683665" y="2580325"/>
          <a:ext cx="1991674" cy="19916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 Choose</a:t>
          </a:r>
          <a:endParaRPr lang="en-US" sz="2000" kern="1200" dirty="0"/>
        </a:p>
      </dsp:txBody>
      <dsp:txXfrm>
        <a:off x="1292786" y="3094841"/>
        <a:ext cx="1195004" cy="1095421"/>
      </dsp:txXfrm>
    </dsp:sp>
    <dsp:sp modelId="{BBF1E97D-189E-4418-8EB6-AA00051439B9}">
      <dsp:nvSpPr>
        <dsp:cNvPr id="0" name=""/>
        <dsp:cNvSpPr/>
      </dsp:nvSpPr>
      <dsp:spPr>
        <a:xfrm>
          <a:off x="715917" y="1354663"/>
          <a:ext cx="1927184" cy="18249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    I Feel</a:t>
          </a:r>
          <a:endParaRPr lang="en-US" sz="2000" kern="1200" dirty="0"/>
        </a:p>
      </dsp:txBody>
      <dsp:txXfrm>
        <a:off x="897393" y="1826108"/>
        <a:ext cx="1156310" cy="10037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3BD9FB-550F-47B5-BD7C-0169C87C4E34}">
      <dsp:nvSpPr>
        <dsp:cNvPr id="0" name=""/>
        <dsp:cNvSpPr/>
      </dsp:nvSpPr>
      <dsp:spPr>
        <a:xfrm>
          <a:off x="661989" y="129066"/>
          <a:ext cx="2226313" cy="204692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 Misperceive</a:t>
          </a:r>
          <a:endParaRPr lang="en-US" sz="2000" kern="1200" dirty="0"/>
        </a:p>
      </dsp:txBody>
      <dsp:txXfrm>
        <a:off x="958831" y="487277"/>
        <a:ext cx="1632630" cy="921115"/>
      </dsp:txXfrm>
    </dsp:sp>
    <dsp:sp modelId="{1CE7DBA3-B9C5-46F8-ACB0-B9158BEFA326}">
      <dsp:nvSpPr>
        <dsp:cNvPr id="0" name=""/>
        <dsp:cNvSpPr/>
      </dsp:nvSpPr>
      <dsp:spPr>
        <a:xfrm>
          <a:off x="838209" y="2580325"/>
          <a:ext cx="1991674" cy="19916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 abdicate</a:t>
          </a:r>
          <a:endParaRPr lang="en-US" sz="2000" kern="1200" dirty="0"/>
        </a:p>
      </dsp:txBody>
      <dsp:txXfrm>
        <a:off x="1447330" y="3094841"/>
        <a:ext cx="1195004" cy="1095421"/>
      </dsp:txXfrm>
    </dsp:sp>
    <dsp:sp modelId="{B50BD07B-0DCD-475A-AF7A-E0CA277553D7}">
      <dsp:nvSpPr>
        <dsp:cNvPr id="0" name=""/>
        <dsp:cNvSpPr/>
      </dsp:nvSpPr>
      <dsp:spPr>
        <a:xfrm>
          <a:off x="857256" y="1403598"/>
          <a:ext cx="1991674" cy="19916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 numb myself</a:t>
          </a:r>
          <a:endParaRPr lang="en-US" sz="2000" kern="1200" dirty="0"/>
        </a:p>
      </dsp:txBody>
      <dsp:txXfrm>
        <a:off x="1044806" y="1918114"/>
        <a:ext cx="1195004" cy="10954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0126A-EA01-4275-9F1F-88713F192123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AEBB2-0305-4DE0-85D9-980C139A4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04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A6D51A-EC2B-4923-B933-4C0DB854D12C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79" name="Group 51"/>
          <p:cNvGrpSpPr>
            <a:grpSpLocks/>
          </p:cNvGrpSpPr>
          <p:nvPr userDrawn="1"/>
        </p:nvGrpSpPr>
        <p:grpSpPr bwMode="auto">
          <a:xfrm>
            <a:off x="0" y="687388"/>
            <a:ext cx="9144000" cy="6180137"/>
            <a:chOff x="0" y="195"/>
            <a:chExt cx="5760" cy="4125"/>
          </a:xfrm>
        </p:grpSpPr>
        <p:grpSp>
          <p:nvGrpSpPr>
            <p:cNvPr id="48180" name="Group 52"/>
            <p:cNvGrpSpPr>
              <a:grpSpLocks/>
            </p:cNvGrpSpPr>
            <p:nvPr userDrawn="1"/>
          </p:nvGrpSpPr>
          <p:grpSpPr bwMode="auto">
            <a:xfrm>
              <a:off x="0" y="195"/>
              <a:ext cx="5758" cy="1211"/>
              <a:chOff x="97" y="195"/>
              <a:chExt cx="5662" cy="1185"/>
            </a:xfrm>
          </p:grpSpPr>
          <p:sp>
            <p:nvSpPr>
              <p:cNvPr id="48181" name="Freeform 53"/>
              <p:cNvSpPr>
                <a:spLocks/>
              </p:cNvSpPr>
              <p:nvPr userDrawn="1"/>
            </p:nvSpPr>
            <p:spPr bwMode="gray">
              <a:xfrm>
                <a:off x="97" y="198"/>
                <a:ext cx="5660" cy="526"/>
              </a:xfrm>
              <a:custGeom>
                <a:avLst/>
                <a:gdLst/>
                <a:ahLst/>
                <a:cxnLst>
                  <a:cxn ang="0">
                    <a:pos x="0" y="363"/>
                  </a:cxn>
                  <a:cxn ang="0">
                    <a:pos x="0" y="526"/>
                  </a:cxn>
                  <a:cxn ang="0">
                    <a:pos x="5660" y="0"/>
                  </a:cxn>
                  <a:cxn ang="0">
                    <a:pos x="0" y="363"/>
                  </a:cxn>
                </a:cxnLst>
                <a:rect l="0" t="0" r="r" b="b"/>
                <a:pathLst>
                  <a:path w="5660" h="526">
                    <a:moveTo>
                      <a:pt x="0" y="363"/>
                    </a:moveTo>
                    <a:lnTo>
                      <a:pt x="0" y="526"/>
                    </a:lnTo>
                    <a:lnTo>
                      <a:pt x="5660" y="0"/>
                    </a:lnTo>
                    <a:lnTo>
                      <a:pt x="0" y="363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82" name="Freeform 54"/>
              <p:cNvSpPr>
                <a:spLocks/>
              </p:cNvSpPr>
              <p:nvPr userDrawn="1"/>
            </p:nvSpPr>
            <p:spPr bwMode="gray">
              <a:xfrm>
                <a:off x="97" y="195"/>
                <a:ext cx="5662" cy="1185"/>
              </a:xfrm>
              <a:custGeom>
                <a:avLst/>
                <a:gdLst/>
                <a:ahLst/>
                <a:cxnLst>
                  <a:cxn ang="0">
                    <a:pos x="5662" y="0"/>
                  </a:cxn>
                  <a:cxn ang="0">
                    <a:pos x="0" y="1185"/>
                  </a:cxn>
                  <a:cxn ang="0">
                    <a:pos x="0" y="442"/>
                  </a:cxn>
                  <a:cxn ang="0">
                    <a:pos x="5662" y="0"/>
                  </a:cxn>
                </a:cxnLst>
                <a:rect l="0" t="0" r="r" b="b"/>
                <a:pathLst>
                  <a:path w="5662" h="1185">
                    <a:moveTo>
                      <a:pt x="5662" y="0"/>
                    </a:moveTo>
                    <a:lnTo>
                      <a:pt x="0" y="1185"/>
                    </a:lnTo>
                    <a:lnTo>
                      <a:pt x="0" y="442"/>
                    </a:lnTo>
                    <a:lnTo>
                      <a:pt x="5662" y="0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8183" name="Freeform 55"/>
            <p:cNvSpPr>
              <a:spLocks/>
            </p:cNvSpPr>
            <p:nvPr userDrawn="1"/>
          </p:nvSpPr>
          <p:spPr bwMode="gray">
            <a:xfrm flipH="1">
              <a:off x="0" y="315"/>
              <a:ext cx="5753" cy="39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2711"/>
                </a:cxn>
                <a:cxn ang="0">
                  <a:pos x="5760" y="3076"/>
                </a:cxn>
                <a:cxn ang="0">
                  <a:pos x="952" y="3084"/>
                </a:cxn>
                <a:cxn ang="0">
                  <a:pos x="0" y="156"/>
                </a:cxn>
                <a:cxn ang="0">
                  <a:pos x="0" y="0"/>
                </a:cxn>
              </a:cxnLst>
              <a:rect l="0" t="0" r="r" b="b"/>
              <a:pathLst>
                <a:path w="5760" h="3084">
                  <a:moveTo>
                    <a:pt x="0" y="0"/>
                  </a:moveTo>
                  <a:lnTo>
                    <a:pt x="5760" y="2711"/>
                  </a:lnTo>
                  <a:lnTo>
                    <a:pt x="5760" y="3076"/>
                  </a:lnTo>
                  <a:lnTo>
                    <a:pt x="952" y="3084"/>
                  </a:lnTo>
                  <a:lnTo>
                    <a:pt x="0" y="1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8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84" name="Freeform 56"/>
            <p:cNvSpPr>
              <a:spLocks/>
            </p:cNvSpPr>
            <p:nvPr userDrawn="1"/>
          </p:nvSpPr>
          <p:spPr bwMode="gray">
            <a:xfrm>
              <a:off x="0" y="215"/>
              <a:ext cx="5759" cy="4105"/>
            </a:xfrm>
            <a:custGeom>
              <a:avLst/>
              <a:gdLst/>
              <a:ahLst/>
              <a:cxnLst>
                <a:cxn ang="0">
                  <a:pos x="5663" y="228"/>
                </a:cxn>
                <a:cxn ang="0">
                  <a:pos x="1776" y="4006"/>
                </a:cxn>
                <a:cxn ang="0">
                  <a:pos x="0" y="4017"/>
                </a:cxn>
                <a:cxn ang="0">
                  <a:pos x="0" y="1658"/>
                </a:cxn>
                <a:cxn ang="0">
                  <a:pos x="5662" y="0"/>
                </a:cxn>
                <a:cxn ang="0">
                  <a:pos x="5663" y="228"/>
                </a:cxn>
              </a:cxnLst>
              <a:rect l="0" t="0" r="r" b="b"/>
              <a:pathLst>
                <a:path w="5663" h="4017">
                  <a:moveTo>
                    <a:pt x="5663" y="228"/>
                  </a:moveTo>
                  <a:lnTo>
                    <a:pt x="1776" y="4006"/>
                  </a:lnTo>
                  <a:lnTo>
                    <a:pt x="0" y="4017"/>
                  </a:lnTo>
                  <a:lnTo>
                    <a:pt x="0" y="1658"/>
                  </a:lnTo>
                  <a:lnTo>
                    <a:pt x="5662" y="0"/>
                  </a:lnTo>
                  <a:lnTo>
                    <a:pt x="5663" y="228"/>
                  </a:lnTo>
                  <a:close/>
                </a:path>
              </a:pathLst>
            </a:custGeom>
            <a:solidFill>
              <a:schemeClr val="bg2">
                <a:alpha val="14999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85" name="Freeform 57"/>
            <p:cNvSpPr>
              <a:spLocks/>
            </p:cNvSpPr>
            <p:nvPr userDrawn="1"/>
          </p:nvSpPr>
          <p:spPr bwMode="gray">
            <a:xfrm>
              <a:off x="0" y="201"/>
              <a:ext cx="5760" cy="2772"/>
            </a:xfrm>
            <a:custGeom>
              <a:avLst/>
              <a:gdLst/>
              <a:ahLst/>
              <a:cxnLst>
                <a:cxn ang="0">
                  <a:pos x="5664" y="0"/>
                </a:cxn>
                <a:cxn ang="0">
                  <a:pos x="8" y="971"/>
                </a:cxn>
                <a:cxn ang="0">
                  <a:pos x="0" y="2713"/>
                </a:cxn>
                <a:cxn ang="0">
                  <a:pos x="5664" y="96"/>
                </a:cxn>
                <a:cxn ang="0">
                  <a:pos x="5664" y="0"/>
                </a:cxn>
              </a:cxnLst>
              <a:rect l="0" t="0" r="r" b="b"/>
              <a:pathLst>
                <a:path w="5664" h="2713">
                  <a:moveTo>
                    <a:pt x="5664" y="0"/>
                  </a:moveTo>
                  <a:lnTo>
                    <a:pt x="8" y="971"/>
                  </a:lnTo>
                  <a:lnTo>
                    <a:pt x="0" y="2713"/>
                  </a:lnTo>
                  <a:lnTo>
                    <a:pt x="5664" y="96"/>
                  </a:lnTo>
                  <a:lnTo>
                    <a:pt x="5664" y="0"/>
                  </a:lnTo>
                  <a:close/>
                </a:path>
              </a:pathLst>
            </a:custGeom>
            <a:solidFill>
              <a:schemeClr val="bg2">
                <a:alpha val="14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186" name="Group 58"/>
          <p:cNvGrpSpPr>
            <a:grpSpLocks/>
          </p:cNvGrpSpPr>
          <p:nvPr userDrawn="1"/>
        </p:nvGrpSpPr>
        <p:grpSpPr bwMode="auto">
          <a:xfrm>
            <a:off x="5778500" y="3424238"/>
            <a:ext cx="2598738" cy="901700"/>
            <a:chOff x="3520" y="2157"/>
            <a:chExt cx="1637" cy="568"/>
          </a:xfrm>
        </p:grpSpPr>
        <p:grpSp>
          <p:nvGrpSpPr>
            <p:cNvPr id="48187" name="Group 59"/>
            <p:cNvGrpSpPr>
              <a:grpSpLocks/>
            </p:cNvGrpSpPr>
            <p:nvPr userDrawn="1"/>
          </p:nvGrpSpPr>
          <p:grpSpPr bwMode="auto">
            <a:xfrm>
              <a:off x="3520" y="2157"/>
              <a:ext cx="1637" cy="568"/>
              <a:chOff x="2437" y="1458"/>
              <a:chExt cx="1637" cy="568"/>
            </a:xfrm>
          </p:grpSpPr>
          <p:sp>
            <p:nvSpPr>
              <p:cNvPr id="48188" name="Freeform 60"/>
              <p:cNvSpPr>
                <a:spLocks/>
              </p:cNvSpPr>
              <p:nvPr userDrawn="1"/>
            </p:nvSpPr>
            <p:spPr bwMode="gray">
              <a:xfrm>
                <a:off x="2482" y="1458"/>
                <a:ext cx="1592" cy="568"/>
              </a:xfrm>
              <a:custGeom>
                <a:avLst/>
                <a:gdLst/>
                <a:ahLst/>
                <a:cxnLst>
                  <a:cxn ang="0">
                    <a:pos x="1" y="189"/>
                  </a:cxn>
                  <a:cxn ang="0">
                    <a:pos x="0" y="568"/>
                  </a:cxn>
                  <a:cxn ang="0">
                    <a:pos x="1489" y="329"/>
                  </a:cxn>
                  <a:cxn ang="0">
                    <a:pos x="1592" y="152"/>
                  </a:cxn>
                  <a:cxn ang="0">
                    <a:pos x="1477" y="0"/>
                  </a:cxn>
                  <a:cxn ang="0">
                    <a:pos x="1" y="189"/>
                  </a:cxn>
                </a:cxnLst>
                <a:rect l="0" t="0" r="r" b="b"/>
                <a:pathLst>
                  <a:path w="1592" h="568">
                    <a:moveTo>
                      <a:pt x="1" y="189"/>
                    </a:moveTo>
                    <a:lnTo>
                      <a:pt x="0" y="568"/>
                    </a:lnTo>
                    <a:lnTo>
                      <a:pt x="1489" y="329"/>
                    </a:lnTo>
                    <a:lnTo>
                      <a:pt x="1592" y="152"/>
                    </a:lnTo>
                    <a:lnTo>
                      <a:pt x="1477" y="0"/>
                    </a:lnTo>
                    <a:lnTo>
                      <a:pt x="1" y="189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EAEAEA"/>
                  </a:gs>
                  <a:gs pos="100000">
                    <a:srgbClr val="EAEAEA">
                      <a:gamma/>
                      <a:shade val="92157"/>
                      <a:invGamma/>
                    </a:srgbClr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legacyObliqueTopLeft"/>
                <a:lightRig rig="legacyFlat1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EAEAEA"/>
                </a:extrusionClr>
              </a:sp3d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8189" name="Freeform 61"/>
              <p:cNvSpPr>
                <a:spLocks/>
              </p:cNvSpPr>
              <p:nvPr userDrawn="1"/>
            </p:nvSpPr>
            <p:spPr bwMode="gray">
              <a:xfrm>
                <a:off x="2515" y="1500"/>
                <a:ext cx="1517" cy="476"/>
              </a:xfrm>
              <a:custGeom>
                <a:avLst/>
                <a:gdLst/>
                <a:ahLst/>
                <a:cxnLst>
                  <a:cxn ang="0">
                    <a:pos x="0" y="184"/>
                  </a:cxn>
                  <a:cxn ang="0">
                    <a:pos x="1" y="476"/>
                  </a:cxn>
                  <a:cxn ang="0">
                    <a:pos x="1420" y="254"/>
                  </a:cxn>
                  <a:cxn ang="0">
                    <a:pos x="1509" y="117"/>
                  </a:cxn>
                  <a:cxn ang="0">
                    <a:pos x="1413" y="0"/>
                  </a:cxn>
                  <a:cxn ang="0">
                    <a:pos x="0" y="184"/>
                  </a:cxn>
                </a:cxnLst>
                <a:rect l="0" t="0" r="r" b="b"/>
                <a:pathLst>
                  <a:path w="1509" h="476">
                    <a:moveTo>
                      <a:pt x="0" y="184"/>
                    </a:moveTo>
                    <a:lnTo>
                      <a:pt x="1" y="476"/>
                    </a:lnTo>
                    <a:lnTo>
                      <a:pt x="1420" y="254"/>
                    </a:lnTo>
                    <a:lnTo>
                      <a:pt x="1509" y="117"/>
                    </a:lnTo>
                    <a:lnTo>
                      <a:pt x="1413" y="0"/>
                    </a:lnTo>
                    <a:lnTo>
                      <a:pt x="0" y="1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tx2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90" name="AutoShape 62"/>
              <p:cNvSpPr>
                <a:spLocks noChangeArrowheads="1"/>
              </p:cNvSpPr>
              <p:nvPr userDrawn="1"/>
            </p:nvSpPr>
            <p:spPr bwMode="gray">
              <a:xfrm rot="16200000" flipH="1">
                <a:off x="2317" y="1822"/>
                <a:ext cx="288" cy="47"/>
              </a:xfrm>
              <a:prstGeom prst="parallelogram">
                <a:avLst>
                  <a:gd name="adj" fmla="val 23376"/>
                </a:avLst>
              </a:prstGeom>
              <a:gradFill rotWithShape="1">
                <a:gsLst>
                  <a:gs pos="0">
                    <a:srgbClr val="DDDDDD">
                      <a:gamma/>
                      <a:shade val="82353"/>
                      <a:invGamma/>
                    </a:srgbClr>
                  </a:gs>
                  <a:gs pos="100000">
                    <a:srgbClr val="DDDDDD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  <a:effectLst/>
              <a:scene3d>
                <a:camera prst="legacyObliqueTopLeft"/>
                <a:lightRig rig="legacyFlat3" dir="b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DDDDDD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  <p:sp>
          <p:nvSpPr>
            <p:cNvPr id="48191" name="WordArt 63"/>
            <p:cNvSpPr>
              <a:spLocks noChangeArrowheads="1" noChangeShapeType="1" noTextEdit="1"/>
            </p:cNvSpPr>
            <p:nvPr userDrawn="1"/>
          </p:nvSpPr>
          <p:spPr bwMode="gray">
            <a:xfrm>
              <a:off x="4011" y="2284"/>
              <a:ext cx="666" cy="276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32606"/>
                </a:avLst>
              </a:prstTxWarp>
            </a:bodyPr>
            <a:lstStyle/>
            <a:p>
              <a:pPr algn="ctr"/>
              <a:r>
                <a:rPr lang="en-US" sz="2400" kern="10" dirty="0" smtClean="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85882"/>
                          <a:invGamma/>
                        </a:srgbClr>
                      </a:gs>
                    </a:gsLst>
                    <a:lin ang="0" scaled="1"/>
                  </a:gradFill>
                  <a:latin typeface="Arial Black"/>
                </a:rPr>
                <a:t>FEAR</a:t>
              </a:r>
              <a:endParaRPr lang="en-US" sz="24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85882"/>
                        <a:invGamma/>
                      </a:srgbClr>
                    </a:gs>
                  </a:gsLst>
                  <a:lin ang="0" scaled="1"/>
                </a:gradFill>
                <a:latin typeface="Arial Black"/>
              </a:endParaRPr>
            </a:p>
          </p:txBody>
        </p:sp>
      </p:grpSp>
      <p:grpSp>
        <p:nvGrpSpPr>
          <p:cNvPr id="48192" name="Group 64"/>
          <p:cNvGrpSpPr>
            <a:grpSpLocks/>
          </p:cNvGrpSpPr>
          <p:nvPr userDrawn="1"/>
        </p:nvGrpSpPr>
        <p:grpSpPr bwMode="auto">
          <a:xfrm>
            <a:off x="2997200" y="3970338"/>
            <a:ext cx="2597150" cy="901700"/>
            <a:chOff x="1768" y="2501"/>
            <a:chExt cx="1636" cy="568"/>
          </a:xfrm>
        </p:grpSpPr>
        <p:grpSp>
          <p:nvGrpSpPr>
            <p:cNvPr id="48193" name="Group 65"/>
            <p:cNvGrpSpPr>
              <a:grpSpLocks/>
            </p:cNvGrpSpPr>
            <p:nvPr userDrawn="1"/>
          </p:nvGrpSpPr>
          <p:grpSpPr bwMode="auto">
            <a:xfrm>
              <a:off x="1768" y="2501"/>
              <a:ext cx="1636" cy="568"/>
              <a:chOff x="697" y="1704"/>
              <a:chExt cx="1636" cy="568"/>
            </a:xfrm>
          </p:grpSpPr>
          <p:sp>
            <p:nvSpPr>
              <p:cNvPr id="48194" name="Freeform 66"/>
              <p:cNvSpPr>
                <a:spLocks/>
              </p:cNvSpPr>
              <p:nvPr userDrawn="1"/>
            </p:nvSpPr>
            <p:spPr bwMode="gray">
              <a:xfrm>
                <a:off x="697" y="1704"/>
                <a:ext cx="1591" cy="568"/>
              </a:xfrm>
              <a:custGeom>
                <a:avLst/>
                <a:gdLst/>
                <a:ahLst/>
                <a:cxnLst>
                  <a:cxn ang="0">
                    <a:pos x="1591" y="189"/>
                  </a:cxn>
                  <a:cxn ang="0">
                    <a:pos x="1591" y="568"/>
                  </a:cxn>
                  <a:cxn ang="0">
                    <a:pos x="103" y="329"/>
                  </a:cxn>
                  <a:cxn ang="0">
                    <a:pos x="0" y="152"/>
                  </a:cxn>
                  <a:cxn ang="0">
                    <a:pos x="115" y="0"/>
                  </a:cxn>
                  <a:cxn ang="0">
                    <a:pos x="1591" y="189"/>
                  </a:cxn>
                </a:cxnLst>
                <a:rect l="0" t="0" r="r" b="b"/>
                <a:pathLst>
                  <a:path w="1591" h="568">
                    <a:moveTo>
                      <a:pt x="1591" y="189"/>
                    </a:moveTo>
                    <a:lnTo>
                      <a:pt x="1591" y="568"/>
                    </a:lnTo>
                    <a:lnTo>
                      <a:pt x="103" y="329"/>
                    </a:lnTo>
                    <a:lnTo>
                      <a:pt x="0" y="152"/>
                    </a:lnTo>
                    <a:lnTo>
                      <a:pt x="115" y="0"/>
                    </a:lnTo>
                    <a:lnTo>
                      <a:pt x="1591" y="189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EAEAEA">
                      <a:gamma/>
                      <a:shade val="89020"/>
                      <a:invGamma/>
                    </a:srgbClr>
                  </a:gs>
                  <a:gs pos="100000">
                    <a:srgbClr val="EAEAEA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legacyObliqueTopRight"/>
                <a:lightRig rig="legacyFlat1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EAEAEA"/>
                </a:extrusionClr>
              </a:sp3d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8195" name="Freeform 67"/>
              <p:cNvSpPr>
                <a:spLocks/>
              </p:cNvSpPr>
              <p:nvPr userDrawn="1"/>
            </p:nvSpPr>
            <p:spPr bwMode="gray">
              <a:xfrm>
                <a:off x="737" y="1746"/>
                <a:ext cx="1517" cy="476"/>
              </a:xfrm>
              <a:custGeom>
                <a:avLst/>
                <a:gdLst/>
                <a:ahLst/>
                <a:cxnLst>
                  <a:cxn ang="0">
                    <a:pos x="1298" y="158"/>
                  </a:cxn>
                  <a:cxn ang="0">
                    <a:pos x="1297" y="409"/>
                  </a:cxn>
                  <a:cxn ang="0">
                    <a:pos x="70" y="218"/>
                  </a:cxn>
                  <a:cxn ang="0">
                    <a:pos x="0" y="96"/>
                  </a:cxn>
                  <a:cxn ang="0">
                    <a:pos x="76" y="0"/>
                  </a:cxn>
                  <a:cxn ang="0">
                    <a:pos x="1298" y="158"/>
                  </a:cxn>
                </a:cxnLst>
                <a:rect l="0" t="0" r="r" b="b"/>
                <a:pathLst>
                  <a:path w="1298" h="409">
                    <a:moveTo>
                      <a:pt x="1298" y="158"/>
                    </a:moveTo>
                    <a:lnTo>
                      <a:pt x="1297" y="409"/>
                    </a:lnTo>
                    <a:lnTo>
                      <a:pt x="70" y="218"/>
                    </a:lnTo>
                    <a:lnTo>
                      <a:pt x="0" y="96"/>
                    </a:lnTo>
                    <a:lnTo>
                      <a:pt x="76" y="0"/>
                    </a:lnTo>
                    <a:lnTo>
                      <a:pt x="1298" y="15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96" name="AutoShape 68"/>
              <p:cNvSpPr>
                <a:spLocks noChangeArrowheads="1"/>
              </p:cNvSpPr>
              <p:nvPr userDrawn="1"/>
            </p:nvSpPr>
            <p:spPr bwMode="gray">
              <a:xfrm rot="5400000">
                <a:off x="2166" y="2066"/>
                <a:ext cx="288" cy="47"/>
              </a:xfrm>
              <a:prstGeom prst="parallelogram">
                <a:avLst>
                  <a:gd name="adj" fmla="val 19149"/>
                </a:avLst>
              </a:prstGeom>
              <a:gradFill rotWithShape="1">
                <a:gsLst>
                  <a:gs pos="0">
                    <a:srgbClr val="DDDDDD">
                      <a:gamma/>
                      <a:shade val="82353"/>
                      <a:invGamma/>
                    </a:srgbClr>
                  </a:gs>
                  <a:gs pos="100000">
                    <a:srgbClr val="DDDDDD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DDDDDD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  <p:sp>
          <p:nvSpPr>
            <p:cNvPr id="48197" name="WordArt 69"/>
            <p:cNvSpPr>
              <a:spLocks noChangeArrowheads="1" noChangeShapeType="1" noTextEdit="1"/>
            </p:cNvSpPr>
            <p:nvPr userDrawn="1"/>
          </p:nvSpPr>
          <p:spPr bwMode="gray">
            <a:xfrm>
              <a:off x="2198" y="2637"/>
              <a:ext cx="791" cy="258"/>
            </a:xfrm>
            <a:prstGeom prst="rect">
              <a:avLst/>
            </a:prstGeom>
          </p:spPr>
          <p:txBody>
            <a:bodyPr wrap="none" fromWordArt="1">
              <a:prstTxWarp prst="textSlantDown">
                <a:avLst>
                  <a:gd name="adj" fmla="val 56588"/>
                </a:avLst>
              </a:prstTxWarp>
            </a:bodyPr>
            <a:lstStyle/>
            <a:p>
              <a:pPr algn="ctr"/>
              <a:r>
                <a:rPr lang="en-US" sz="2800" kern="10" dirty="0" smtClean="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FF">
                          <a:gamma/>
                          <a:shade val="85882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atin typeface="Arial Black"/>
                </a:rPr>
                <a:t>ANXIETY</a:t>
              </a:r>
              <a:endParaRPr lang="en-US" sz="28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FF">
                        <a:gamma/>
                        <a:shade val="85882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atin typeface="Arial Black"/>
              </a:endParaRPr>
            </a:p>
          </p:txBody>
        </p:sp>
      </p:grpSp>
      <p:pic>
        <p:nvPicPr>
          <p:cNvPr id="48198" name="Picture 70" descr="1"/>
          <p:cNvPicPr>
            <a:picLocks noChangeAspect="1" noChangeArrowheads="1"/>
          </p:cNvPicPr>
          <p:nvPr userDrawn="1"/>
        </p:nvPicPr>
        <p:blipFill>
          <a:blip r:embed="rId2" cstate="print"/>
          <a:srcRect b="50082"/>
          <a:stretch>
            <a:fillRect/>
          </a:stretch>
        </p:blipFill>
        <p:spPr bwMode="gray">
          <a:xfrm>
            <a:off x="3930650" y="6376988"/>
            <a:ext cx="3511550" cy="481012"/>
          </a:xfrm>
          <a:prstGeom prst="rect">
            <a:avLst/>
          </a:prstGeom>
          <a:noFill/>
        </p:spPr>
      </p:pic>
      <p:sp>
        <p:nvSpPr>
          <p:cNvPr id="48199" name="Freeform 71"/>
          <p:cNvSpPr>
            <a:spLocks/>
          </p:cNvSpPr>
          <p:nvPr userDrawn="1"/>
        </p:nvSpPr>
        <p:spPr bwMode="hidden">
          <a:xfrm rot="60000">
            <a:off x="1974850" y="1219200"/>
            <a:ext cx="5949950" cy="2273300"/>
          </a:xfrm>
          <a:custGeom>
            <a:avLst/>
            <a:gdLst/>
            <a:ahLst/>
            <a:cxnLst>
              <a:cxn ang="0">
                <a:pos x="0" y="1016"/>
              </a:cxn>
              <a:cxn ang="0">
                <a:pos x="2911" y="99"/>
              </a:cxn>
              <a:cxn ang="0">
                <a:pos x="2701" y="69"/>
              </a:cxn>
              <a:cxn ang="0">
                <a:pos x="3275" y="0"/>
              </a:cxn>
              <a:cxn ang="0">
                <a:pos x="3316" y="168"/>
              </a:cxn>
              <a:cxn ang="0">
                <a:pos x="3081" y="130"/>
              </a:cxn>
              <a:cxn ang="0">
                <a:pos x="708" y="1204"/>
              </a:cxn>
              <a:cxn ang="0">
                <a:pos x="0" y="1016"/>
              </a:cxn>
            </a:cxnLst>
            <a:rect l="0" t="0" r="r" b="b"/>
            <a:pathLst>
              <a:path w="3316" h="1204">
                <a:moveTo>
                  <a:pt x="0" y="1016"/>
                </a:moveTo>
                <a:lnTo>
                  <a:pt x="2911" y="99"/>
                </a:lnTo>
                <a:lnTo>
                  <a:pt x="2701" y="69"/>
                </a:lnTo>
                <a:lnTo>
                  <a:pt x="3275" y="0"/>
                </a:lnTo>
                <a:lnTo>
                  <a:pt x="3316" y="168"/>
                </a:lnTo>
                <a:lnTo>
                  <a:pt x="3081" y="130"/>
                </a:lnTo>
                <a:lnTo>
                  <a:pt x="708" y="1204"/>
                </a:lnTo>
                <a:lnTo>
                  <a:pt x="0" y="1016"/>
                </a:lnTo>
                <a:close/>
              </a:path>
            </a:pathLst>
          </a:custGeom>
          <a:gradFill rotWithShape="1">
            <a:gsLst>
              <a:gs pos="0">
                <a:schemeClr val="bg2">
                  <a:alpha val="50000"/>
                </a:schemeClr>
              </a:gs>
              <a:gs pos="100000">
                <a:schemeClr val="bg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202" name="Rectangle 7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540500"/>
            <a:ext cx="1447800" cy="242888"/>
          </a:xfrm>
        </p:spPr>
        <p:txBody>
          <a:bodyPr/>
          <a:lstStyle>
            <a:lvl1pPr>
              <a:defRPr sz="1200"/>
            </a:lvl1pPr>
          </a:lstStyle>
          <a:p>
            <a:fld id="{272B3465-3D94-43A3-8377-38D74DADD0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8203" name="Rectangle 75"/>
          <p:cNvSpPr>
            <a:spLocks noGrp="1" noChangeArrowheads="1"/>
          </p:cNvSpPr>
          <p:nvPr>
            <p:ph type="ctrTitle"/>
          </p:nvPr>
        </p:nvSpPr>
        <p:spPr>
          <a:xfrm>
            <a:off x="371475" y="609600"/>
            <a:ext cx="7772400" cy="1470025"/>
          </a:xfrm>
          <a:ln algn="ctr"/>
        </p:spPr>
        <p:txBody>
          <a:bodyPr/>
          <a:lstStyle>
            <a:lvl1pPr eaLnBrk="1" hangingPunct="1">
              <a:defRPr sz="4400" smtClean="0">
                <a:latin typeface="Matura MT Script Capitals" panose="03020802060602070202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</a:p>
        </p:txBody>
      </p:sp>
      <p:grpSp>
        <p:nvGrpSpPr>
          <p:cNvPr id="48206" name="Group 78"/>
          <p:cNvGrpSpPr>
            <a:grpSpLocks/>
          </p:cNvGrpSpPr>
          <p:nvPr userDrawn="1"/>
        </p:nvGrpSpPr>
        <p:grpSpPr bwMode="auto">
          <a:xfrm>
            <a:off x="5573713" y="2078038"/>
            <a:ext cx="228600" cy="4779962"/>
            <a:chOff x="3391" y="1309"/>
            <a:chExt cx="144" cy="3011"/>
          </a:xfrm>
        </p:grpSpPr>
        <p:sp>
          <p:nvSpPr>
            <p:cNvPr id="48207" name="AutoShape 79"/>
            <p:cNvSpPr>
              <a:spLocks noChangeArrowheads="1"/>
            </p:cNvSpPr>
            <p:nvPr userDrawn="1"/>
          </p:nvSpPr>
          <p:spPr bwMode="gray">
            <a:xfrm>
              <a:off x="3393" y="1309"/>
              <a:ext cx="142" cy="3011"/>
            </a:xfrm>
            <a:prstGeom prst="can">
              <a:avLst>
                <a:gd name="adj" fmla="val 55367"/>
              </a:avLst>
            </a:prstGeom>
            <a:gradFill rotWithShape="1">
              <a:gsLst>
                <a:gs pos="0">
                  <a:srgbClr val="FFFFFF">
                    <a:gamma/>
                    <a:shade val="85882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85882"/>
                    <a:invGamma/>
                  </a:srgb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208" name="Oval 80"/>
            <p:cNvSpPr>
              <a:spLocks noChangeArrowheads="1"/>
            </p:cNvSpPr>
            <p:nvPr userDrawn="1"/>
          </p:nvSpPr>
          <p:spPr bwMode="gray">
            <a:xfrm>
              <a:off x="3391" y="1309"/>
              <a:ext cx="144" cy="78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92157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92157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209" name="Group 81"/>
          <p:cNvGrpSpPr>
            <a:grpSpLocks/>
          </p:cNvGrpSpPr>
          <p:nvPr userDrawn="1"/>
        </p:nvGrpSpPr>
        <p:grpSpPr bwMode="auto">
          <a:xfrm>
            <a:off x="3975100" y="3124200"/>
            <a:ext cx="1657350" cy="881063"/>
            <a:chOff x="2384" y="1968"/>
            <a:chExt cx="1044" cy="555"/>
          </a:xfrm>
        </p:grpSpPr>
        <p:sp>
          <p:nvSpPr>
            <p:cNvPr id="48210" name="AutoShape 82"/>
            <p:cNvSpPr>
              <a:spLocks noChangeArrowheads="1"/>
            </p:cNvSpPr>
            <p:nvPr userDrawn="1"/>
          </p:nvSpPr>
          <p:spPr bwMode="gray">
            <a:xfrm rot="5400000" flipH="1">
              <a:off x="3236" y="2086"/>
              <a:ext cx="288" cy="96"/>
            </a:xfrm>
            <a:prstGeom prst="parallelogram">
              <a:avLst>
                <a:gd name="adj" fmla="val 18736"/>
              </a:avLst>
            </a:prstGeom>
            <a:gradFill rotWithShape="1">
              <a:gsLst>
                <a:gs pos="0">
                  <a:srgbClr val="EAEAEA">
                    <a:gamma/>
                    <a:shade val="85882"/>
                    <a:invGamma/>
                  </a:srgbClr>
                </a:gs>
                <a:gs pos="100000">
                  <a:srgbClr val="EAEAEA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Left"/>
              <a:lightRig rig="legacyFlat3" dir="b"/>
            </a:scene3d>
            <a:sp3d extrusionH="365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8211" name="Freeform 83"/>
            <p:cNvSpPr>
              <a:spLocks/>
            </p:cNvSpPr>
            <p:nvPr userDrawn="1"/>
          </p:nvSpPr>
          <p:spPr bwMode="gray">
            <a:xfrm>
              <a:off x="2384" y="1968"/>
              <a:ext cx="975" cy="555"/>
            </a:xfrm>
            <a:custGeom>
              <a:avLst/>
              <a:gdLst/>
              <a:ahLst/>
              <a:cxnLst>
                <a:cxn ang="0">
                  <a:pos x="837" y="0"/>
                </a:cxn>
                <a:cxn ang="0">
                  <a:pos x="837" y="317"/>
                </a:cxn>
                <a:cxn ang="0">
                  <a:pos x="116" y="476"/>
                </a:cxn>
                <a:cxn ang="0">
                  <a:pos x="0" y="304"/>
                </a:cxn>
                <a:cxn ang="0">
                  <a:pos x="110" y="100"/>
                </a:cxn>
                <a:cxn ang="0">
                  <a:pos x="837" y="0"/>
                </a:cxn>
              </a:cxnLst>
              <a:rect l="0" t="0" r="r" b="b"/>
              <a:pathLst>
                <a:path w="837" h="476">
                  <a:moveTo>
                    <a:pt x="837" y="0"/>
                  </a:moveTo>
                  <a:lnTo>
                    <a:pt x="837" y="317"/>
                  </a:lnTo>
                  <a:lnTo>
                    <a:pt x="116" y="476"/>
                  </a:lnTo>
                  <a:lnTo>
                    <a:pt x="0" y="304"/>
                  </a:lnTo>
                  <a:lnTo>
                    <a:pt x="110" y="100"/>
                  </a:lnTo>
                  <a:lnTo>
                    <a:pt x="837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85882"/>
                    <a:invGamma/>
                  </a:srgb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legacyObliqueTopLeft"/>
              <a:lightRig rig="legacyFlat3" dir="b"/>
            </a:scene3d>
            <a:sp3d extrusionH="365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48212" name="Freeform 84"/>
            <p:cNvSpPr>
              <a:spLocks/>
            </p:cNvSpPr>
            <p:nvPr userDrawn="1"/>
          </p:nvSpPr>
          <p:spPr bwMode="gray">
            <a:xfrm>
              <a:off x="2421" y="2007"/>
              <a:ext cx="905" cy="461"/>
            </a:xfrm>
            <a:custGeom>
              <a:avLst/>
              <a:gdLst/>
              <a:ahLst/>
              <a:cxnLst>
                <a:cxn ang="0">
                  <a:pos x="786" y="0"/>
                </a:cxn>
                <a:cxn ang="0">
                  <a:pos x="786" y="252"/>
                </a:cxn>
                <a:cxn ang="0">
                  <a:pos x="92" y="396"/>
                </a:cxn>
                <a:cxn ang="0">
                  <a:pos x="0" y="266"/>
                </a:cxn>
                <a:cxn ang="0">
                  <a:pos x="88" y="112"/>
                </a:cxn>
                <a:cxn ang="0">
                  <a:pos x="786" y="0"/>
                </a:cxn>
              </a:cxnLst>
              <a:rect l="0" t="0" r="r" b="b"/>
              <a:pathLst>
                <a:path w="786" h="396">
                  <a:moveTo>
                    <a:pt x="786" y="0"/>
                  </a:moveTo>
                  <a:lnTo>
                    <a:pt x="786" y="252"/>
                  </a:lnTo>
                  <a:lnTo>
                    <a:pt x="92" y="396"/>
                  </a:lnTo>
                  <a:lnTo>
                    <a:pt x="0" y="266"/>
                  </a:lnTo>
                  <a:lnTo>
                    <a:pt x="88" y="112"/>
                  </a:lnTo>
                  <a:lnTo>
                    <a:pt x="78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213" name="WordArt 85"/>
            <p:cNvSpPr>
              <a:spLocks noChangeArrowheads="1" noChangeShapeType="1" noTextEdit="1"/>
            </p:cNvSpPr>
            <p:nvPr userDrawn="1"/>
          </p:nvSpPr>
          <p:spPr bwMode="gray">
            <a:xfrm>
              <a:off x="2664" y="2112"/>
              <a:ext cx="480" cy="267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33333"/>
                </a:avLst>
              </a:prstTxWarp>
            </a:bodyPr>
            <a:lstStyle/>
            <a:p>
              <a:pPr algn="ctr"/>
              <a:r>
                <a:rPr lang="en-US" sz="2800" kern="10" dirty="0" smtClean="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85882"/>
                          <a:invGamma/>
                        </a:srgbClr>
                      </a:gs>
                    </a:gsLst>
                    <a:lin ang="0" scaled="1"/>
                  </a:gradFill>
                  <a:latin typeface="Arial Black"/>
                </a:rPr>
                <a:t>GRIEF</a:t>
              </a:r>
              <a:endParaRPr lang="en-US" sz="28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85882"/>
                        <a:invGamma/>
                      </a:srgbClr>
                    </a:gs>
                  </a:gsLst>
                  <a:lin ang="0" scaled="1"/>
                </a:gradFill>
                <a:latin typeface="Arial Black"/>
              </a:endParaRPr>
            </a:p>
          </p:txBody>
        </p:sp>
      </p:grpSp>
      <p:grpSp>
        <p:nvGrpSpPr>
          <p:cNvPr id="48214" name="Group 86"/>
          <p:cNvGrpSpPr>
            <a:grpSpLocks/>
          </p:cNvGrpSpPr>
          <p:nvPr userDrawn="1"/>
        </p:nvGrpSpPr>
        <p:grpSpPr bwMode="auto">
          <a:xfrm>
            <a:off x="2543175" y="5319713"/>
            <a:ext cx="3067050" cy="806450"/>
            <a:chOff x="1482" y="3351"/>
            <a:chExt cx="1932" cy="508"/>
          </a:xfrm>
        </p:grpSpPr>
        <p:sp>
          <p:nvSpPr>
            <p:cNvPr id="48215" name="AutoShape 87"/>
            <p:cNvSpPr>
              <a:spLocks noChangeArrowheads="1"/>
            </p:cNvSpPr>
            <p:nvPr userDrawn="1"/>
          </p:nvSpPr>
          <p:spPr bwMode="gray">
            <a:xfrm rot="5400000" flipH="1">
              <a:off x="3237" y="3499"/>
              <a:ext cx="288" cy="66"/>
            </a:xfrm>
            <a:prstGeom prst="parallelogram">
              <a:avLst>
                <a:gd name="adj" fmla="val 4525"/>
              </a:avLst>
            </a:prstGeom>
            <a:gradFill rotWithShape="1">
              <a:gsLst>
                <a:gs pos="0">
                  <a:srgbClr val="EAEAEA">
                    <a:gamma/>
                    <a:shade val="85882"/>
                    <a:invGamma/>
                  </a:srgbClr>
                </a:gs>
                <a:gs pos="100000">
                  <a:srgbClr val="EAEAEA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  <a:scene3d>
              <a:camera prst="legacyObliqueTopLeft"/>
              <a:lightRig rig="legacyFlat3" dir="b"/>
            </a:scene3d>
            <a:sp3d extrusionH="365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8216" name="Freeform 88"/>
            <p:cNvSpPr>
              <a:spLocks/>
            </p:cNvSpPr>
            <p:nvPr userDrawn="1"/>
          </p:nvSpPr>
          <p:spPr bwMode="gray">
            <a:xfrm>
              <a:off x="1482" y="3351"/>
              <a:ext cx="1883" cy="508"/>
            </a:xfrm>
            <a:custGeom>
              <a:avLst/>
              <a:gdLst/>
              <a:ahLst/>
              <a:cxnLst>
                <a:cxn ang="0">
                  <a:pos x="2085" y="0"/>
                </a:cxn>
                <a:cxn ang="0">
                  <a:pos x="2085" y="312"/>
                </a:cxn>
                <a:cxn ang="0">
                  <a:pos x="171" y="436"/>
                </a:cxn>
                <a:cxn ang="0">
                  <a:pos x="0" y="277"/>
                </a:cxn>
                <a:cxn ang="0">
                  <a:pos x="178" y="88"/>
                </a:cxn>
                <a:cxn ang="0">
                  <a:pos x="2085" y="0"/>
                </a:cxn>
              </a:cxnLst>
              <a:rect l="0" t="0" r="r" b="b"/>
              <a:pathLst>
                <a:path w="2085" h="436">
                  <a:moveTo>
                    <a:pt x="2085" y="0"/>
                  </a:moveTo>
                  <a:lnTo>
                    <a:pt x="2085" y="312"/>
                  </a:lnTo>
                  <a:lnTo>
                    <a:pt x="171" y="436"/>
                  </a:lnTo>
                  <a:lnTo>
                    <a:pt x="0" y="277"/>
                  </a:lnTo>
                  <a:lnTo>
                    <a:pt x="178" y="88"/>
                  </a:lnTo>
                  <a:lnTo>
                    <a:pt x="2085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gamma/>
                    <a:shade val="85882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85882"/>
                    <a:invGamma/>
                  </a:srgb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legacyObliqueTopLeft"/>
              <a:lightRig rig="legacyFlat1" dir="t"/>
            </a:scene3d>
            <a:sp3d extrusionH="365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48217" name="Freeform 89"/>
            <p:cNvSpPr>
              <a:spLocks/>
            </p:cNvSpPr>
            <p:nvPr userDrawn="1"/>
          </p:nvSpPr>
          <p:spPr bwMode="gray">
            <a:xfrm>
              <a:off x="1528" y="3394"/>
              <a:ext cx="1812" cy="419"/>
            </a:xfrm>
            <a:custGeom>
              <a:avLst/>
              <a:gdLst/>
              <a:ahLst/>
              <a:cxnLst>
                <a:cxn ang="0">
                  <a:pos x="2004" y="0"/>
                </a:cxn>
                <a:cxn ang="0">
                  <a:pos x="2003" y="250"/>
                </a:cxn>
                <a:cxn ang="0">
                  <a:pos x="130" y="360"/>
                </a:cxn>
                <a:cxn ang="0">
                  <a:pos x="0" y="234"/>
                </a:cxn>
                <a:cxn ang="0">
                  <a:pos x="138" y="92"/>
                </a:cxn>
                <a:cxn ang="0">
                  <a:pos x="2004" y="0"/>
                </a:cxn>
              </a:cxnLst>
              <a:rect l="0" t="0" r="r" b="b"/>
              <a:pathLst>
                <a:path w="2004" h="360">
                  <a:moveTo>
                    <a:pt x="2004" y="0"/>
                  </a:moveTo>
                  <a:lnTo>
                    <a:pt x="2003" y="250"/>
                  </a:lnTo>
                  <a:lnTo>
                    <a:pt x="130" y="360"/>
                  </a:lnTo>
                  <a:lnTo>
                    <a:pt x="0" y="234"/>
                  </a:lnTo>
                  <a:lnTo>
                    <a:pt x="138" y="92"/>
                  </a:lnTo>
                  <a:lnTo>
                    <a:pt x="200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alpha val="60001"/>
                  </a:schemeClr>
                </a:gs>
                <a:gs pos="100000">
                  <a:schemeClr val="hlink">
                    <a:gamma/>
                    <a:shade val="69804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218" name="WordArt 90"/>
            <p:cNvSpPr>
              <a:spLocks noChangeArrowheads="1" noChangeShapeType="1" noTextEdit="1"/>
            </p:cNvSpPr>
            <p:nvPr userDrawn="1"/>
          </p:nvSpPr>
          <p:spPr bwMode="gray">
            <a:xfrm>
              <a:off x="1965" y="3458"/>
              <a:ext cx="1097" cy="258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366"/>
                </a:avLst>
              </a:prstTxWarp>
            </a:bodyPr>
            <a:lstStyle/>
            <a:p>
              <a:pPr algn="ctr"/>
              <a:r>
                <a:rPr lang="en-US" sz="2800" kern="10" dirty="0" smtClean="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85882"/>
                          <a:invGamma/>
                        </a:srgbClr>
                      </a:gs>
                    </a:gsLst>
                    <a:lin ang="0" scaled="1"/>
                  </a:gradFill>
                  <a:latin typeface="Arial Black"/>
                </a:rPr>
                <a:t>HAPPINESS</a:t>
              </a:r>
              <a:endParaRPr lang="en-US" sz="28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85882"/>
                        <a:invGamma/>
                      </a:srgbClr>
                    </a:gs>
                  </a:gsLst>
                  <a:lin ang="0" scaled="1"/>
                </a:gradFill>
                <a:latin typeface="Arial Black"/>
              </a:endParaRPr>
            </a:p>
          </p:txBody>
        </p:sp>
      </p:grpSp>
      <p:grpSp>
        <p:nvGrpSpPr>
          <p:cNvPr id="48219" name="Group 91"/>
          <p:cNvGrpSpPr>
            <a:grpSpLocks/>
          </p:cNvGrpSpPr>
          <p:nvPr userDrawn="1"/>
        </p:nvGrpSpPr>
        <p:grpSpPr bwMode="auto">
          <a:xfrm>
            <a:off x="5743575" y="4800600"/>
            <a:ext cx="3268663" cy="806450"/>
            <a:chOff x="3498" y="3024"/>
            <a:chExt cx="2059" cy="508"/>
          </a:xfrm>
        </p:grpSpPr>
        <p:grpSp>
          <p:nvGrpSpPr>
            <p:cNvPr id="48220" name="Group 92"/>
            <p:cNvGrpSpPr>
              <a:grpSpLocks/>
            </p:cNvGrpSpPr>
            <p:nvPr userDrawn="1"/>
          </p:nvGrpSpPr>
          <p:grpSpPr bwMode="auto">
            <a:xfrm>
              <a:off x="3498" y="3024"/>
              <a:ext cx="2059" cy="508"/>
              <a:chOff x="3498" y="3024"/>
              <a:chExt cx="2181" cy="508"/>
            </a:xfrm>
          </p:grpSpPr>
          <p:sp>
            <p:nvSpPr>
              <p:cNvPr id="48221" name="AutoShape 93"/>
              <p:cNvSpPr>
                <a:spLocks noChangeArrowheads="1"/>
              </p:cNvSpPr>
              <p:nvPr userDrawn="1"/>
            </p:nvSpPr>
            <p:spPr bwMode="gray">
              <a:xfrm rot="-5400000">
                <a:off x="3392" y="3167"/>
                <a:ext cx="288" cy="75"/>
              </a:xfrm>
              <a:prstGeom prst="parallelogram">
                <a:avLst>
                  <a:gd name="adj" fmla="val 3982"/>
                </a:avLst>
              </a:prstGeom>
              <a:gradFill rotWithShape="1">
                <a:gsLst>
                  <a:gs pos="0">
                    <a:srgbClr val="EAEAEA">
                      <a:gamma/>
                      <a:shade val="85882"/>
                      <a:invGamma/>
                    </a:srgbClr>
                  </a:gs>
                  <a:gs pos="100000">
                    <a:srgbClr val="EAEAEA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EAEAEA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8222" name="Freeform 94"/>
              <p:cNvSpPr>
                <a:spLocks/>
              </p:cNvSpPr>
              <p:nvPr userDrawn="1"/>
            </p:nvSpPr>
            <p:spPr bwMode="gray">
              <a:xfrm flipH="1">
                <a:off x="3553" y="3024"/>
                <a:ext cx="2126" cy="508"/>
              </a:xfrm>
              <a:custGeom>
                <a:avLst/>
                <a:gdLst/>
                <a:ahLst/>
                <a:cxnLst>
                  <a:cxn ang="0">
                    <a:pos x="2085" y="0"/>
                  </a:cxn>
                  <a:cxn ang="0">
                    <a:pos x="2085" y="312"/>
                  </a:cxn>
                  <a:cxn ang="0">
                    <a:pos x="171" y="436"/>
                  </a:cxn>
                  <a:cxn ang="0">
                    <a:pos x="0" y="277"/>
                  </a:cxn>
                  <a:cxn ang="0">
                    <a:pos x="178" y="88"/>
                  </a:cxn>
                  <a:cxn ang="0">
                    <a:pos x="2085" y="0"/>
                  </a:cxn>
                </a:cxnLst>
                <a:rect l="0" t="0" r="r" b="b"/>
                <a:pathLst>
                  <a:path w="2085" h="436">
                    <a:moveTo>
                      <a:pt x="2085" y="0"/>
                    </a:moveTo>
                    <a:lnTo>
                      <a:pt x="2085" y="312"/>
                    </a:lnTo>
                    <a:lnTo>
                      <a:pt x="171" y="436"/>
                    </a:lnTo>
                    <a:lnTo>
                      <a:pt x="0" y="277"/>
                    </a:lnTo>
                    <a:lnTo>
                      <a:pt x="178" y="88"/>
                    </a:lnTo>
                    <a:lnTo>
                      <a:pt x="2085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gamma/>
                      <a:shade val="85882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85882"/>
                      <a:invGamma/>
                    </a:srgbClr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legacyObliqueTopRight"/>
                <a:lightRig rig="legacyFlat1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8223" name="Freeform 95"/>
              <p:cNvSpPr>
                <a:spLocks/>
              </p:cNvSpPr>
              <p:nvPr userDrawn="1"/>
            </p:nvSpPr>
            <p:spPr bwMode="gray">
              <a:xfrm flipH="1">
                <a:off x="3581" y="3067"/>
                <a:ext cx="2046" cy="419"/>
              </a:xfrm>
              <a:custGeom>
                <a:avLst/>
                <a:gdLst/>
                <a:ahLst/>
                <a:cxnLst>
                  <a:cxn ang="0">
                    <a:pos x="2004" y="0"/>
                  </a:cxn>
                  <a:cxn ang="0">
                    <a:pos x="2003" y="250"/>
                  </a:cxn>
                  <a:cxn ang="0">
                    <a:pos x="130" y="360"/>
                  </a:cxn>
                  <a:cxn ang="0">
                    <a:pos x="0" y="234"/>
                  </a:cxn>
                  <a:cxn ang="0">
                    <a:pos x="138" y="92"/>
                  </a:cxn>
                  <a:cxn ang="0">
                    <a:pos x="2004" y="0"/>
                  </a:cxn>
                </a:cxnLst>
                <a:rect l="0" t="0" r="r" b="b"/>
                <a:pathLst>
                  <a:path w="2004" h="360">
                    <a:moveTo>
                      <a:pt x="2004" y="0"/>
                    </a:moveTo>
                    <a:lnTo>
                      <a:pt x="2003" y="250"/>
                    </a:lnTo>
                    <a:lnTo>
                      <a:pt x="130" y="360"/>
                    </a:lnTo>
                    <a:lnTo>
                      <a:pt x="0" y="234"/>
                    </a:lnTo>
                    <a:lnTo>
                      <a:pt x="138" y="92"/>
                    </a:lnTo>
                    <a:lnTo>
                      <a:pt x="200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79216"/>
                      <a:invGamma/>
                    </a:schemeClr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8224" name="WordArt 96"/>
            <p:cNvSpPr>
              <a:spLocks noChangeArrowheads="1" noChangeShapeType="1" noTextEdit="1"/>
            </p:cNvSpPr>
            <p:nvPr userDrawn="1"/>
          </p:nvSpPr>
          <p:spPr bwMode="gray">
            <a:xfrm>
              <a:off x="4059" y="3140"/>
              <a:ext cx="1056" cy="248"/>
            </a:xfrm>
            <a:prstGeom prst="rect">
              <a:avLst/>
            </a:prstGeom>
          </p:spPr>
          <p:txBody>
            <a:bodyPr wrap="none" fromWordArt="1">
              <a:prstTxWarp prst="textSlantDown">
                <a:avLst>
                  <a:gd name="adj" fmla="val 77333"/>
                </a:avLst>
              </a:prstTxWarp>
            </a:bodyPr>
            <a:lstStyle/>
            <a:p>
              <a:pPr algn="ctr"/>
              <a:r>
                <a:rPr lang="en-US" sz="2400" kern="10" dirty="0" smtClean="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FF">
                          <a:gamma/>
                          <a:shade val="85882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atin typeface="Arial Black"/>
                </a:rPr>
                <a:t>JOY </a:t>
              </a:r>
              <a:endParaRPr lang="en-US" sz="24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FF">
                        <a:gamma/>
                        <a:shade val="85882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atin typeface="Arial Black"/>
              </a:endParaRPr>
            </a:p>
          </p:txBody>
        </p:sp>
      </p:grpSp>
      <p:grpSp>
        <p:nvGrpSpPr>
          <p:cNvPr id="48225" name="Group 97"/>
          <p:cNvGrpSpPr>
            <a:grpSpLocks/>
          </p:cNvGrpSpPr>
          <p:nvPr userDrawn="1"/>
        </p:nvGrpSpPr>
        <p:grpSpPr bwMode="auto">
          <a:xfrm>
            <a:off x="5757863" y="2560638"/>
            <a:ext cx="1771650" cy="881062"/>
            <a:chOff x="3507" y="1613"/>
            <a:chExt cx="1116" cy="555"/>
          </a:xfrm>
        </p:grpSpPr>
        <p:grpSp>
          <p:nvGrpSpPr>
            <p:cNvPr id="48226" name="Group 98"/>
            <p:cNvGrpSpPr>
              <a:grpSpLocks/>
            </p:cNvGrpSpPr>
            <p:nvPr userDrawn="1"/>
          </p:nvGrpSpPr>
          <p:grpSpPr bwMode="auto">
            <a:xfrm>
              <a:off x="3507" y="1613"/>
              <a:ext cx="1116" cy="555"/>
              <a:chOff x="2345" y="1092"/>
              <a:chExt cx="1116" cy="555"/>
            </a:xfrm>
          </p:grpSpPr>
          <p:sp>
            <p:nvSpPr>
              <p:cNvPr id="48227" name="AutoShape 99"/>
              <p:cNvSpPr>
                <a:spLocks noChangeArrowheads="1"/>
              </p:cNvSpPr>
              <p:nvPr/>
            </p:nvSpPr>
            <p:spPr bwMode="gray">
              <a:xfrm rot="-5400000">
                <a:off x="2249" y="1222"/>
                <a:ext cx="288" cy="96"/>
              </a:xfrm>
              <a:prstGeom prst="parallelogram">
                <a:avLst>
                  <a:gd name="adj" fmla="val 18736"/>
                </a:avLst>
              </a:prstGeom>
              <a:gradFill rotWithShape="1">
                <a:gsLst>
                  <a:gs pos="0">
                    <a:srgbClr val="EAEAEA">
                      <a:gamma/>
                      <a:shade val="85882"/>
                      <a:invGamma/>
                    </a:srgbClr>
                  </a:gs>
                  <a:gs pos="100000">
                    <a:srgbClr val="EAEAEA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EAEAEA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grpSp>
            <p:nvGrpSpPr>
              <p:cNvPr id="48228" name="Group 100"/>
              <p:cNvGrpSpPr>
                <a:grpSpLocks/>
              </p:cNvGrpSpPr>
              <p:nvPr/>
            </p:nvGrpSpPr>
            <p:grpSpPr bwMode="auto">
              <a:xfrm>
                <a:off x="2414" y="1092"/>
                <a:ext cx="1047" cy="555"/>
                <a:chOff x="2414" y="1104"/>
                <a:chExt cx="975" cy="555"/>
              </a:xfrm>
            </p:grpSpPr>
            <p:sp>
              <p:nvSpPr>
                <p:cNvPr id="48229" name="Freeform 101"/>
                <p:cNvSpPr>
                  <a:spLocks/>
                </p:cNvSpPr>
                <p:nvPr/>
              </p:nvSpPr>
              <p:spPr bwMode="gray">
                <a:xfrm flipH="1">
                  <a:off x="2414" y="1104"/>
                  <a:ext cx="975" cy="555"/>
                </a:xfrm>
                <a:custGeom>
                  <a:avLst/>
                  <a:gdLst/>
                  <a:ahLst/>
                  <a:cxnLst>
                    <a:cxn ang="0">
                      <a:pos x="837" y="0"/>
                    </a:cxn>
                    <a:cxn ang="0">
                      <a:pos x="837" y="317"/>
                    </a:cxn>
                    <a:cxn ang="0">
                      <a:pos x="116" y="476"/>
                    </a:cxn>
                    <a:cxn ang="0">
                      <a:pos x="0" y="304"/>
                    </a:cxn>
                    <a:cxn ang="0">
                      <a:pos x="110" y="100"/>
                    </a:cxn>
                    <a:cxn ang="0">
                      <a:pos x="837" y="0"/>
                    </a:cxn>
                  </a:cxnLst>
                  <a:rect l="0" t="0" r="r" b="b"/>
                  <a:pathLst>
                    <a:path w="837" h="476">
                      <a:moveTo>
                        <a:pt x="837" y="0"/>
                      </a:moveTo>
                      <a:lnTo>
                        <a:pt x="837" y="317"/>
                      </a:lnTo>
                      <a:lnTo>
                        <a:pt x="116" y="476"/>
                      </a:lnTo>
                      <a:lnTo>
                        <a:pt x="0" y="304"/>
                      </a:lnTo>
                      <a:lnTo>
                        <a:pt x="110" y="100"/>
                      </a:lnTo>
                      <a:lnTo>
                        <a:pt x="837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85882"/>
                        <a:invGamma/>
                      </a:srgbClr>
                    </a:gs>
                  </a:gsLst>
                  <a:lin ang="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legacyObliqueTopRight"/>
                  <a:lightRig rig="legacyFlat3" dir="b"/>
                </a:scene3d>
                <a:sp3d extrusionH="36500" prstMaterial="legacyMatte">
                  <a:bevelT w="13500" h="13500" prst="angle"/>
                  <a:bevelB w="13500" h="13500" prst="angle"/>
                  <a:extrusionClr>
                    <a:srgbClr val="FFFFFF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48230" name="Freeform 102"/>
                <p:cNvSpPr>
                  <a:spLocks/>
                </p:cNvSpPr>
                <p:nvPr/>
              </p:nvSpPr>
              <p:spPr bwMode="gray">
                <a:xfrm flipH="1">
                  <a:off x="2447" y="1143"/>
                  <a:ext cx="905" cy="461"/>
                </a:xfrm>
                <a:custGeom>
                  <a:avLst/>
                  <a:gdLst/>
                  <a:ahLst/>
                  <a:cxnLst>
                    <a:cxn ang="0">
                      <a:pos x="786" y="0"/>
                    </a:cxn>
                    <a:cxn ang="0">
                      <a:pos x="786" y="252"/>
                    </a:cxn>
                    <a:cxn ang="0">
                      <a:pos x="92" y="396"/>
                    </a:cxn>
                    <a:cxn ang="0">
                      <a:pos x="0" y="266"/>
                    </a:cxn>
                    <a:cxn ang="0">
                      <a:pos x="88" y="112"/>
                    </a:cxn>
                    <a:cxn ang="0">
                      <a:pos x="786" y="0"/>
                    </a:cxn>
                  </a:cxnLst>
                  <a:rect l="0" t="0" r="r" b="b"/>
                  <a:pathLst>
                    <a:path w="786" h="396">
                      <a:moveTo>
                        <a:pt x="786" y="0"/>
                      </a:moveTo>
                      <a:lnTo>
                        <a:pt x="786" y="252"/>
                      </a:lnTo>
                      <a:lnTo>
                        <a:pt x="92" y="396"/>
                      </a:lnTo>
                      <a:lnTo>
                        <a:pt x="0" y="266"/>
                      </a:lnTo>
                      <a:lnTo>
                        <a:pt x="88" y="112"/>
                      </a:lnTo>
                      <a:lnTo>
                        <a:pt x="786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1"/>
                    </a:gs>
                    <a:gs pos="100000">
                      <a:schemeClr val="tx2"/>
                    </a:gs>
                  </a:gsLst>
                  <a:lin ang="189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8231" name="WordArt 103"/>
            <p:cNvSpPr>
              <a:spLocks noChangeArrowheads="1" noChangeShapeType="1" noTextEdit="1"/>
            </p:cNvSpPr>
            <p:nvPr userDrawn="1"/>
          </p:nvSpPr>
          <p:spPr bwMode="gray">
            <a:xfrm>
              <a:off x="3798" y="1735"/>
              <a:ext cx="498" cy="286"/>
            </a:xfrm>
            <a:prstGeom prst="rect">
              <a:avLst/>
            </a:prstGeom>
          </p:spPr>
          <p:txBody>
            <a:bodyPr wrap="none" fromWordArt="1">
              <a:prstTxWarp prst="textSlantDown">
                <a:avLst>
                  <a:gd name="adj" fmla="val 71931"/>
                </a:avLst>
              </a:prstTxWarp>
            </a:bodyPr>
            <a:lstStyle/>
            <a:p>
              <a:pPr algn="ctr"/>
              <a:r>
                <a:rPr lang="en-US" sz="2400" kern="10" dirty="0" smtClean="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FF">
                          <a:gamma/>
                          <a:shade val="85882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atin typeface="Arial Black"/>
                </a:rPr>
                <a:t>ANGER</a:t>
              </a:r>
              <a:endParaRPr lang="en-US" sz="24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FF">
                        <a:gamma/>
                        <a:shade val="85882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atin typeface="Arial Black"/>
              </a:endParaRPr>
            </a:p>
          </p:txBody>
        </p:sp>
      </p:grpSp>
      <p:sp>
        <p:nvSpPr>
          <p:cNvPr id="60" name="Footer Placeholder 59"/>
          <p:cNvSpPr>
            <a:spLocks noGrp="1"/>
          </p:cNvSpPr>
          <p:nvPr>
            <p:ph type="ftr" sz="quarter" idx="12"/>
          </p:nvPr>
        </p:nvSpPr>
        <p:spPr>
          <a:xfrm>
            <a:off x="381000" y="6381750"/>
            <a:ext cx="2895600" cy="476250"/>
          </a:xfrm>
        </p:spPr>
        <p:txBody>
          <a:bodyPr/>
          <a:lstStyle>
            <a:lvl1pPr>
              <a:defRPr sz="2400" b="1">
                <a:solidFill>
                  <a:srgbClr val="29EE1A"/>
                </a:solidFill>
                <a:latin typeface="Monotype Corsiva" pitchFamily="66" charset="0"/>
              </a:defRPr>
            </a:lvl1pPr>
          </a:lstStyle>
          <a:p>
            <a:r>
              <a:rPr lang="en-US" dirty="0" smtClean="0"/>
              <a:t>Ann E Gillies  </a:t>
            </a:r>
            <a:r>
              <a:rPr lang="en-US" sz="1800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Ph. D</a:t>
            </a:r>
            <a:endParaRPr lang="en-US" sz="1800" dirty="0" smtClean="0"/>
          </a:p>
          <a:p>
            <a:endParaRPr lang="en-US" dirty="0"/>
          </a:p>
        </p:txBody>
      </p:sp>
      <p:pic>
        <p:nvPicPr>
          <p:cNvPr id="1026" name="Picture 2" descr="C:\Users\Ann\Desktop\RTM - Logo 1.1.1 ver - S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4276"/>
            <a:ext cx="1022995" cy="116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4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8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8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700"/>
                                        <p:tgtEl>
                                          <p:spTgt spid="4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2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99" grpId="0" animBg="1"/>
      <p:bldP spid="48203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629968-1AE1-47E1-BEF6-26E9B85BA8F4}" type="datetimeFigureOut">
              <a:rPr lang="en-US"/>
              <a:pPr/>
              <a:t>6/9/2021</a:t>
            </a:fld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6C128F-1A8A-4CC4-A4D9-5ACBD7DD7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87338"/>
            <a:ext cx="2057400" cy="5838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7338"/>
            <a:ext cx="6019800" cy="5838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00E64-F626-4A52-B0E0-7DE224BD3935}" type="datetimeFigureOut">
              <a:rPr lang="en-US"/>
              <a:pPr/>
              <a:t>6/9/2021</a:t>
            </a:fld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9D8A72-8716-48D3-AF12-2442BF2D8E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7925" y="287338"/>
            <a:ext cx="6238875" cy="8334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0CFBD3-0DF3-461B-BA7F-5B146181A6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304800" y="6324600"/>
            <a:ext cx="2318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29EE1A"/>
                </a:solidFill>
                <a:latin typeface="Monotype Corsiva" panose="03010101010201010101" pitchFamily="66" charset="0"/>
              </a:rPr>
              <a:t>Ann E. Gillies </a:t>
            </a:r>
            <a:r>
              <a:rPr lang="en-US" sz="1800" dirty="0" err="1" smtClean="0">
                <a:solidFill>
                  <a:srgbClr val="29EE1A"/>
                </a:solidFill>
                <a:latin typeface="Andalus"/>
              </a:rPr>
              <a:t>Ph.D</a:t>
            </a:r>
            <a:endParaRPr lang="en-US" dirty="0">
              <a:solidFill>
                <a:srgbClr val="29EE1A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7925" y="287338"/>
            <a:ext cx="6238875" cy="8334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 E. Gillies  </a:t>
            </a:r>
            <a:r>
              <a:rPr lang="en-US" sz="1800" b="0" dirty="0" err="1" smtClean="0">
                <a:latin typeface="Andalus"/>
              </a:rPr>
              <a:t>Ph.D</a:t>
            </a:r>
            <a:endParaRPr lang="en-US" sz="1800" b="0" dirty="0" smtClean="0"/>
          </a:p>
          <a:p>
            <a:endParaRPr lang="en-US" dirty="0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507D40-9DBA-4642-8625-2992D357EA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7925" y="287338"/>
            <a:ext cx="6238875" cy="8334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743200" cy="476250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 E. Gillies  </a:t>
            </a:r>
            <a:r>
              <a:rPr lang="en-US" sz="1800" dirty="0" err="1" smtClean="0">
                <a:latin typeface="Andalus"/>
              </a:rPr>
              <a:t>Ph.D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A6CCA-C0A7-4A2C-890E-F216249C09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819400" cy="476250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 E. Gillies  </a:t>
            </a:r>
            <a:r>
              <a:rPr lang="en-US" sz="1800" dirty="0" err="1" smtClean="0">
                <a:latin typeface="Andalus"/>
              </a:rPr>
              <a:t>Ph.D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C91A25-688A-4D40-A1C2-BB8D7F6C1F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819400" cy="476250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 E. Gillies  </a:t>
            </a:r>
            <a:r>
              <a:rPr lang="en-US" sz="1800" dirty="0" err="1" smtClean="0">
                <a:latin typeface="Andalus"/>
              </a:rPr>
              <a:t>Ph.D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1E6D7-8B21-4F49-8A07-D875714344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 E. Gillies  </a:t>
            </a:r>
            <a:r>
              <a:rPr lang="en-US" sz="1800" dirty="0" err="1" smtClean="0">
                <a:latin typeface="Andalus"/>
              </a:rPr>
              <a:t>Ph.D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04D17D-18BA-4BC7-A92F-9A52985938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 E. Gillies  </a:t>
            </a:r>
            <a:r>
              <a:rPr lang="en-US" sz="1800" dirty="0" err="1" smtClean="0">
                <a:latin typeface="Andalus"/>
              </a:rPr>
              <a:t>Ph.D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18A46-CA21-4422-9E56-50F20A2B42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0A9AC7-48D9-4088-81AF-369B02B0E8FF}" type="datetimeFigureOut">
              <a:rPr lang="en-US"/>
              <a:pPr/>
              <a:t>6/9/2021</a:t>
            </a:fld>
            <a:endParaRPr lang="en-US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41D8C3-D839-43D5-A79F-57F887F6B8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3124200" cy="476250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 E. Gillies  </a:t>
            </a:r>
            <a:r>
              <a:rPr lang="en-US" sz="1800" dirty="0" err="1" smtClean="0">
                <a:latin typeface="Andalus"/>
              </a:rPr>
              <a:t>Ph.D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E561CF-78C2-4192-A904-5DCB2AFC11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10022-2E2B-4A42-89A6-2685AD3FD84C}" type="datetimeFigureOut">
              <a:rPr lang="en-US"/>
              <a:pPr/>
              <a:t>6/9/2021</a:t>
            </a:fld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0F64AD-4EC8-436C-99F7-E2F289D9EA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 E. Gillies  </a:t>
            </a:r>
            <a:r>
              <a:rPr lang="en-US" sz="1800" dirty="0" err="1" smtClean="0">
                <a:latin typeface="Andalus"/>
              </a:rPr>
              <a:t>Ph.D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86C8C2-9024-461D-A2AD-70AF0758B4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47" name="Group 51"/>
          <p:cNvGrpSpPr>
            <a:grpSpLocks/>
          </p:cNvGrpSpPr>
          <p:nvPr/>
        </p:nvGrpSpPr>
        <p:grpSpPr bwMode="auto">
          <a:xfrm>
            <a:off x="0" y="0"/>
            <a:ext cx="9144000" cy="6867525"/>
            <a:chOff x="0" y="195"/>
            <a:chExt cx="5760" cy="4125"/>
          </a:xfrm>
        </p:grpSpPr>
        <p:grpSp>
          <p:nvGrpSpPr>
            <p:cNvPr id="4148" name="Group 52"/>
            <p:cNvGrpSpPr>
              <a:grpSpLocks/>
            </p:cNvGrpSpPr>
            <p:nvPr userDrawn="1"/>
          </p:nvGrpSpPr>
          <p:grpSpPr bwMode="auto">
            <a:xfrm>
              <a:off x="0" y="195"/>
              <a:ext cx="5758" cy="1211"/>
              <a:chOff x="97" y="195"/>
              <a:chExt cx="5662" cy="1185"/>
            </a:xfrm>
          </p:grpSpPr>
          <p:sp>
            <p:nvSpPr>
              <p:cNvPr id="4149" name="Freeform 53"/>
              <p:cNvSpPr>
                <a:spLocks/>
              </p:cNvSpPr>
              <p:nvPr userDrawn="1"/>
            </p:nvSpPr>
            <p:spPr bwMode="gray">
              <a:xfrm>
                <a:off x="97" y="198"/>
                <a:ext cx="5660" cy="526"/>
              </a:xfrm>
              <a:custGeom>
                <a:avLst/>
                <a:gdLst/>
                <a:ahLst/>
                <a:cxnLst>
                  <a:cxn ang="0">
                    <a:pos x="0" y="363"/>
                  </a:cxn>
                  <a:cxn ang="0">
                    <a:pos x="0" y="526"/>
                  </a:cxn>
                  <a:cxn ang="0">
                    <a:pos x="5660" y="0"/>
                  </a:cxn>
                  <a:cxn ang="0">
                    <a:pos x="0" y="363"/>
                  </a:cxn>
                </a:cxnLst>
                <a:rect l="0" t="0" r="r" b="b"/>
                <a:pathLst>
                  <a:path w="5660" h="526">
                    <a:moveTo>
                      <a:pt x="0" y="363"/>
                    </a:moveTo>
                    <a:lnTo>
                      <a:pt x="0" y="526"/>
                    </a:lnTo>
                    <a:lnTo>
                      <a:pt x="5660" y="0"/>
                    </a:lnTo>
                    <a:lnTo>
                      <a:pt x="0" y="363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0" name="Freeform 54"/>
              <p:cNvSpPr>
                <a:spLocks/>
              </p:cNvSpPr>
              <p:nvPr userDrawn="1"/>
            </p:nvSpPr>
            <p:spPr bwMode="gray">
              <a:xfrm>
                <a:off x="97" y="195"/>
                <a:ext cx="5662" cy="1185"/>
              </a:xfrm>
              <a:custGeom>
                <a:avLst/>
                <a:gdLst/>
                <a:ahLst/>
                <a:cxnLst>
                  <a:cxn ang="0">
                    <a:pos x="5662" y="0"/>
                  </a:cxn>
                  <a:cxn ang="0">
                    <a:pos x="0" y="1185"/>
                  </a:cxn>
                  <a:cxn ang="0">
                    <a:pos x="0" y="442"/>
                  </a:cxn>
                  <a:cxn ang="0">
                    <a:pos x="5662" y="0"/>
                  </a:cxn>
                </a:cxnLst>
                <a:rect l="0" t="0" r="r" b="b"/>
                <a:pathLst>
                  <a:path w="5662" h="1185">
                    <a:moveTo>
                      <a:pt x="5662" y="0"/>
                    </a:moveTo>
                    <a:lnTo>
                      <a:pt x="0" y="1185"/>
                    </a:lnTo>
                    <a:lnTo>
                      <a:pt x="0" y="442"/>
                    </a:lnTo>
                    <a:lnTo>
                      <a:pt x="5662" y="0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51" name="Freeform 55"/>
            <p:cNvSpPr>
              <a:spLocks/>
            </p:cNvSpPr>
            <p:nvPr userDrawn="1"/>
          </p:nvSpPr>
          <p:spPr bwMode="gray">
            <a:xfrm flipH="1">
              <a:off x="0" y="315"/>
              <a:ext cx="5753" cy="39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2711"/>
                </a:cxn>
                <a:cxn ang="0">
                  <a:pos x="5760" y="3076"/>
                </a:cxn>
                <a:cxn ang="0">
                  <a:pos x="952" y="3084"/>
                </a:cxn>
                <a:cxn ang="0">
                  <a:pos x="0" y="156"/>
                </a:cxn>
                <a:cxn ang="0">
                  <a:pos x="0" y="0"/>
                </a:cxn>
              </a:cxnLst>
              <a:rect l="0" t="0" r="r" b="b"/>
              <a:pathLst>
                <a:path w="5760" h="3084">
                  <a:moveTo>
                    <a:pt x="0" y="0"/>
                  </a:moveTo>
                  <a:lnTo>
                    <a:pt x="5760" y="2711"/>
                  </a:lnTo>
                  <a:lnTo>
                    <a:pt x="5760" y="3076"/>
                  </a:lnTo>
                  <a:lnTo>
                    <a:pt x="952" y="3084"/>
                  </a:lnTo>
                  <a:lnTo>
                    <a:pt x="0" y="1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8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2" name="Freeform 56"/>
            <p:cNvSpPr>
              <a:spLocks/>
            </p:cNvSpPr>
            <p:nvPr userDrawn="1"/>
          </p:nvSpPr>
          <p:spPr bwMode="gray">
            <a:xfrm>
              <a:off x="0" y="215"/>
              <a:ext cx="5759" cy="4105"/>
            </a:xfrm>
            <a:custGeom>
              <a:avLst/>
              <a:gdLst/>
              <a:ahLst/>
              <a:cxnLst>
                <a:cxn ang="0">
                  <a:pos x="5663" y="228"/>
                </a:cxn>
                <a:cxn ang="0">
                  <a:pos x="1776" y="4006"/>
                </a:cxn>
                <a:cxn ang="0">
                  <a:pos x="0" y="4017"/>
                </a:cxn>
                <a:cxn ang="0">
                  <a:pos x="0" y="1658"/>
                </a:cxn>
                <a:cxn ang="0">
                  <a:pos x="5662" y="0"/>
                </a:cxn>
                <a:cxn ang="0">
                  <a:pos x="5663" y="228"/>
                </a:cxn>
              </a:cxnLst>
              <a:rect l="0" t="0" r="r" b="b"/>
              <a:pathLst>
                <a:path w="5663" h="4017">
                  <a:moveTo>
                    <a:pt x="5663" y="228"/>
                  </a:moveTo>
                  <a:lnTo>
                    <a:pt x="1776" y="4006"/>
                  </a:lnTo>
                  <a:lnTo>
                    <a:pt x="0" y="4017"/>
                  </a:lnTo>
                  <a:lnTo>
                    <a:pt x="0" y="1658"/>
                  </a:lnTo>
                  <a:lnTo>
                    <a:pt x="5662" y="0"/>
                  </a:lnTo>
                  <a:lnTo>
                    <a:pt x="5663" y="228"/>
                  </a:lnTo>
                  <a:close/>
                </a:path>
              </a:pathLst>
            </a:custGeom>
            <a:solidFill>
              <a:schemeClr val="bg2">
                <a:alpha val="14999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3" name="Freeform 57"/>
            <p:cNvSpPr>
              <a:spLocks/>
            </p:cNvSpPr>
            <p:nvPr userDrawn="1"/>
          </p:nvSpPr>
          <p:spPr bwMode="gray">
            <a:xfrm>
              <a:off x="0" y="201"/>
              <a:ext cx="5760" cy="2772"/>
            </a:xfrm>
            <a:custGeom>
              <a:avLst/>
              <a:gdLst/>
              <a:ahLst/>
              <a:cxnLst>
                <a:cxn ang="0">
                  <a:pos x="5664" y="0"/>
                </a:cxn>
                <a:cxn ang="0">
                  <a:pos x="8" y="971"/>
                </a:cxn>
                <a:cxn ang="0">
                  <a:pos x="0" y="2713"/>
                </a:cxn>
                <a:cxn ang="0">
                  <a:pos x="5664" y="96"/>
                </a:cxn>
                <a:cxn ang="0">
                  <a:pos x="5664" y="0"/>
                </a:cxn>
              </a:cxnLst>
              <a:rect l="0" t="0" r="r" b="b"/>
              <a:pathLst>
                <a:path w="5664" h="2713">
                  <a:moveTo>
                    <a:pt x="5664" y="0"/>
                  </a:moveTo>
                  <a:lnTo>
                    <a:pt x="8" y="971"/>
                  </a:lnTo>
                  <a:lnTo>
                    <a:pt x="0" y="2713"/>
                  </a:lnTo>
                  <a:lnTo>
                    <a:pt x="5664" y="96"/>
                  </a:lnTo>
                  <a:lnTo>
                    <a:pt x="5664" y="0"/>
                  </a:lnTo>
                  <a:close/>
                </a:path>
              </a:pathLst>
            </a:custGeom>
            <a:solidFill>
              <a:schemeClr val="bg2">
                <a:alpha val="14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154" name="Picture 58" descr="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gray">
          <a:xfrm>
            <a:off x="438150" y="982663"/>
            <a:ext cx="1609725" cy="762000"/>
          </a:xfrm>
          <a:prstGeom prst="rect">
            <a:avLst/>
          </a:prstGeom>
          <a:noFill/>
        </p:spPr>
      </p:pic>
      <p:sp>
        <p:nvSpPr>
          <p:cNvPr id="4155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43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rgbClr val="29EE1A"/>
                </a:solidFill>
                <a:latin typeface="Monotype Corsiva" pitchFamily="66" charset="0"/>
              </a:defRPr>
            </a:lvl1pPr>
          </a:lstStyle>
          <a:p>
            <a:r>
              <a:rPr lang="en-US" dirty="0" smtClean="0"/>
              <a:t>Ann E. Gillies  </a:t>
            </a:r>
            <a:r>
              <a:rPr lang="en-US" sz="1800" dirty="0" err="1" smtClean="0">
                <a:latin typeface="Andalus"/>
              </a:rPr>
              <a:t>Ph.D</a:t>
            </a:r>
            <a:endParaRPr lang="en-US" dirty="0"/>
          </a:p>
        </p:txBody>
      </p:sp>
      <p:sp>
        <p:nvSpPr>
          <p:cNvPr id="4156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157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2FE748-41FB-4895-BCE2-B2641AEF69F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58" name="Freeform 62"/>
          <p:cNvSpPr>
            <a:spLocks/>
          </p:cNvSpPr>
          <p:nvPr/>
        </p:nvSpPr>
        <p:spPr bwMode="hidden">
          <a:xfrm rot="60000">
            <a:off x="4972050" y="201613"/>
            <a:ext cx="3816350" cy="1589087"/>
          </a:xfrm>
          <a:custGeom>
            <a:avLst/>
            <a:gdLst/>
            <a:ahLst/>
            <a:cxnLst>
              <a:cxn ang="0">
                <a:pos x="0" y="1016"/>
              </a:cxn>
              <a:cxn ang="0">
                <a:pos x="2911" y="99"/>
              </a:cxn>
              <a:cxn ang="0">
                <a:pos x="2701" y="69"/>
              </a:cxn>
              <a:cxn ang="0">
                <a:pos x="3275" y="0"/>
              </a:cxn>
              <a:cxn ang="0">
                <a:pos x="3316" y="168"/>
              </a:cxn>
              <a:cxn ang="0">
                <a:pos x="3081" y="130"/>
              </a:cxn>
              <a:cxn ang="0">
                <a:pos x="708" y="1204"/>
              </a:cxn>
              <a:cxn ang="0">
                <a:pos x="0" y="1016"/>
              </a:cxn>
            </a:cxnLst>
            <a:rect l="0" t="0" r="r" b="b"/>
            <a:pathLst>
              <a:path w="3316" h="1204">
                <a:moveTo>
                  <a:pt x="0" y="1016"/>
                </a:moveTo>
                <a:lnTo>
                  <a:pt x="2911" y="99"/>
                </a:lnTo>
                <a:lnTo>
                  <a:pt x="2701" y="69"/>
                </a:lnTo>
                <a:lnTo>
                  <a:pt x="3275" y="0"/>
                </a:lnTo>
                <a:lnTo>
                  <a:pt x="3316" y="168"/>
                </a:lnTo>
                <a:lnTo>
                  <a:pt x="3081" y="130"/>
                </a:lnTo>
                <a:lnTo>
                  <a:pt x="708" y="1204"/>
                </a:lnTo>
                <a:lnTo>
                  <a:pt x="0" y="1016"/>
                </a:lnTo>
                <a:close/>
              </a:path>
            </a:pathLst>
          </a:custGeom>
          <a:gradFill rotWithShape="1">
            <a:gsLst>
              <a:gs pos="0">
                <a:schemeClr val="bg2">
                  <a:alpha val="39999"/>
                </a:schemeClr>
              </a:gs>
              <a:gs pos="100000">
                <a:schemeClr val="bg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59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2447925" y="287338"/>
            <a:ext cx="6238875" cy="83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160" name="Rectangle 6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grpSp>
        <p:nvGrpSpPr>
          <p:cNvPr id="4161" name="Group 65"/>
          <p:cNvGrpSpPr>
            <a:grpSpLocks/>
          </p:cNvGrpSpPr>
          <p:nvPr/>
        </p:nvGrpSpPr>
        <p:grpSpPr bwMode="auto">
          <a:xfrm>
            <a:off x="1193800" y="392113"/>
            <a:ext cx="866775" cy="311150"/>
            <a:chOff x="2437" y="1458"/>
            <a:chExt cx="1637" cy="568"/>
          </a:xfrm>
        </p:grpSpPr>
        <p:sp>
          <p:nvSpPr>
            <p:cNvPr id="4162" name="Freeform 66"/>
            <p:cNvSpPr>
              <a:spLocks/>
            </p:cNvSpPr>
            <p:nvPr userDrawn="1"/>
          </p:nvSpPr>
          <p:spPr bwMode="gray">
            <a:xfrm>
              <a:off x="2482" y="1458"/>
              <a:ext cx="1592" cy="568"/>
            </a:xfrm>
            <a:custGeom>
              <a:avLst/>
              <a:gdLst/>
              <a:ahLst/>
              <a:cxnLst>
                <a:cxn ang="0">
                  <a:pos x="1" y="189"/>
                </a:cxn>
                <a:cxn ang="0">
                  <a:pos x="0" y="568"/>
                </a:cxn>
                <a:cxn ang="0">
                  <a:pos x="1489" y="329"/>
                </a:cxn>
                <a:cxn ang="0">
                  <a:pos x="1592" y="152"/>
                </a:cxn>
                <a:cxn ang="0">
                  <a:pos x="1477" y="0"/>
                </a:cxn>
                <a:cxn ang="0">
                  <a:pos x="1" y="189"/>
                </a:cxn>
              </a:cxnLst>
              <a:rect l="0" t="0" r="r" b="b"/>
              <a:pathLst>
                <a:path w="1592" h="568">
                  <a:moveTo>
                    <a:pt x="1" y="189"/>
                  </a:moveTo>
                  <a:lnTo>
                    <a:pt x="0" y="568"/>
                  </a:lnTo>
                  <a:lnTo>
                    <a:pt x="1489" y="329"/>
                  </a:lnTo>
                  <a:lnTo>
                    <a:pt x="1592" y="152"/>
                  </a:lnTo>
                  <a:lnTo>
                    <a:pt x="1477" y="0"/>
                  </a:lnTo>
                  <a:lnTo>
                    <a:pt x="1" y="189"/>
                  </a:lnTo>
                  <a:close/>
                </a:path>
              </a:pathLst>
            </a:cu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92157"/>
                    <a:invGamma/>
                  </a:srgb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legacyObliqueTopLeft"/>
              <a:lightRig rig="legacyFlat1" dir="t"/>
            </a:scene3d>
            <a:sp3d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4163" name="Freeform 67"/>
            <p:cNvSpPr>
              <a:spLocks/>
            </p:cNvSpPr>
            <p:nvPr userDrawn="1"/>
          </p:nvSpPr>
          <p:spPr bwMode="gray">
            <a:xfrm>
              <a:off x="2515" y="1500"/>
              <a:ext cx="1517" cy="476"/>
            </a:xfrm>
            <a:custGeom>
              <a:avLst/>
              <a:gdLst/>
              <a:ahLst/>
              <a:cxnLst>
                <a:cxn ang="0">
                  <a:pos x="0" y="184"/>
                </a:cxn>
                <a:cxn ang="0">
                  <a:pos x="1" y="476"/>
                </a:cxn>
                <a:cxn ang="0">
                  <a:pos x="1420" y="254"/>
                </a:cxn>
                <a:cxn ang="0">
                  <a:pos x="1509" y="117"/>
                </a:cxn>
                <a:cxn ang="0">
                  <a:pos x="1413" y="0"/>
                </a:cxn>
                <a:cxn ang="0">
                  <a:pos x="0" y="184"/>
                </a:cxn>
              </a:cxnLst>
              <a:rect l="0" t="0" r="r" b="b"/>
              <a:pathLst>
                <a:path w="1509" h="476">
                  <a:moveTo>
                    <a:pt x="0" y="184"/>
                  </a:moveTo>
                  <a:lnTo>
                    <a:pt x="1" y="476"/>
                  </a:lnTo>
                  <a:lnTo>
                    <a:pt x="1420" y="254"/>
                  </a:lnTo>
                  <a:lnTo>
                    <a:pt x="1509" y="117"/>
                  </a:lnTo>
                  <a:lnTo>
                    <a:pt x="1413" y="0"/>
                  </a:lnTo>
                  <a:lnTo>
                    <a:pt x="0" y="184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64" name="AutoShape 68"/>
            <p:cNvSpPr>
              <a:spLocks noChangeArrowheads="1"/>
            </p:cNvSpPr>
            <p:nvPr userDrawn="1"/>
          </p:nvSpPr>
          <p:spPr bwMode="gray">
            <a:xfrm rot="16200000" flipH="1">
              <a:off x="2317" y="1822"/>
              <a:ext cx="288" cy="47"/>
            </a:xfrm>
            <a:prstGeom prst="parallelogram">
              <a:avLst>
                <a:gd name="adj" fmla="val 23376"/>
              </a:avLst>
            </a:prstGeom>
            <a:gradFill rotWithShape="1">
              <a:gsLst>
                <a:gs pos="0">
                  <a:srgbClr val="DDDDDD">
                    <a:gamma/>
                    <a:shade val="82353"/>
                    <a:invGamma/>
                  </a:srgbClr>
                </a:gs>
                <a:gs pos="100000">
                  <a:srgbClr val="DDDDDD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  <a:scene3d>
              <a:camera prst="legacyObliqueTopLef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DDDDDD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grpSp>
        <p:nvGrpSpPr>
          <p:cNvPr id="4165" name="Group 69"/>
          <p:cNvGrpSpPr>
            <a:grpSpLocks/>
          </p:cNvGrpSpPr>
          <p:nvPr/>
        </p:nvGrpSpPr>
        <p:grpSpPr bwMode="auto">
          <a:xfrm>
            <a:off x="230188" y="531813"/>
            <a:ext cx="898525" cy="311150"/>
            <a:chOff x="697" y="1704"/>
            <a:chExt cx="1636" cy="568"/>
          </a:xfrm>
        </p:grpSpPr>
        <p:sp>
          <p:nvSpPr>
            <p:cNvPr id="4166" name="Freeform 70"/>
            <p:cNvSpPr>
              <a:spLocks/>
            </p:cNvSpPr>
            <p:nvPr userDrawn="1"/>
          </p:nvSpPr>
          <p:spPr bwMode="gray">
            <a:xfrm>
              <a:off x="697" y="1704"/>
              <a:ext cx="1591" cy="568"/>
            </a:xfrm>
            <a:custGeom>
              <a:avLst/>
              <a:gdLst/>
              <a:ahLst/>
              <a:cxnLst>
                <a:cxn ang="0">
                  <a:pos x="1591" y="189"/>
                </a:cxn>
                <a:cxn ang="0">
                  <a:pos x="1591" y="568"/>
                </a:cxn>
                <a:cxn ang="0">
                  <a:pos x="103" y="329"/>
                </a:cxn>
                <a:cxn ang="0">
                  <a:pos x="0" y="152"/>
                </a:cxn>
                <a:cxn ang="0">
                  <a:pos x="115" y="0"/>
                </a:cxn>
                <a:cxn ang="0">
                  <a:pos x="1591" y="189"/>
                </a:cxn>
              </a:cxnLst>
              <a:rect l="0" t="0" r="r" b="b"/>
              <a:pathLst>
                <a:path w="1591" h="568">
                  <a:moveTo>
                    <a:pt x="1591" y="189"/>
                  </a:moveTo>
                  <a:lnTo>
                    <a:pt x="1591" y="568"/>
                  </a:lnTo>
                  <a:lnTo>
                    <a:pt x="103" y="329"/>
                  </a:lnTo>
                  <a:lnTo>
                    <a:pt x="0" y="152"/>
                  </a:lnTo>
                  <a:lnTo>
                    <a:pt x="115" y="0"/>
                  </a:lnTo>
                  <a:lnTo>
                    <a:pt x="1591" y="189"/>
                  </a:lnTo>
                  <a:close/>
                </a:path>
              </a:pathLst>
            </a:custGeom>
            <a:gradFill rotWithShape="1">
              <a:gsLst>
                <a:gs pos="0">
                  <a:srgbClr val="EAEAEA">
                    <a:gamma/>
                    <a:shade val="89020"/>
                    <a:invGamma/>
                  </a:srgbClr>
                </a:gs>
                <a:gs pos="100000">
                  <a:srgbClr val="EAEAEA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1" dir="t"/>
            </a:scene3d>
            <a:sp3d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4167" name="Freeform 71"/>
            <p:cNvSpPr>
              <a:spLocks/>
            </p:cNvSpPr>
            <p:nvPr userDrawn="1"/>
          </p:nvSpPr>
          <p:spPr bwMode="gray">
            <a:xfrm>
              <a:off x="737" y="1746"/>
              <a:ext cx="1517" cy="476"/>
            </a:xfrm>
            <a:custGeom>
              <a:avLst/>
              <a:gdLst/>
              <a:ahLst/>
              <a:cxnLst>
                <a:cxn ang="0">
                  <a:pos x="1298" y="158"/>
                </a:cxn>
                <a:cxn ang="0">
                  <a:pos x="1297" y="409"/>
                </a:cxn>
                <a:cxn ang="0">
                  <a:pos x="70" y="218"/>
                </a:cxn>
                <a:cxn ang="0">
                  <a:pos x="0" y="96"/>
                </a:cxn>
                <a:cxn ang="0">
                  <a:pos x="76" y="0"/>
                </a:cxn>
                <a:cxn ang="0">
                  <a:pos x="1298" y="158"/>
                </a:cxn>
              </a:cxnLst>
              <a:rect l="0" t="0" r="r" b="b"/>
              <a:pathLst>
                <a:path w="1298" h="409">
                  <a:moveTo>
                    <a:pt x="1298" y="158"/>
                  </a:moveTo>
                  <a:lnTo>
                    <a:pt x="1297" y="409"/>
                  </a:lnTo>
                  <a:lnTo>
                    <a:pt x="70" y="218"/>
                  </a:lnTo>
                  <a:lnTo>
                    <a:pt x="0" y="96"/>
                  </a:lnTo>
                  <a:lnTo>
                    <a:pt x="76" y="0"/>
                  </a:lnTo>
                  <a:lnTo>
                    <a:pt x="1298" y="15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68" name="AutoShape 72"/>
            <p:cNvSpPr>
              <a:spLocks noChangeArrowheads="1"/>
            </p:cNvSpPr>
            <p:nvPr userDrawn="1"/>
          </p:nvSpPr>
          <p:spPr bwMode="gray">
            <a:xfrm rot="5400000">
              <a:off x="2166" y="2066"/>
              <a:ext cx="288" cy="47"/>
            </a:xfrm>
            <a:prstGeom prst="parallelogram">
              <a:avLst>
                <a:gd name="adj" fmla="val 19149"/>
              </a:avLst>
            </a:prstGeom>
            <a:gradFill rotWithShape="1">
              <a:gsLst>
                <a:gs pos="0">
                  <a:srgbClr val="DDDDDD">
                    <a:gamma/>
                    <a:shade val="82353"/>
                    <a:invGamma/>
                  </a:srgbClr>
                </a:gs>
                <a:gs pos="100000">
                  <a:srgbClr val="DDDDDD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DDDDDD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grpSp>
        <p:nvGrpSpPr>
          <p:cNvPr id="4169" name="Group 73"/>
          <p:cNvGrpSpPr>
            <a:grpSpLocks/>
          </p:cNvGrpSpPr>
          <p:nvPr/>
        </p:nvGrpSpPr>
        <p:grpSpPr bwMode="auto">
          <a:xfrm>
            <a:off x="1122363" y="60325"/>
            <a:ext cx="79375" cy="1425575"/>
            <a:chOff x="3391" y="1309"/>
            <a:chExt cx="144" cy="3011"/>
          </a:xfrm>
        </p:grpSpPr>
        <p:sp>
          <p:nvSpPr>
            <p:cNvPr id="4170" name="AutoShape 74"/>
            <p:cNvSpPr>
              <a:spLocks noChangeArrowheads="1"/>
            </p:cNvSpPr>
            <p:nvPr userDrawn="1"/>
          </p:nvSpPr>
          <p:spPr bwMode="gray">
            <a:xfrm>
              <a:off x="3393" y="1309"/>
              <a:ext cx="142" cy="3011"/>
            </a:xfrm>
            <a:prstGeom prst="can">
              <a:avLst>
                <a:gd name="adj" fmla="val 55367"/>
              </a:avLst>
            </a:prstGeom>
            <a:gradFill rotWithShape="1">
              <a:gsLst>
                <a:gs pos="0">
                  <a:srgbClr val="FFFFFF">
                    <a:gamma/>
                    <a:shade val="85882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85882"/>
                    <a:invGamma/>
                  </a:srgb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71" name="Oval 75"/>
            <p:cNvSpPr>
              <a:spLocks noChangeArrowheads="1"/>
            </p:cNvSpPr>
            <p:nvPr userDrawn="1"/>
          </p:nvSpPr>
          <p:spPr bwMode="gray">
            <a:xfrm>
              <a:off x="3391" y="1309"/>
              <a:ext cx="144" cy="78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72" name="Group 76"/>
          <p:cNvGrpSpPr>
            <a:grpSpLocks/>
          </p:cNvGrpSpPr>
          <p:nvPr/>
        </p:nvGrpSpPr>
        <p:grpSpPr bwMode="auto">
          <a:xfrm>
            <a:off x="569913" y="330200"/>
            <a:ext cx="573087" cy="306388"/>
            <a:chOff x="2384" y="1968"/>
            <a:chExt cx="1044" cy="555"/>
          </a:xfrm>
        </p:grpSpPr>
        <p:sp>
          <p:nvSpPr>
            <p:cNvPr id="4173" name="AutoShape 77"/>
            <p:cNvSpPr>
              <a:spLocks noChangeArrowheads="1"/>
            </p:cNvSpPr>
            <p:nvPr userDrawn="1"/>
          </p:nvSpPr>
          <p:spPr bwMode="gray">
            <a:xfrm rot="5400000" flipH="1">
              <a:off x="3236" y="2086"/>
              <a:ext cx="288" cy="96"/>
            </a:xfrm>
            <a:prstGeom prst="parallelogram">
              <a:avLst>
                <a:gd name="adj" fmla="val 18736"/>
              </a:avLst>
            </a:prstGeom>
            <a:gradFill rotWithShape="1">
              <a:gsLst>
                <a:gs pos="0">
                  <a:srgbClr val="EAEAEA">
                    <a:gamma/>
                    <a:shade val="85882"/>
                    <a:invGamma/>
                  </a:srgbClr>
                </a:gs>
                <a:gs pos="100000">
                  <a:srgbClr val="EAEAEA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Lef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174" name="Freeform 78"/>
            <p:cNvSpPr>
              <a:spLocks/>
            </p:cNvSpPr>
            <p:nvPr userDrawn="1"/>
          </p:nvSpPr>
          <p:spPr bwMode="gray">
            <a:xfrm>
              <a:off x="2384" y="1968"/>
              <a:ext cx="975" cy="555"/>
            </a:xfrm>
            <a:custGeom>
              <a:avLst/>
              <a:gdLst/>
              <a:ahLst/>
              <a:cxnLst>
                <a:cxn ang="0">
                  <a:pos x="837" y="0"/>
                </a:cxn>
                <a:cxn ang="0">
                  <a:pos x="837" y="317"/>
                </a:cxn>
                <a:cxn ang="0">
                  <a:pos x="116" y="476"/>
                </a:cxn>
                <a:cxn ang="0">
                  <a:pos x="0" y="304"/>
                </a:cxn>
                <a:cxn ang="0">
                  <a:pos x="110" y="100"/>
                </a:cxn>
                <a:cxn ang="0">
                  <a:pos x="837" y="0"/>
                </a:cxn>
              </a:cxnLst>
              <a:rect l="0" t="0" r="r" b="b"/>
              <a:pathLst>
                <a:path w="837" h="476">
                  <a:moveTo>
                    <a:pt x="837" y="0"/>
                  </a:moveTo>
                  <a:lnTo>
                    <a:pt x="837" y="317"/>
                  </a:lnTo>
                  <a:lnTo>
                    <a:pt x="116" y="476"/>
                  </a:lnTo>
                  <a:lnTo>
                    <a:pt x="0" y="304"/>
                  </a:lnTo>
                  <a:lnTo>
                    <a:pt x="110" y="100"/>
                  </a:lnTo>
                  <a:lnTo>
                    <a:pt x="837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85882"/>
                    <a:invGamma/>
                  </a:srgb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legacyObliqueTopLef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4175" name="Freeform 79"/>
            <p:cNvSpPr>
              <a:spLocks/>
            </p:cNvSpPr>
            <p:nvPr userDrawn="1"/>
          </p:nvSpPr>
          <p:spPr bwMode="gray">
            <a:xfrm>
              <a:off x="2421" y="2007"/>
              <a:ext cx="905" cy="461"/>
            </a:xfrm>
            <a:custGeom>
              <a:avLst/>
              <a:gdLst/>
              <a:ahLst/>
              <a:cxnLst>
                <a:cxn ang="0">
                  <a:pos x="786" y="0"/>
                </a:cxn>
                <a:cxn ang="0">
                  <a:pos x="786" y="252"/>
                </a:cxn>
                <a:cxn ang="0">
                  <a:pos x="92" y="396"/>
                </a:cxn>
                <a:cxn ang="0">
                  <a:pos x="0" y="266"/>
                </a:cxn>
                <a:cxn ang="0">
                  <a:pos x="88" y="112"/>
                </a:cxn>
                <a:cxn ang="0">
                  <a:pos x="786" y="0"/>
                </a:cxn>
              </a:cxnLst>
              <a:rect l="0" t="0" r="r" b="b"/>
              <a:pathLst>
                <a:path w="786" h="396">
                  <a:moveTo>
                    <a:pt x="786" y="0"/>
                  </a:moveTo>
                  <a:lnTo>
                    <a:pt x="786" y="252"/>
                  </a:lnTo>
                  <a:lnTo>
                    <a:pt x="92" y="396"/>
                  </a:lnTo>
                  <a:lnTo>
                    <a:pt x="0" y="266"/>
                  </a:lnTo>
                  <a:lnTo>
                    <a:pt x="88" y="112"/>
                  </a:lnTo>
                  <a:lnTo>
                    <a:pt x="78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76" name="WordArt 80"/>
            <p:cNvSpPr>
              <a:spLocks noChangeArrowheads="1" noChangeShapeType="1" noTextEdit="1"/>
            </p:cNvSpPr>
            <p:nvPr userDrawn="1"/>
          </p:nvSpPr>
          <p:spPr bwMode="gray">
            <a:xfrm>
              <a:off x="2664" y="2101"/>
              <a:ext cx="480" cy="267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33333"/>
                </a:avLst>
              </a:prstTxWarp>
            </a:bodyPr>
            <a:lstStyle/>
            <a:p>
              <a:pPr algn="ctr"/>
              <a:r>
                <a:rPr lang="en-US" sz="2800" kern="10" dirty="0" smtClean="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85882"/>
                          <a:invGamma/>
                        </a:srgbClr>
                      </a:gs>
                    </a:gsLst>
                    <a:lin ang="0" scaled="1"/>
                  </a:gradFill>
                  <a:latin typeface="Arial Black"/>
                </a:rPr>
                <a:t>JOY</a:t>
              </a:r>
              <a:endParaRPr lang="en-US" sz="28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85882"/>
                        <a:invGamma/>
                      </a:srgbClr>
                    </a:gs>
                  </a:gsLst>
                  <a:lin ang="0" scaled="1"/>
                </a:gradFill>
                <a:latin typeface="Arial Black"/>
              </a:endParaRPr>
            </a:p>
          </p:txBody>
        </p:sp>
      </p:grpSp>
      <p:grpSp>
        <p:nvGrpSpPr>
          <p:cNvPr id="4177" name="Group 81"/>
          <p:cNvGrpSpPr>
            <a:grpSpLocks/>
          </p:cNvGrpSpPr>
          <p:nvPr/>
        </p:nvGrpSpPr>
        <p:grpSpPr bwMode="auto">
          <a:xfrm>
            <a:off x="147638" y="922338"/>
            <a:ext cx="987425" cy="277812"/>
            <a:chOff x="93" y="733"/>
            <a:chExt cx="637" cy="180"/>
          </a:xfrm>
        </p:grpSpPr>
        <p:grpSp>
          <p:nvGrpSpPr>
            <p:cNvPr id="4178" name="Group 82"/>
            <p:cNvGrpSpPr>
              <a:grpSpLocks/>
            </p:cNvGrpSpPr>
            <p:nvPr userDrawn="1"/>
          </p:nvGrpSpPr>
          <p:grpSpPr bwMode="auto">
            <a:xfrm>
              <a:off x="93" y="733"/>
              <a:ext cx="620" cy="180"/>
              <a:chOff x="93" y="733"/>
              <a:chExt cx="620" cy="180"/>
            </a:xfrm>
          </p:grpSpPr>
          <p:sp>
            <p:nvSpPr>
              <p:cNvPr id="4179" name="Freeform 83"/>
              <p:cNvSpPr>
                <a:spLocks/>
              </p:cNvSpPr>
              <p:nvPr userDrawn="1"/>
            </p:nvSpPr>
            <p:spPr bwMode="gray">
              <a:xfrm>
                <a:off x="93" y="733"/>
                <a:ext cx="620" cy="180"/>
              </a:xfrm>
              <a:custGeom>
                <a:avLst/>
                <a:gdLst/>
                <a:ahLst/>
                <a:cxnLst>
                  <a:cxn ang="0">
                    <a:pos x="2085" y="0"/>
                  </a:cxn>
                  <a:cxn ang="0">
                    <a:pos x="2085" y="312"/>
                  </a:cxn>
                  <a:cxn ang="0">
                    <a:pos x="171" y="436"/>
                  </a:cxn>
                  <a:cxn ang="0">
                    <a:pos x="0" y="277"/>
                  </a:cxn>
                  <a:cxn ang="0">
                    <a:pos x="178" y="88"/>
                  </a:cxn>
                  <a:cxn ang="0">
                    <a:pos x="2085" y="0"/>
                  </a:cxn>
                </a:cxnLst>
                <a:rect l="0" t="0" r="r" b="b"/>
                <a:pathLst>
                  <a:path w="2085" h="436">
                    <a:moveTo>
                      <a:pt x="2085" y="0"/>
                    </a:moveTo>
                    <a:lnTo>
                      <a:pt x="2085" y="312"/>
                    </a:lnTo>
                    <a:lnTo>
                      <a:pt x="171" y="436"/>
                    </a:lnTo>
                    <a:lnTo>
                      <a:pt x="0" y="277"/>
                    </a:lnTo>
                    <a:lnTo>
                      <a:pt x="178" y="88"/>
                    </a:lnTo>
                    <a:lnTo>
                      <a:pt x="2085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gamma/>
                      <a:shade val="85882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85882"/>
                      <a:invGamma/>
                    </a:srgbClr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legacyObliqueTopLeft"/>
                <a:lightRig rig="legacyFlat1" dir="t"/>
              </a:scene3d>
              <a:sp3d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80" name="Freeform 84"/>
              <p:cNvSpPr>
                <a:spLocks/>
              </p:cNvSpPr>
              <p:nvPr userDrawn="1"/>
            </p:nvSpPr>
            <p:spPr bwMode="gray">
              <a:xfrm>
                <a:off x="111" y="748"/>
                <a:ext cx="594" cy="149"/>
              </a:xfrm>
              <a:custGeom>
                <a:avLst/>
                <a:gdLst/>
                <a:ahLst/>
                <a:cxnLst>
                  <a:cxn ang="0">
                    <a:pos x="2004" y="0"/>
                  </a:cxn>
                  <a:cxn ang="0">
                    <a:pos x="2003" y="250"/>
                  </a:cxn>
                  <a:cxn ang="0">
                    <a:pos x="130" y="360"/>
                  </a:cxn>
                  <a:cxn ang="0">
                    <a:pos x="0" y="234"/>
                  </a:cxn>
                  <a:cxn ang="0">
                    <a:pos x="138" y="92"/>
                  </a:cxn>
                  <a:cxn ang="0">
                    <a:pos x="2004" y="0"/>
                  </a:cxn>
                </a:cxnLst>
                <a:rect l="0" t="0" r="r" b="b"/>
                <a:pathLst>
                  <a:path w="2004" h="360">
                    <a:moveTo>
                      <a:pt x="2004" y="0"/>
                    </a:moveTo>
                    <a:lnTo>
                      <a:pt x="2003" y="250"/>
                    </a:lnTo>
                    <a:lnTo>
                      <a:pt x="130" y="360"/>
                    </a:lnTo>
                    <a:lnTo>
                      <a:pt x="0" y="234"/>
                    </a:lnTo>
                    <a:lnTo>
                      <a:pt x="138" y="92"/>
                    </a:lnTo>
                    <a:lnTo>
                      <a:pt x="200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alpha val="60001"/>
                    </a:schemeClr>
                  </a:gs>
                  <a:gs pos="100000">
                    <a:schemeClr val="hlink">
                      <a:gamma/>
                      <a:shade val="69804"/>
                      <a:invGamma/>
                    </a:schemeClr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81" name="Group 85"/>
            <p:cNvGrpSpPr>
              <a:grpSpLocks/>
            </p:cNvGrpSpPr>
            <p:nvPr userDrawn="1"/>
          </p:nvGrpSpPr>
          <p:grpSpPr bwMode="auto">
            <a:xfrm>
              <a:off x="249" y="746"/>
              <a:ext cx="481" cy="113"/>
              <a:chOff x="249" y="746"/>
              <a:chExt cx="481" cy="113"/>
            </a:xfrm>
          </p:grpSpPr>
          <p:sp>
            <p:nvSpPr>
              <p:cNvPr id="4182" name="AutoShape 86"/>
              <p:cNvSpPr>
                <a:spLocks noChangeArrowheads="1"/>
              </p:cNvSpPr>
              <p:nvPr userDrawn="1"/>
            </p:nvSpPr>
            <p:spPr bwMode="gray">
              <a:xfrm rot="5400000" flipH="1">
                <a:off x="668" y="785"/>
                <a:ext cx="102" cy="23"/>
              </a:xfrm>
              <a:prstGeom prst="parallelogram">
                <a:avLst>
                  <a:gd name="adj" fmla="val 4599"/>
                </a:avLst>
              </a:prstGeom>
              <a:gradFill rotWithShape="1">
                <a:gsLst>
                  <a:gs pos="0">
                    <a:srgbClr val="EAEAEA">
                      <a:gamma/>
                      <a:shade val="85882"/>
                      <a:invGamma/>
                    </a:srgbClr>
                  </a:gs>
                  <a:gs pos="100000">
                    <a:srgbClr val="EAEAEA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  <a:effectLst/>
              <a:scene3d>
                <a:camera prst="legacyObliqueTopLeft"/>
                <a:lightRig rig="legacyFlat3" dir="b"/>
              </a:scene3d>
              <a:sp3d prstMaterial="legacyMatte">
                <a:bevelT w="13500" h="13500" prst="angle"/>
                <a:bevelB w="13500" h="13500" prst="angle"/>
                <a:extrusionClr>
                  <a:srgbClr val="EAEAEA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83" name="WordArt 87"/>
              <p:cNvSpPr>
                <a:spLocks noChangeArrowheads="1" noChangeShapeType="1" noTextEdit="1"/>
              </p:cNvSpPr>
              <p:nvPr userDrawn="1"/>
            </p:nvSpPr>
            <p:spPr bwMode="gray">
              <a:xfrm>
                <a:off x="249" y="768"/>
                <a:ext cx="389" cy="91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29366"/>
                  </a:avLst>
                </a:prstTxWarp>
              </a:bodyPr>
              <a:lstStyle/>
              <a:p>
                <a:pPr algn="ctr"/>
                <a:r>
                  <a:rPr lang="en-US" sz="2800" kern="10" dirty="0" smtClean="0">
                    <a:ln w="9525">
                      <a:noFill/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85882"/>
                            <a:invGamma/>
                          </a:srgbClr>
                        </a:gs>
                      </a:gsLst>
                      <a:lin ang="0" scaled="1"/>
                    </a:gradFill>
                    <a:latin typeface="Arial Black"/>
                  </a:rPr>
                  <a:t>HAPPINESS</a:t>
                </a:r>
                <a:endParaRPr lang="en-US" sz="2800" kern="10" dirty="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85882"/>
                          <a:invGamma/>
                        </a:srgbClr>
                      </a:gs>
                    </a:gsLst>
                    <a:lin ang="0" scaled="1"/>
                  </a:gradFill>
                  <a:latin typeface="Arial Black"/>
                </a:endParaRPr>
              </a:p>
            </p:txBody>
          </p:sp>
        </p:grpSp>
      </p:grpSp>
      <p:grpSp>
        <p:nvGrpSpPr>
          <p:cNvPr id="4184" name="Group 88"/>
          <p:cNvGrpSpPr>
            <a:grpSpLocks/>
          </p:cNvGrpSpPr>
          <p:nvPr/>
        </p:nvGrpSpPr>
        <p:grpSpPr bwMode="auto">
          <a:xfrm>
            <a:off x="1185863" y="182563"/>
            <a:ext cx="614362" cy="306387"/>
            <a:chOff x="2345" y="1092"/>
            <a:chExt cx="1116" cy="555"/>
          </a:xfrm>
        </p:grpSpPr>
        <p:sp>
          <p:nvSpPr>
            <p:cNvPr id="4185" name="AutoShape 89"/>
            <p:cNvSpPr>
              <a:spLocks noChangeArrowheads="1"/>
            </p:cNvSpPr>
            <p:nvPr/>
          </p:nvSpPr>
          <p:spPr bwMode="gray">
            <a:xfrm rot="-5400000">
              <a:off x="2249" y="1222"/>
              <a:ext cx="288" cy="96"/>
            </a:xfrm>
            <a:prstGeom prst="parallelogram">
              <a:avLst>
                <a:gd name="adj" fmla="val 18736"/>
              </a:avLst>
            </a:prstGeom>
            <a:gradFill rotWithShape="1">
              <a:gsLst>
                <a:gs pos="0">
                  <a:srgbClr val="EAEAEA">
                    <a:gamma/>
                    <a:shade val="85882"/>
                    <a:invGamma/>
                  </a:srgbClr>
                </a:gs>
                <a:gs pos="100000">
                  <a:srgbClr val="EAEAEA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4186" name="Group 90"/>
            <p:cNvGrpSpPr>
              <a:grpSpLocks/>
            </p:cNvGrpSpPr>
            <p:nvPr/>
          </p:nvGrpSpPr>
          <p:grpSpPr bwMode="auto">
            <a:xfrm>
              <a:off x="2414" y="1092"/>
              <a:ext cx="1047" cy="555"/>
              <a:chOff x="2414" y="1104"/>
              <a:chExt cx="975" cy="555"/>
            </a:xfrm>
          </p:grpSpPr>
          <p:sp>
            <p:nvSpPr>
              <p:cNvPr id="4187" name="Freeform 91"/>
              <p:cNvSpPr>
                <a:spLocks/>
              </p:cNvSpPr>
              <p:nvPr/>
            </p:nvSpPr>
            <p:spPr bwMode="gray">
              <a:xfrm flipH="1">
                <a:off x="2414" y="1104"/>
                <a:ext cx="975" cy="555"/>
              </a:xfrm>
              <a:custGeom>
                <a:avLst/>
                <a:gdLst/>
                <a:ahLst/>
                <a:cxnLst>
                  <a:cxn ang="0">
                    <a:pos x="837" y="0"/>
                  </a:cxn>
                  <a:cxn ang="0">
                    <a:pos x="837" y="317"/>
                  </a:cxn>
                  <a:cxn ang="0">
                    <a:pos x="116" y="476"/>
                  </a:cxn>
                  <a:cxn ang="0">
                    <a:pos x="0" y="304"/>
                  </a:cxn>
                  <a:cxn ang="0">
                    <a:pos x="110" y="100"/>
                  </a:cxn>
                  <a:cxn ang="0">
                    <a:pos x="837" y="0"/>
                  </a:cxn>
                </a:cxnLst>
                <a:rect l="0" t="0" r="r" b="b"/>
                <a:pathLst>
                  <a:path w="837" h="476">
                    <a:moveTo>
                      <a:pt x="837" y="0"/>
                    </a:moveTo>
                    <a:lnTo>
                      <a:pt x="837" y="317"/>
                    </a:lnTo>
                    <a:lnTo>
                      <a:pt x="116" y="476"/>
                    </a:lnTo>
                    <a:lnTo>
                      <a:pt x="0" y="304"/>
                    </a:lnTo>
                    <a:lnTo>
                      <a:pt x="110" y="100"/>
                    </a:lnTo>
                    <a:lnTo>
                      <a:pt x="83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85882"/>
                      <a:invGamma/>
                    </a:srgbClr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legacyObliqueTopRight"/>
                <a:lightRig rig="legacyFlat3" dir="b"/>
              </a:scene3d>
              <a:sp3d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88" name="Freeform 92"/>
              <p:cNvSpPr>
                <a:spLocks/>
              </p:cNvSpPr>
              <p:nvPr/>
            </p:nvSpPr>
            <p:spPr bwMode="gray">
              <a:xfrm flipH="1">
                <a:off x="2447" y="1143"/>
                <a:ext cx="905" cy="461"/>
              </a:xfrm>
              <a:custGeom>
                <a:avLst/>
                <a:gdLst/>
                <a:ahLst/>
                <a:cxnLst>
                  <a:cxn ang="0">
                    <a:pos x="786" y="0"/>
                  </a:cxn>
                  <a:cxn ang="0">
                    <a:pos x="786" y="252"/>
                  </a:cxn>
                  <a:cxn ang="0">
                    <a:pos x="92" y="396"/>
                  </a:cxn>
                  <a:cxn ang="0">
                    <a:pos x="0" y="266"/>
                  </a:cxn>
                  <a:cxn ang="0">
                    <a:pos x="88" y="112"/>
                  </a:cxn>
                  <a:cxn ang="0">
                    <a:pos x="786" y="0"/>
                  </a:cxn>
                </a:cxnLst>
                <a:rect l="0" t="0" r="r" b="b"/>
                <a:pathLst>
                  <a:path w="786" h="396">
                    <a:moveTo>
                      <a:pt x="786" y="0"/>
                    </a:moveTo>
                    <a:lnTo>
                      <a:pt x="786" y="252"/>
                    </a:lnTo>
                    <a:lnTo>
                      <a:pt x="92" y="396"/>
                    </a:lnTo>
                    <a:lnTo>
                      <a:pt x="0" y="266"/>
                    </a:lnTo>
                    <a:lnTo>
                      <a:pt x="88" y="112"/>
                    </a:lnTo>
                    <a:lnTo>
                      <a:pt x="78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tx2"/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189" name="Group 93"/>
          <p:cNvGrpSpPr>
            <a:grpSpLocks/>
          </p:cNvGrpSpPr>
          <p:nvPr/>
        </p:nvGrpSpPr>
        <p:grpSpPr bwMode="auto">
          <a:xfrm>
            <a:off x="1181100" y="779463"/>
            <a:ext cx="1044575" cy="279400"/>
            <a:chOff x="744" y="491"/>
            <a:chExt cx="658" cy="176"/>
          </a:xfrm>
        </p:grpSpPr>
        <p:grpSp>
          <p:nvGrpSpPr>
            <p:cNvPr id="4190" name="Group 94"/>
            <p:cNvGrpSpPr>
              <a:grpSpLocks/>
            </p:cNvGrpSpPr>
            <p:nvPr userDrawn="1"/>
          </p:nvGrpSpPr>
          <p:grpSpPr bwMode="auto">
            <a:xfrm>
              <a:off x="744" y="491"/>
              <a:ext cx="658" cy="176"/>
              <a:chOff x="744" y="491"/>
              <a:chExt cx="702" cy="176"/>
            </a:xfrm>
          </p:grpSpPr>
          <p:sp>
            <p:nvSpPr>
              <p:cNvPr id="4191" name="AutoShape 95"/>
              <p:cNvSpPr>
                <a:spLocks noChangeArrowheads="1"/>
              </p:cNvSpPr>
              <p:nvPr userDrawn="1"/>
            </p:nvSpPr>
            <p:spPr bwMode="gray">
              <a:xfrm rot="-5400000">
                <a:off x="707" y="541"/>
                <a:ext cx="99" cy="26"/>
              </a:xfrm>
              <a:prstGeom prst="parallelogram">
                <a:avLst>
                  <a:gd name="adj" fmla="val 3949"/>
                </a:avLst>
              </a:prstGeom>
              <a:gradFill rotWithShape="1">
                <a:gsLst>
                  <a:gs pos="0">
                    <a:srgbClr val="EAEAEA">
                      <a:gamma/>
                      <a:shade val="85882"/>
                      <a:invGamma/>
                    </a:srgbClr>
                  </a:gs>
                  <a:gs pos="100000">
                    <a:srgbClr val="EAEAEA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prstMaterial="legacyMatte">
                <a:bevelT w="13500" h="13500" prst="angle"/>
                <a:bevelB w="13500" h="13500" prst="angle"/>
                <a:extrusionClr>
                  <a:srgbClr val="EAEAEA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grpSp>
            <p:nvGrpSpPr>
              <p:cNvPr id="4192" name="Group 96"/>
              <p:cNvGrpSpPr>
                <a:grpSpLocks/>
              </p:cNvGrpSpPr>
              <p:nvPr userDrawn="1"/>
            </p:nvGrpSpPr>
            <p:grpSpPr bwMode="auto">
              <a:xfrm>
                <a:off x="763" y="491"/>
                <a:ext cx="683" cy="176"/>
                <a:chOff x="779" y="617"/>
                <a:chExt cx="700" cy="180"/>
              </a:xfrm>
            </p:grpSpPr>
            <p:sp>
              <p:nvSpPr>
                <p:cNvPr id="4193" name="Freeform 97"/>
                <p:cNvSpPr>
                  <a:spLocks/>
                </p:cNvSpPr>
                <p:nvPr userDrawn="1"/>
              </p:nvSpPr>
              <p:spPr bwMode="gray">
                <a:xfrm flipH="1">
                  <a:off x="779" y="617"/>
                  <a:ext cx="700" cy="180"/>
                </a:xfrm>
                <a:custGeom>
                  <a:avLst/>
                  <a:gdLst/>
                  <a:ahLst/>
                  <a:cxnLst>
                    <a:cxn ang="0">
                      <a:pos x="2085" y="0"/>
                    </a:cxn>
                    <a:cxn ang="0">
                      <a:pos x="2085" y="312"/>
                    </a:cxn>
                    <a:cxn ang="0">
                      <a:pos x="171" y="436"/>
                    </a:cxn>
                    <a:cxn ang="0">
                      <a:pos x="0" y="277"/>
                    </a:cxn>
                    <a:cxn ang="0">
                      <a:pos x="178" y="88"/>
                    </a:cxn>
                    <a:cxn ang="0">
                      <a:pos x="2085" y="0"/>
                    </a:cxn>
                  </a:cxnLst>
                  <a:rect l="0" t="0" r="r" b="b"/>
                  <a:pathLst>
                    <a:path w="2085" h="436">
                      <a:moveTo>
                        <a:pt x="2085" y="0"/>
                      </a:moveTo>
                      <a:lnTo>
                        <a:pt x="2085" y="312"/>
                      </a:lnTo>
                      <a:lnTo>
                        <a:pt x="171" y="436"/>
                      </a:lnTo>
                      <a:lnTo>
                        <a:pt x="0" y="277"/>
                      </a:lnTo>
                      <a:lnTo>
                        <a:pt x="178" y="88"/>
                      </a:lnTo>
                      <a:lnTo>
                        <a:pt x="2085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>
                        <a:gamma/>
                        <a:shade val="85882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85882"/>
                        <a:invGamma/>
                      </a:srgbClr>
                    </a:gs>
                  </a:gsLst>
                  <a:lin ang="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legacyObliqueTopRight"/>
                  <a:lightRig rig="legacyFlat1" dir="t"/>
                </a:scene3d>
                <a:sp3d prstMaterial="legacyMatte">
                  <a:bevelT w="13500" h="13500" prst="angle"/>
                  <a:bevelB w="13500" h="13500" prst="angle"/>
                  <a:extrusionClr>
                    <a:srgbClr val="FFFFFF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4194" name="Freeform 98"/>
                <p:cNvSpPr>
                  <a:spLocks/>
                </p:cNvSpPr>
                <p:nvPr userDrawn="1"/>
              </p:nvSpPr>
              <p:spPr bwMode="gray">
                <a:xfrm flipH="1">
                  <a:off x="788" y="632"/>
                  <a:ext cx="671" cy="149"/>
                </a:xfrm>
                <a:custGeom>
                  <a:avLst/>
                  <a:gdLst/>
                  <a:ahLst/>
                  <a:cxnLst>
                    <a:cxn ang="0">
                      <a:pos x="2004" y="0"/>
                    </a:cxn>
                    <a:cxn ang="0">
                      <a:pos x="2003" y="250"/>
                    </a:cxn>
                    <a:cxn ang="0">
                      <a:pos x="130" y="360"/>
                    </a:cxn>
                    <a:cxn ang="0">
                      <a:pos x="0" y="234"/>
                    </a:cxn>
                    <a:cxn ang="0">
                      <a:pos x="138" y="92"/>
                    </a:cxn>
                    <a:cxn ang="0">
                      <a:pos x="2004" y="0"/>
                    </a:cxn>
                  </a:cxnLst>
                  <a:rect l="0" t="0" r="r" b="b"/>
                  <a:pathLst>
                    <a:path w="2004" h="360">
                      <a:moveTo>
                        <a:pt x="2004" y="0"/>
                      </a:moveTo>
                      <a:lnTo>
                        <a:pt x="2003" y="250"/>
                      </a:lnTo>
                      <a:lnTo>
                        <a:pt x="130" y="360"/>
                      </a:lnTo>
                      <a:lnTo>
                        <a:pt x="0" y="234"/>
                      </a:lnTo>
                      <a:lnTo>
                        <a:pt x="138" y="92"/>
                      </a:lnTo>
                      <a:lnTo>
                        <a:pt x="2004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79216"/>
                        <a:invGamma/>
                      </a:schemeClr>
                    </a:gs>
                  </a:gsLst>
                  <a:lin ang="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195" name="WordArt 99"/>
            <p:cNvSpPr>
              <a:spLocks noChangeArrowheads="1" noChangeShapeType="1" noTextEdit="1"/>
            </p:cNvSpPr>
            <p:nvPr userDrawn="1"/>
          </p:nvSpPr>
          <p:spPr bwMode="gray">
            <a:xfrm>
              <a:off x="894" y="528"/>
              <a:ext cx="366" cy="86"/>
            </a:xfrm>
            <a:prstGeom prst="rect">
              <a:avLst/>
            </a:prstGeom>
          </p:spPr>
          <p:txBody>
            <a:bodyPr wrap="none" fromWordArt="1">
              <a:prstTxWarp prst="textSlantDown">
                <a:avLst>
                  <a:gd name="adj" fmla="val 77333"/>
                </a:avLst>
              </a:prstTxWarp>
            </a:bodyPr>
            <a:lstStyle/>
            <a:p>
              <a:pPr algn="ctr"/>
              <a:r>
                <a:rPr lang="en-US" sz="2400" kern="10" dirty="0" smtClean="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FF">
                          <a:gamma/>
                          <a:shade val="85882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atin typeface="Arial Black"/>
                </a:rPr>
                <a:t>LOVE</a:t>
              </a:r>
              <a:endParaRPr lang="en-US" sz="24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FF">
                        <a:gamma/>
                        <a:shade val="85882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0" scaled="1"/>
                </a:gradFill>
                <a:latin typeface="Arial Black"/>
              </a:endParaRPr>
            </a:p>
          </p:txBody>
        </p:sp>
      </p:grpSp>
      <p:pic>
        <p:nvPicPr>
          <p:cNvPr id="2050" name="Picture 2" descr="C:\Users\Ann\Desktop\RTM - Logo 1.1.1 ver - SB.png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3735" y="83019"/>
            <a:ext cx="892380" cy="101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8" grpId="0" animBg="1"/>
      <p:bldP spid="4159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Matura MT Script Capitals" panose="03020802060602070202" pitchFamily="66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onstantia" panose="02030602050306030303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onstantia" panose="02030602050306030303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onstantia" panose="02030602050306030303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onstantia" panose="02030602050306030303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nstantia" panose="02030602050306030303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 smtClean="0"/>
              <a:t>Emotional Regulation</a:t>
            </a:r>
            <a:endParaRPr lang="en-US" sz="5000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38200" y="2057400"/>
            <a:ext cx="4800600" cy="9906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  <a:latin typeface="Edwardian Script ITC" panose="030303020407070D0804" pitchFamily="66" charset="0"/>
                <a:cs typeface="JasmineUPC" pitchFamily="18" charset="-34"/>
              </a:rPr>
              <a:t>	</a:t>
            </a:r>
            <a:r>
              <a:rPr lang="en-US" sz="3600" b="1" dirty="0" smtClean="0">
                <a:solidFill>
                  <a:srgbClr val="29EE1A"/>
                </a:solidFill>
                <a:latin typeface="Edwardian Script ITC" panose="030303020407070D0804" pitchFamily="66" charset="0"/>
                <a:cs typeface="JasmineUPC" pitchFamily="18" charset="-34"/>
              </a:rPr>
              <a:t>Dr</a:t>
            </a:r>
            <a:r>
              <a:rPr lang="en-US" sz="3600" b="1" dirty="0" smtClean="0">
                <a:solidFill>
                  <a:srgbClr val="29EE1A"/>
                </a:solidFill>
                <a:latin typeface="Edwardian Script ITC" panose="030303020407070D0804" pitchFamily="66" charset="0"/>
                <a:cs typeface="JasmineUPC" pitchFamily="18" charset="-34"/>
              </a:rPr>
              <a:t>. A. E. Gillies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Secondary Emotions</a:t>
            </a:r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gray">
          <a:xfrm>
            <a:off x="1185863" y="1600200"/>
            <a:ext cx="6624637" cy="0"/>
          </a:xfrm>
          <a:prstGeom prst="line">
            <a:avLst/>
          </a:prstGeom>
          <a:noFill/>
          <a:ln w="12700">
            <a:solidFill>
              <a:srgbClr val="96969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gray">
          <a:xfrm>
            <a:off x="1300163" y="2579688"/>
            <a:ext cx="6624637" cy="0"/>
          </a:xfrm>
          <a:prstGeom prst="line">
            <a:avLst/>
          </a:prstGeom>
          <a:noFill/>
          <a:ln w="12700">
            <a:solidFill>
              <a:srgbClr val="96969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304800" y="1896424"/>
            <a:ext cx="87630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buClr>
                <a:schemeClr val="tx2"/>
              </a:buClr>
              <a:buSzPct val="60000"/>
              <a:buFont typeface="Arial" charset="0"/>
              <a:buChar char="►"/>
            </a:pPr>
            <a:r>
              <a:rPr lang="en-US" sz="2000" b="1" dirty="0" smtClean="0">
                <a:latin typeface="Constantia" panose="02030602050306030303" pitchFamily="18" charset="0"/>
              </a:rPr>
              <a:t>Primary emotion-  Love - secondary emotions:</a:t>
            </a:r>
          </a:p>
          <a:p>
            <a:pPr algn="ctr">
              <a:lnSpc>
                <a:spcPct val="120000"/>
              </a:lnSpc>
              <a:buClr>
                <a:schemeClr val="tx2"/>
              </a:buClr>
              <a:buSzPct val="60000"/>
              <a:buFont typeface="Arial" charset="0"/>
              <a:buChar char="►"/>
            </a:pPr>
            <a:r>
              <a:rPr lang="en-US" sz="2000" b="1" dirty="0" smtClean="0">
                <a:latin typeface="Constantia" panose="02030602050306030303" pitchFamily="18" charset="0"/>
              </a:rPr>
              <a:t>Affection and Lust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5800" y="3993356"/>
            <a:ext cx="2514600" cy="1766887"/>
            <a:chOff x="624" y="1968"/>
            <a:chExt cx="2064" cy="1895"/>
          </a:xfrm>
        </p:grpSpPr>
        <p:sp>
          <p:nvSpPr>
            <p:cNvPr id="57352" name="AutoShape 8"/>
            <p:cNvSpPr>
              <a:spLocks noChangeAspect="1" noChangeArrowheads="1"/>
            </p:cNvSpPr>
            <p:nvPr/>
          </p:nvSpPr>
          <p:spPr bwMode="auto">
            <a:xfrm>
              <a:off x="624" y="1968"/>
              <a:ext cx="2064" cy="1895"/>
            </a:xfrm>
            <a:prstGeom prst="roundRect">
              <a:avLst>
                <a:gd name="adj" fmla="val 4690"/>
              </a:avLst>
            </a:prstGeom>
            <a:gradFill rotWithShape="1">
              <a:gsLst>
                <a:gs pos="0">
                  <a:schemeClr val="hlink">
                    <a:gamma/>
                    <a:tint val="43529"/>
                    <a:invGamma/>
                    <a:alpha val="60001"/>
                  </a:schemeClr>
                </a:gs>
                <a:gs pos="100000">
                  <a:schemeClr val="hlink">
                    <a:alpha val="60001"/>
                  </a:schemeClr>
                </a:gs>
              </a:gsLst>
              <a:lin ang="5400000" scaled="1"/>
            </a:gra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3" name="AutoShape 9"/>
            <p:cNvSpPr>
              <a:spLocks noChangeAspect="1" noChangeArrowheads="1"/>
            </p:cNvSpPr>
            <p:nvPr/>
          </p:nvSpPr>
          <p:spPr bwMode="auto">
            <a:xfrm>
              <a:off x="649" y="1992"/>
              <a:ext cx="2010" cy="1848"/>
            </a:xfrm>
            <a:prstGeom prst="roundRect">
              <a:avLst>
                <a:gd name="adj" fmla="val 4690"/>
              </a:avLst>
            </a:prstGeom>
            <a:solidFill>
              <a:srgbClr val="FFFFFF"/>
            </a:solidFill>
            <a:ln w="9525">
              <a:solidFill>
                <a:schemeClr val="hlink">
                  <a:alpha val="60001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354" name="AutoShape 10"/>
          <p:cNvSpPr>
            <a:spLocks noChangeArrowheads="1"/>
          </p:cNvSpPr>
          <p:nvPr/>
        </p:nvSpPr>
        <p:spPr bwMode="invGray">
          <a:xfrm>
            <a:off x="769938" y="3191669"/>
            <a:ext cx="2324100" cy="393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tint val="8117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Matura MT Script Capitals" panose="03020802060602070202" pitchFamily="66" charset="0"/>
              </a:rPr>
              <a:t>Affection</a:t>
            </a:r>
            <a:endParaRPr lang="en-US" sz="2400" b="1" dirty="0">
              <a:solidFill>
                <a:schemeClr val="bg1"/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gray">
          <a:xfrm>
            <a:off x="762000" y="3917156"/>
            <a:ext cx="2246313" cy="31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en-US" sz="1400" dirty="0" smtClean="0"/>
              <a:t> </a:t>
            </a:r>
            <a:endParaRPr lang="en-US" sz="1400" dirty="0">
              <a:solidFill>
                <a:srgbClr val="000000"/>
              </a:solidFill>
            </a:endParaRP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486400" y="3917156"/>
            <a:ext cx="2514600" cy="1766887"/>
            <a:chOff x="624" y="1968"/>
            <a:chExt cx="2064" cy="1895"/>
          </a:xfrm>
        </p:grpSpPr>
        <p:sp>
          <p:nvSpPr>
            <p:cNvPr id="57358" name="AutoShape 14"/>
            <p:cNvSpPr>
              <a:spLocks noChangeAspect="1" noChangeArrowheads="1"/>
            </p:cNvSpPr>
            <p:nvPr/>
          </p:nvSpPr>
          <p:spPr bwMode="auto">
            <a:xfrm>
              <a:off x="624" y="1968"/>
              <a:ext cx="2064" cy="1895"/>
            </a:xfrm>
            <a:prstGeom prst="roundRect">
              <a:avLst>
                <a:gd name="adj" fmla="val 4690"/>
              </a:avLst>
            </a:prstGeom>
            <a:gradFill rotWithShape="1">
              <a:gsLst>
                <a:gs pos="0">
                  <a:schemeClr val="folHlink">
                    <a:gamma/>
                    <a:tint val="43529"/>
                    <a:invGamma/>
                    <a:alpha val="60001"/>
                  </a:schemeClr>
                </a:gs>
                <a:gs pos="100000">
                  <a:schemeClr val="folHlink">
                    <a:alpha val="60001"/>
                  </a:schemeClr>
                </a:gs>
              </a:gsLst>
              <a:lin ang="5400000" scaled="1"/>
            </a:gra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9" name="AutoShape 15"/>
            <p:cNvSpPr>
              <a:spLocks noChangeAspect="1" noChangeArrowheads="1"/>
            </p:cNvSpPr>
            <p:nvPr/>
          </p:nvSpPr>
          <p:spPr bwMode="auto">
            <a:xfrm>
              <a:off x="649" y="1992"/>
              <a:ext cx="2010" cy="1848"/>
            </a:xfrm>
            <a:prstGeom prst="roundRect">
              <a:avLst>
                <a:gd name="adj" fmla="val 4690"/>
              </a:avLst>
            </a:prstGeom>
            <a:solidFill>
              <a:srgbClr val="FFFFFF"/>
            </a:solidFill>
            <a:ln w="9525">
              <a:solidFill>
                <a:schemeClr val="folHlink">
                  <a:alpha val="60001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360" name="AutoShape 16"/>
          <p:cNvSpPr>
            <a:spLocks noChangeArrowheads="1"/>
          </p:cNvSpPr>
          <p:nvPr/>
        </p:nvSpPr>
        <p:spPr bwMode="invGray">
          <a:xfrm>
            <a:off x="5562600" y="3155156"/>
            <a:ext cx="2324100" cy="393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folHlink">
                  <a:gamma/>
                  <a:tint val="81176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Matura MT Script Capitals" panose="03020802060602070202" pitchFamily="66" charset="0"/>
              </a:rPr>
              <a:t>Lust</a:t>
            </a:r>
            <a:endParaRPr lang="en-US" sz="2400" b="1" dirty="0">
              <a:solidFill>
                <a:schemeClr val="bg1"/>
              </a:solidFill>
              <a:latin typeface="Matura MT Script Capitals" panose="03020802060602070202" pitchFamily="66" charset="0"/>
            </a:endParaRPr>
          </a:p>
        </p:txBody>
      </p:sp>
      <p:cxnSp>
        <p:nvCxnSpPr>
          <p:cNvPr id="57369" name="AutoShape 25"/>
          <p:cNvCxnSpPr>
            <a:cxnSpLocks noChangeShapeType="1"/>
            <a:stCxn id="57354" idx="2"/>
            <a:endCxn id="57352" idx="0"/>
          </p:cNvCxnSpPr>
          <p:nvPr/>
        </p:nvCxnSpPr>
        <p:spPr bwMode="auto">
          <a:xfrm rot="16200000" flipH="1">
            <a:off x="1733551" y="3783806"/>
            <a:ext cx="407987" cy="11112"/>
          </a:xfrm>
          <a:prstGeom prst="straightConnector1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</p:cxnSp>
      <p:cxnSp>
        <p:nvCxnSpPr>
          <p:cNvPr id="57370" name="AutoShape 26"/>
          <p:cNvCxnSpPr>
            <a:cxnSpLocks noChangeShapeType="1"/>
            <a:endCxn id="57358" idx="0"/>
          </p:cNvCxnSpPr>
          <p:nvPr/>
        </p:nvCxnSpPr>
        <p:spPr bwMode="auto">
          <a:xfrm rot="16200000" flipH="1">
            <a:off x="6534150" y="3707606"/>
            <a:ext cx="381000" cy="38100"/>
          </a:xfrm>
          <a:prstGeom prst="straightConnector1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990600" y="4145756"/>
            <a:ext cx="3200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nstantia" panose="02030602050306030303" pitchFamily="18" charset="0"/>
              </a:rPr>
              <a:t>fondness </a:t>
            </a:r>
          </a:p>
          <a:p>
            <a:r>
              <a:rPr lang="en-US" b="1" dirty="0" smtClean="0">
                <a:latin typeface="Constantia" panose="02030602050306030303" pitchFamily="18" charset="0"/>
              </a:rPr>
              <a:t>attraction </a:t>
            </a:r>
          </a:p>
          <a:p>
            <a:r>
              <a:rPr lang="en-US" b="1" dirty="0" smtClean="0">
                <a:latin typeface="Constantia" panose="02030602050306030303" pitchFamily="18" charset="0"/>
              </a:rPr>
              <a:t>adoration </a:t>
            </a:r>
          </a:p>
          <a:p>
            <a:r>
              <a:rPr lang="en-US" b="1" dirty="0" smtClean="0">
                <a:latin typeface="Constantia" panose="02030602050306030303" pitchFamily="18" charset="0"/>
              </a:rPr>
              <a:t>sentimentality </a:t>
            </a:r>
          </a:p>
          <a:p>
            <a:r>
              <a:rPr lang="en-US" b="1" dirty="0" smtClean="0">
                <a:latin typeface="Constantia" panose="02030602050306030303" pitchFamily="18" charset="0"/>
              </a:rPr>
              <a:t>caring</a:t>
            </a:r>
            <a:endParaRPr lang="en-US" b="1" dirty="0">
              <a:latin typeface="Constantia" panose="02030602050306030303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638800" y="4069556"/>
            <a:ext cx="2133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nstantia" panose="02030602050306030303" pitchFamily="18" charset="0"/>
              </a:rPr>
              <a:t>arousal </a:t>
            </a:r>
          </a:p>
          <a:p>
            <a:r>
              <a:rPr lang="en-US" b="1" dirty="0" smtClean="0">
                <a:latin typeface="Constantia" panose="02030602050306030303" pitchFamily="18" charset="0"/>
              </a:rPr>
              <a:t>desire </a:t>
            </a:r>
          </a:p>
          <a:p>
            <a:r>
              <a:rPr lang="en-US" b="1" dirty="0" smtClean="0">
                <a:latin typeface="Constantia" panose="02030602050306030303" pitchFamily="18" charset="0"/>
              </a:rPr>
              <a:t>passion </a:t>
            </a:r>
          </a:p>
          <a:p>
            <a:r>
              <a:rPr lang="en-US" b="1" dirty="0" smtClean="0">
                <a:latin typeface="Constantia" panose="02030602050306030303" pitchFamily="18" charset="0"/>
              </a:rPr>
              <a:t>infatuation </a:t>
            </a:r>
          </a:p>
          <a:p>
            <a:r>
              <a:rPr lang="en-US" b="1" dirty="0" smtClean="0">
                <a:latin typeface="Constantia" panose="02030602050306030303" pitchFamily="18" charset="0"/>
              </a:rPr>
              <a:t>obsession</a:t>
            </a:r>
            <a:endParaRPr lang="en-US" b="1" dirty="0"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5725" y="304800"/>
            <a:ext cx="5861759" cy="1249917"/>
          </a:xfrm>
          <a:noFill/>
          <a:ln/>
        </p:spPr>
        <p:txBody>
          <a:bodyPr wrap="none" lIns="75197" tIns="30079" rIns="75197" bIns="30079" anchor="t">
            <a:spAutoFit/>
          </a:bodyPr>
          <a:lstStyle/>
          <a:p>
            <a:pPr algn="ctr">
              <a:lnSpc>
                <a:spcPct val="92000"/>
              </a:lnSpc>
            </a:pPr>
            <a:r>
              <a:rPr lang="en-US" sz="2800" dirty="0">
                <a:solidFill>
                  <a:schemeClr val="accent1"/>
                </a:solidFill>
                <a:latin typeface="Constantia" panose="02030602050306030303" pitchFamily="18" charset="0"/>
              </a:rPr>
              <a:t>Secondary Emotions Pile Up</a:t>
            </a:r>
            <a:br>
              <a:rPr lang="en-US" sz="2800" dirty="0">
                <a:solidFill>
                  <a:schemeClr val="accent1"/>
                </a:solidFill>
                <a:latin typeface="Constantia" panose="02030602050306030303" pitchFamily="18" charset="0"/>
              </a:rPr>
            </a:br>
            <a:r>
              <a:rPr lang="en-US" sz="2800" dirty="0">
                <a:solidFill>
                  <a:schemeClr val="accent1"/>
                </a:solidFill>
                <a:latin typeface="Constantia" panose="02030602050306030303" pitchFamily="18" charset="0"/>
              </a:rPr>
              <a:t>One On Top Of The Other</a:t>
            </a:r>
            <a:br>
              <a:rPr lang="en-US" sz="2800" dirty="0">
                <a:solidFill>
                  <a:schemeClr val="accent1"/>
                </a:solidFill>
                <a:latin typeface="Constantia" panose="02030602050306030303" pitchFamily="18" charset="0"/>
              </a:rPr>
            </a:br>
            <a:r>
              <a:rPr lang="en-US" sz="2800" dirty="0">
                <a:solidFill>
                  <a:schemeClr val="accent1"/>
                </a:solidFill>
                <a:latin typeface="Constantia" panose="02030602050306030303" pitchFamily="18" charset="0"/>
              </a:rPr>
              <a:t>And Increase Our Emotional Pain</a:t>
            </a:r>
          </a:p>
        </p:txBody>
      </p:sp>
      <p:pic>
        <p:nvPicPr>
          <p:cNvPr id="14339" name="Picture 3"/>
          <p:cNvPicPr>
            <a:picLocks noChangeArrowheads="1"/>
          </p:cNvPicPr>
          <p:nvPr/>
        </p:nvPicPr>
        <p:blipFill>
          <a:blip r:embed="rId2" cstate="print"/>
          <a:srcRect l="10739" t="29439" r="10495" b="4868"/>
          <a:stretch>
            <a:fillRect/>
          </a:stretch>
        </p:blipFill>
        <p:spPr bwMode="auto">
          <a:xfrm>
            <a:off x="14310" y="2501153"/>
            <a:ext cx="9129690" cy="43568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438400" y="6019800"/>
            <a:ext cx="4239520" cy="6624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5197" tIns="30079" rIns="75197" bIns="30079">
            <a:spAutoFit/>
          </a:bodyPr>
          <a:lstStyle/>
          <a:p>
            <a:pPr>
              <a:lnSpc>
                <a:spcPct val="97000"/>
              </a:lnSpc>
            </a:pPr>
            <a:r>
              <a:rPr lang="en-US" sz="4000" b="1" dirty="0" smtClean="0">
                <a:solidFill>
                  <a:srgbClr val="FFFF00"/>
                </a:solidFill>
                <a:latin typeface="Matura MT Script Capitals" panose="03020802060602070202" pitchFamily="66" charset="0"/>
              </a:rPr>
              <a:t>Primary Emotions</a:t>
            </a:r>
            <a:endParaRPr lang="en-US" sz="4000" b="1" dirty="0">
              <a:solidFill>
                <a:srgbClr val="FFFF00"/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438400" y="2830016"/>
            <a:ext cx="5133996" cy="6972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5197" tIns="30079" rIns="75197" bIns="30079">
            <a:spAutoFit/>
          </a:bodyPr>
          <a:lstStyle/>
          <a:p>
            <a:pPr>
              <a:lnSpc>
                <a:spcPct val="92000"/>
              </a:lnSpc>
            </a:pPr>
            <a:r>
              <a:rPr lang="en-US" sz="4400" b="1" dirty="0" smtClean="0">
                <a:solidFill>
                  <a:srgbClr val="29EE1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anose="03020802060602070202" pitchFamily="66" charset="0"/>
              </a:rPr>
              <a:t>Secondary Emotions</a:t>
            </a:r>
            <a:endParaRPr lang="en-US" sz="4400" b="1" dirty="0">
              <a:solidFill>
                <a:srgbClr val="29EE1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tura MT Script Capitals" panose="03020802060602070202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43" grpId="0" autoUpdateAnimBg="0"/>
      <p:bldP spid="1434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3" name="AutoShape 9"/>
          <p:cNvSpPr>
            <a:spLocks noChangeArrowheads="1"/>
          </p:cNvSpPr>
          <p:nvPr/>
        </p:nvSpPr>
        <p:spPr bwMode="gray">
          <a:xfrm>
            <a:off x="1905000" y="3657600"/>
            <a:ext cx="5486400" cy="990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63500" dir="31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white">
          <a:xfrm>
            <a:off x="1828800" y="3733800"/>
            <a:ext cx="5562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 Try to stop the feeling we are having, even if it is the “right” feeling to have in this moment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ltGray">
          <a:xfrm>
            <a:off x="4648200" y="1714500"/>
            <a:ext cx="4495800" cy="962025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folHlink">
                  <a:alpha val="25000"/>
                </a:schemeClr>
              </a:gs>
              <a:gs pos="100000">
                <a:schemeClr val="folHlink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Frequent Response </a:t>
            </a:r>
            <a:br>
              <a:rPr lang="en-US" sz="3600" dirty="0" smtClean="0"/>
            </a:br>
            <a:r>
              <a:rPr lang="en-US" sz="3600" dirty="0" smtClean="0"/>
              <a:t>To Intense Feelings</a:t>
            </a:r>
          </a:p>
        </p:txBody>
      </p:sp>
      <p:sp>
        <p:nvSpPr>
          <p:cNvPr id="52231" name="AutoShape 7"/>
          <p:cNvSpPr>
            <a:spLocks noChangeArrowheads="1"/>
          </p:cNvSpPr>
          <p:nvPr/>
        </p:nvSpPr>
        <p:spPr bwMode="gray">
          <a:xfrm>
            <a:off x="838200" y="5029200"/>
            <a:ext cx="6705600" cy="990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63500" dir="31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gray">
          <a:xfrm>
            <a:off x="1785938" y="4037013"/>
            <a:ext cx="1371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52235" name="AutoShape 11"/>
          <p:cNvSpPr>
            <a:spLocks noChangeArrowheads="1"/>
          </p:cNvSpPr>
          <p:nvPr/>
        </p:nvSpPr>
        <p:spPr bwMode="gray">
          <a:xfrm>
            <a:off x="2590800" y="2514600"/>
            <a:ext cx="4495800" cy="762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63500" dir="31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gray">
          <a:xfrm>
            <a:off x="2852738" y="2914650"/>
            <a:ext cx="1371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52237" name="AutoShape 13"/>
          <p:cNvSpPr>
            <a:spLocks noChangeArrowheads="1"/>
          </p:cNvSpPr>
          <p:nvPr/>
        </p:nvSpPr>
        <p:spPr bwMode="gray">
          <a:xfrm>
            <a:off x="3657600" y="1371600"/>
            <a:ext cx="3276600" cy="6858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63500" dir="31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lnSpc>
                <a:spcPct val="85000"/>
              </a:lnSpc>
            </a:pPr>
            <a:r>
              <a:rPr lang="en-US" b="1" dirty="0" smtClean="0"/>
              <a:t>Avoid what we are feeling</a:t>
            </a:r>
            <a:endParaRPr lang="en-US" b="1" dirty="0"/>
          </a:p>
        </p:txBody>
      </p:sp>
      <p:sp>
        <p:nvSpPr>
          <p:cNvPr id="52243" name="Freeform 19"/>
          <p:cNvSpPr>
            <a:spLocks/>
          </p:cNvSpPr>
          <p:nvPr/>
        </p:nvSpPr>
        <p:spPr bwMode="black">
          <a:xfrm>
            <a:off x="1473200" y="1752600"/>
            <a:ext cx="2032000" cy="814388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1328" y="0"/>
              </a:cxn>
            </a:cxnLst>
            <a:rect l="0" t="0" r="r" b="b"/>
            <a:pathLst>
              <a:path w="1328" h="336">
                <a:moveTo>
                  <a:pt x="0" y="336"/>
                </a:moveTo>
                <a:lnTo>
                  <a:pt x="1328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ysDot"/>
            <a:round/>
            <a:headEnd type="oval" w="med" len="med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4" name="Rectangle 20"/>
          <p:cNvSpPr>
            <a:spLocks noChangeArrowheads="1"/>
          </p:cNvSpPr>
          <p:nvPr/>
        </p:nvSpPr>
        <p:spPr bwMode="auto">
          <a:xfrm>
            <a:off x="228600" y="2643188"/>
            <a:ext cx="2362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latin typeface="Verdana" pitchFamily="34" charset="0"/>
                <a:cs typeface="Arial" charset="0"/>
              </a:rPr>
              <a:t>Invalidation of Emotions</a:t>
            </a:r>
            <a:endParaRPr lang="en-US" sz="2000" b="1" dirty="0">
              <a:latin typeface="Verdana" pitchFamily="34" charset="0"/>
              <a:cs typeface="Arial" charset="0"/>
            </a:endParaRPr>
          </a:p>
        </p:txBody>
      </p:sp>
      <p:sp>
        <p:nvSpPr>
          <p:cNvPr id="52245" name="Freeform 21"/>
          <p:cNvSpPr>
            <a:spLocks/>
          </p:cNvSpPr>
          <p:nvPr/>
        </p:nvSpPr>
        <p:spPr bwMode="black">
          <a:xfrm>
            <a:off x="1066800" y="3352800"/>
            <a:ext cx="3048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872"/>
              </a:cxn>
            </a:cxnLst>
            <a:rect l="0" t="0" r="r" b="b"/>
            <a:pathLst>
              <a:path w="72" h="872">
                <a:moveTo>
                  <a:pt x="0" y="0"/>
                </a:moveTo>
                <a:lnTo>
                  <a:pt x="72" y="872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ysDot"/>
            <a:round/>
            <a:headEnd type="oval" w="med" len="med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29" name="AutoShape 5"/>
          <p:cNvSpPr>
            <a:spLocks noChangeArrowheads="1"/>
          </p:cNvSpPr>
          <p:nvPr/>
        </p:nvSpPr>
        <p:spPr bwMode="ltGray">
          <a:xfrm>
            <a:off x="2667000" y="2590800"/>
            <a:ext cx="4724400" cy="609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accent1">
                  <a:alpha val="25000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85000"/>
              </a:lnSpc>
            </a:pPr>
            <a:r>
              <a:rPr lang="en-US" b="1" dirty="0" smtClean="0"/>
              <a:t>Deny that we feel the way we are feeling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066800" y="5257800"/>
            <a:ext cx="6324600" cy="563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b="1" dirty="0" smtClean="0"/>
              <a:t>Tell others we feel something different than what we are really feeling</a:t>
            </a:r>
            <a:endParaRPr lang="en-US" b="1" dirty="0"/>
          </a:p>
        </p:txBody>
      </p:sp>
      <p:sp>
        <p:nvSpPr>
          <p:cNvPr id="24" name="Rounded Rectangle 23"/>
          <p:cNvSpPr/>
          <p:nvPr/>
        </p:nvSpPr>
        <p:spPr bwMode="auto">
          <a:xfrm>
            <a:off x="2362200" y="6019800"/>
            <a:ext cx="1219200" cy="1524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1792" y="609600"/>
            <a:ext cx="5142011" cy="697202"/>
          </a:xfrm>
          <a:noFill/>
          <a:ln/>
        </p:spPr>
        <p:txBody>
          <a:bodyPr wrap="none" lIns="75197" tIns="30079" rIns="75197" bIns="30079" anchor="t">
            <a:spAutoFit/>
          </a:bodyPr>
          <a:lstStyle/>
          <a:p>
            <a:pPr>
              <a:lnSpc>
                <a:spcPct val="92000"/>
              </a:lnSpc>
            </a:pPr>
            <a:r>
              <a:rPr lang="en-US" sz="4400" dirty="0">
                <a:solidFill>
                  <a:schemeClr val="bg2"/>
                </a:solidFill>
              </a:rPr>
              <a:t>Secondary Feelings</a:t>
            </a: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 flipV="1">
            <a:off x="5945746" y="3864685"/>
            <a:ext cx="0" cy="222683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08283" tIns="54142" rIns="108283" bIns="54142" anchor="ctr"/>
          <a:lstStyle/>
          <a:p>
            <a:endParaRPr lang="en-US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flipV="1">
            <a:off x="2125014" y="3380591"/>
            <a:ext cx="0" cy="2807746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08283" tIns="54142" rIns="108283" bIns="54142" anchor="ctr"/>
          <a:lstStyle/>
          <a:p>
            <a:endParaRPr lang="en-US"/>
          </a:p>
        </p:txBody>
      </p:sp>
      <p:sp useBgFill="1">
        <p:nvSpPr>
          <p:cNvPr id="12293" name="AutoShape 5"/>
          <p:cNvSpPr>
            <a:spLocks noChangeArrowheads="1"/>
          </p:cNvSpPr>
          <p:nvPr/>
        </p:nvSpPr>
        <p:spPr bwMode="auto">
          <a:xfrm>
            <a:off x="887211" y="4598894"/>
            <a:ext cx="2733183" cy="1145689"/>
          </a:xfrm>
          <a:prstGeom prst="roundRect">
            <a:avLst>
              <a:gd name="adj" fmla="val 12495"/>
            </a:avLst>
          </a:prstGeom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accent2"/>
            </a:outerShdw>
          </a:effectLst>
        </p:spPr>
        <p:txBody>
          <a:bodyPr wrap="none" lIns="108283" tIns="54142" rIns="108283" bIns="54142" anchor="ctr"/>
          <a:lstStyle/>
          <a:p>
            <a:endParaRPr 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808507" y="2670586"/>
            <a:ext cx="3439622" cy="9138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5197" tIns="30079" rIns="75197" bIns="30079">
            <a:spAutoFit/>
          </a:bodyPr>
          <a:lstStyle/>
          <a:p>
            <a:pPr>
              <a:lnSpc>
                <a:spcPct val="88000"/>
              </a:lnSpc>
            </a:pPr>
            <a:r>
              <a:rPr lang="en-US" sz="2100" b="1" dirty="0"/>
              <a:t>"My husband ignores me,</a:t>
            </a:r>
          </a:p>
          <a:p>
            <a:pPr>
              <a:lnSpc>
                <a:spcPct val="88000"/>
              </a:lnSpc>
            </a:pPr>
            <a:r>
              <a:rPr lang="en-US" sz="2100" b="1" dirty="0"/>
              <a:t>and this makes me feel</a:t>
            </a:r>
          </a:p>
          <a:p>
            <a:pPr>
              <a:lnSpc>
                <a:spcPct val="88000"/>
              </a:lnSpc>
            </a:pPr>
            <a:r>
              <a:rPr lang="en-US" sz="2100" b="1" dirty="0"/>
              <a:t>lonely."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334000" y="2438400"/>
            <a:ext cx="2426524" cy="14826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5197" tIns="30079" rIns="75197" bIns="30079">
            <a:spAutoFit/>
          </a:bodyPr>
          <a:lstStyle/>
          <a:p>
            <a:pPr>
              <a:lnSpc>
                <a:spcPct val="88000"/>
              </a:lnSpc>
            </a:pPr>
            <a:r>
              <a:rPr lang="en-US" sz="2100" b="1" dirty="0"/>
              <a:t>"I should not feel</a:t>
            </a:r>
          </a:p>
          <a:p>
            <a:pPr>
              <a:lnSpc>
                <a:spcPct val="88000"/>
              </a:lnSpc>
            </a:pPr>
            <a:r>
              <a:rPr lang="en-US" sz="2100" b="1" dirty="0"/>
              <a:t>so needy.  How</a:t>
            </a:r>
          </a:p>
          <a:p>
            <a:pPr>
              <a:lnSpc>
                <a:spcPct val="88000"/>
              </a:lnSpc>
            </a:pPr>
            <a:r>
              <a:rPr lang="en-US" sz="2100" b="1" dirty="0"/>
              <a:t>shameful that I</a:t>
            </a:r>
          </a:p>
          <a:p>
            <a:pPr>
              <a:lnSpc>
                <a:spcPct val="88000"/>
              </a:lnSpc>
            </a:pPr>
            <a:r>
              <a:rPr lang="en-US" sz="2100" b="1" dirty="0"/>
              <a:t>am an inadequate</a:t>
            </a:r>
          </a:p>
          <a:p>
            <a:pPr>
              <a:lnSpc>
                <a:spcPct val="88000"/>
              </a:lnSpc>
            </a:pPr>
            <a:r>
              <a:rPr lang="en-US" sz="2100" b="1" dirty="0"/>
              <a:t>person."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980225" y="6156063"/>
            <a:ext cx="7400642" cy="3451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5197" tIns="30079" rIns="75197" bIns="30079">
            <a:spAutoFit/>
          </a:bodyPr>
          <a:lstStyle/>
          <a:p>
            <a:pPr>
              <a:lnSpc>
                <a:spcPct val="88000"/>
              </a:lnSpc>
            </a:pPr>
            <a:r>
              <a:rPr lang="en-US" sz="2100" b="1" dirty="0"/>
              <a:t>A Painful Feeling.                          A VERY Painful Feeling.</a:t>
            </a:r>
          </a:p>
        </p:txBody>
      </p:sp>
      <p:sp useBgFill="1">
        <p:nvSpPr>
          <p:cNvPr id="12297" name="AutoShape 9"/>
          <p:cNvSpPr>
            <a:spLocks noChangeArrowheads="1"/>
          </p:cNvSpPr>
          <p:nvPr/>
        </p:nvSpPr>
        <p:spPr bwMode="auto">
          <a:xfrm>
            <a:off x="4665014" y="4598894"/>
            <a:ext cx="2819042" cy="1145689"/>
          </a:xfrm>
          <a:prstGeom prst="roundRect">
            <a:avLst>
              <a:gd name="adj" fmla="val 12495"/>
            </a:avLst>
          </a:prstGeom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accent2"/>
            </a:outerShdw>
          </a:effectLst>
        </p:spPr>
        <p:txBody>
          <a:bodyPr wrap="none" lIns="108283" tIns="54142" rIns="108283" bIns="54142" anchor="ctr"/>
          <a:lstStyle/>
          <a:p>
            <a:endParaRPr lang="en-US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552620" y="4800600"/>
            <a:ext cx="1382584" cy="6294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5197" tIns="30079" rIns="75197" bIns="30079">
            <a:spAutoFit/>
          </a:bodyPr>
          <a:lstStyle/>
          <a:p>
            <a:pPr algn="ctr">
              <a:lnSpc>
                <a:spcPct val="88000"/>
              </a:lnSpc>
            </a:pPr>
            <a:r>
              <a:rPr lang="en-US" sz="2100" b="1" dirty="0">
                <a:solidFill>
                  <a:schemeClr val="accent1"/>
                </a:solidFill>
              </a:rPr>
              <a:t>PRIMARY</a:t>
            </a:r>
          </a:p>
          <a:p>
            <a:pPr algn="ctr">
              <a:lnSpc>
                <a:spcPct val="88000"/>
              </a:lnSpc>
            </a:pPr>
            <a:r>
              <a:rPr lang="en-US" sz="2100" b="1" dirty="0">
                <a:solidFill>
                  <a:schemeClr val="accent1"/>
                </a:solidFill>
              </a:rPr>
              <a:t>FEELING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5316112" y="4800600"/>
            <a:ext cx="1860279" cy="6294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5197" tIns="30079" rIns="75197" bIns="30079">
            <a:spAutoFit/>
          </a:bodyPr>
          <a:lstStyle/>
          <a:p>
            <a:pPr algn="ctr">
              <a:lnSpc>
                <a:spcPct val="88000"/>
              </a:lnSpc>
            </a:pPr>
            <a:r>
              <a:rPr lang="en-US" sz="2100" b="1" dirty="0">
                <a:solidFill>
                  <a:schemeClr val="accent1"/>
                </a:solidFill>
              </a:rPr>
              <a:t>SECONDARY</a:t>
            </a:r>
          </a:p>
          <a:p>
            <a:pPr algn="ctr">
              <a:lnSpc>
                <a:spcPct val="88000"/>
              </a:lnSpc>
            </a:pPr>
            <a:r>
              <a:rPr lang="en-US" sz="2100" b="1" dirty="0">
                <a:solidFill>
                  <a:schemeClr val="accent1"/>
                </a:solidFill>
              </a:rPr>
              <a:t>FEELING</a:t>
            </a: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3806422" y="4784464"/>
            <a:ext cx="75842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08283" tIns="54142" rIns="108283" bIns="54142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3806422" y="5074920"/>
            <a:ext cx="75842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08283" tIns="54142" rIns="108283" bIns="54142" anchor="ctr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3806422" y="5462195"/>
            <a:ext cx="75842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08283" tIns="54142" rIns="108283" bIns="54142" anchor="ctr"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107324" y="2468880"/>
            <a:ext cx="0" cy="395343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8283" tIns="54142" rIns="108283" bIns="54142" anchor="ctr"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364901" y="2468880"/>
            <a:ext cx="0" cy="395343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8283" tIns="54142" rIns="108283" bIns="54142" anchor="ctr"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8382000" y="2514600"/>
            <a:ext cx="0" cy="395343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8283" tIns="54142" rIns="108283" bIns="54142" anchor="ctr"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8763000" y="2590800"/>
            <a:ext cx="0" cy="395343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8283" tIns="54142" rIns="108283" bIns="54142" anchor="ctr"/>
          <a:lstStyle/>
          <a:p>
            <a:endParaRPr lang="en-US"/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121634" y="2476949"/>
            <a:ext cx="350635" cy="35401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5197" tIns="30079" rIns="75197" bIns="30079">
            <a:spAutoFit/>
          </a:bodyPr>
          <a:lstStyle/>
          <a:p>
            <a:pPr>
              <a:lnSpc>
                <a:spcPct val="85000"/>
              </a:lnSpc>
            </a:pPr>
            <a:r>
              <a:rPr lang="en-US" sz="1400" b="1" dirty="0"/>
              <a:t>10</a:t>
            </a:r>
          </a:p>
          <a:p>
            <a:pPr>
              <a:lnSpc>
                <a:spcPct val="85000"/>
              </a:lnSpc>
            </a:pPr>
            <a:endParaRPr lang="en-US" sz="1400" b="1" dirty="0"/>
          </a:p>
          <a:p>
            <a:pPr>
              <a:lnSpc>
                <a:spcPct val="85000"/>
              </a:lnSpc>
            </a:pPr>
            <a:r>
              <a:rPr lang="en-US" sz="1400" b="1" dirty="0"/>
              <a:t>9</a:t>
            </a:r>
          </a:p>
          <a:p>
            <a:pPr>
              <a:lnSpc>
                <a:spcPct val="85000"/>
              </a:lnSpc>
            </a:pPr>
            <a:endParaRPr lang="en-US" sz="1400" b="1" dirty="0"/>
          </a:p>
          <a:p>
            <a:pPr>
              <a:lnSpc>
                <a:spcPct val="85000"/>
              </a:lnSpc>
            </a:pPr>
            <a:r>
              <a:rPr lang="en-US" sz="1400" b="1" dirty="0"/>
              <a:t>8</a:t>
            </a:r>
          </a:p>
          <a:p>
            <a:pPr>
              <a:lnSpc>
                <a:spcPct val="85000"/>
              </a:lnSpc>
            </a:pPr>
            <a:endParaRPr lang="en-US" sz="1400" b="1" dirty="0"/>
          </a:p>
          <a:p>
            <a:pPr>
              <a:lnSpc>
                <a:spcPct val="85000"/>
              </a:lnSpc>
            </a:pPr>
            <a:r>
              <a:rPr lang="en-US" sz="1400" b="1" dirty="0"/>
              <a:t>7</a:t>
            </a:r>
          </a:p>
          <a:p>
            <a:pPr>
              <a:lnSpc>
                <a:spcPct val="85000"/>
              </a:lnSpc>
            </a:pPr>
            <a:endParaRPr lang="en-US" sz="1400" b="1" dirty="0"/>
          </a:p>
          <a:p>
            <a:pPr>
              <a:lnSpc>
                <a:spcPct val="85000"/>
              </a:lnSpc>
            </a:pPr>
            <a:r>
              <a:rPr lang="en-US" sz="1400" b="1" dirty="0"/>
              <a:t>6</a:t>
            </a:r>
          </a:p>
          <a:p>
            <a:pPr>
              <a:lnSpc>
                <a:spcPct val="85000"/>
              </a:lnSpc>
            </a:pPr>
            <a:endParaRPr lang="en-US" sz="1400" b="1" dirty="0"/>
          </a:p>
          <a:p>
            <a:pPr>
              <a:lnSpc>
                <a:spcPct val="85000"/>
              </a:lnSpc>
            </a:pPr>
            <a:r>
              <a:rPr lang="en-US" sz="1400" b="1" dirty="0"/>
              <a:t>5</a:t>
            </a:r>
          </a:p>
          <a:p>
            <a:pPr>
              <a:lnSpc>
                <a:spcPct val="85000"/>
              </a:lnSpc>
            </a:pPr>
            <a:endParaRPr lang="en-US" sz="1400" b="1" dirty="0"/>
          </a:p>
          <a:p>
            <a:pPr>
              <a:lnSpc>
                <a:spcPct val="85000"/>
              </a:lnSpc>
            </a:pPr>
            <a:r>
              <a:rPr lang="en-US" sz="1400" b="1" dirty="0"/>
              <a:t>4</a:t>
            </a:r>
          </a:p>
          <a:p>
            <a:pPr>
              <a:lnSpc>
                <a:spcPct val="85000"/>
              </a:lnSpc>
            </a:pPr>
            <a:endParaRPr lang="en-US" sz="1400" b="1" dirty="0"/>
          </a:p>
          <a:p>
            <a:pPr>
              <a:lnSpc>
                <a:spcPct val="85000"/>
              </a:lnSpc>
            </a:pPr>
            <a:r>
              <a:rPr lang="en-US" sz="1400" b="1" dirty="0"/>
              <a:t>3</a:t>
            </a:r>
          </a:p>
          <a:p>
            <a:pPr>
              <a:lnSpc>
                <a:spcPct val="85000"/>
              </a:lnSpc>
            </a:pPr>
            <a:endParaRPr lang="en-US" sz="1400" b="1" dirty="0"/>
          </a:p>
          <a:p>
            <a:pPr>
              <a:lnSpc>
                <a:spcPct val="85000"/>
              </a:lnSpc>
            </a:pPr>
            <a:r>
              <a:rPr lang="en-US" sz="1400" b="1" dirty="0"/>
              <a:t>2</a:t>
            </a:r>
          </a:p>
          <a:p>
            <a:pPr>
              <a:lnSpc>
                <a:spcPct val="85000"/>
              </a:lnSpc>
            </a:pPr>
            <a:endParaRPr lang="en-US" sz="1400" b="1" dirty="0"/>
          </a:p>
          <a:p>
            <a:pPr>
              <a:lnSpc>
                <a:spcPct val="85000"/>
              </a:lnSpc>
            </a:pPr>
            <a:r>
              <a:rPr lang="en-US" sz="1400" b="1" dirty="0"/>
              <a:t>1</a:t>
            </a: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8382000" y="2590800"/>
            <a:ext cx="350635" cy="35401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5197" tIns="30079" rIns="75197" bIns="30079">
            <a:spAutoFit/>
          </a:bodyPr>
          <a:lstStyle/>
          <a:p>
            <a:pPr>
              <a:lnSpc>
                <a:spcPct val="85000"/>
              </a:lnSpc>
            </a:pPr>
            <a:r>
              <a:rPr lang="en-US" sz="1400" b="1" dirty="0"/>
              <a:t>10</a:t>
            </a:r>
          </a:p>
          <a:p>
            <a:pPr>
              <a:lnSpc>
                <a:spcPct val="85000"/>
              </a:lnSpc>
            </a:pPr>
            <a:endParaRPr lang="en-US" sz="1400" b="1" dirty="0"/>
          </a:p>
          <a:p>
            <a:pPr>
              <a:lnSpc>
                <a:spcPct val="85000"/>
              </a:lnSpc>
            </a:pPr>
            <a:r>
              <a:rPr lang="en-US" sz="1400" b="1" dirty="0"/>
              <a:t>9</a:t>
            </a:r>
          </a:p>
          <a:p>
            <a:pPr>
              <a:lnSpc>
                <a:spcPct val="85000"/>
              </a:lnSpc>
            </a:pPr>
            <a:endParaRPr lang="en-US" sz="1400" b="1" dirty="0"/>
          </a:p>
          <a:p>
            <a:pPr>
              <a:lnSpc>
                <a:spcPct val="85000"/>
              </a:lnSpc>
            </a:pPr>
            <a:r>
              <a:rPr lang="en-US" sz="1400" b="1" dirty="0"/>
              <a:t>8</a:t>
            </a:r>
          </a:p>
          <a:p>
            <a:pPr>
              <a:lnSpc>
                <a:spcPct val="85000"/>
              </a:lnSpc>
            </a:pPr>
            <a:endParaRPr lang="en-US" sz="1400" b="1" dirty="0"/>
          </a:p>
          <a:p>
            <a:pPr>
              <a:lnSpc>
                <a:spcPct val="85000"/>
              </a:lnSpc>
            </a:pPr>
            <a:r>
              <a:rPr lang="en-US" sz="1400" b="1" dirty="0"/>
              <a:t>7</a:t>
            </a:r>
          </a:p>
          <a:p>
            <a:pPr>
              <a:lnSpc>
                <a:spcPct val="85000"/>
              </a:lnSpc>
            </a:pPr>
            <a:endParaRPr lang="en-US" sz="1400" b="1" dirty="0"/>
          </a:p>
          <a:p>
            <a:pPr>
              <a:lnSpc>
                <a:spcPct val="85000"/>
              </a:lnSpc>
            </a:pPr>
            <a:r>
              <a:rPr lang="en-US" sz="1400" b="1" dirty="0"/>
              <a:t>6</a:t>
            </a:r>
          </a:p>
          <a:p>
            <a:pPr>
              <a:lnSpc>
                <a:spcPct val="85000"/>
              </a:lnSpc>
            </a:pPr>
            <a:endParaRPr lang="en-US" sz="1400" b="1" dirty="0"/>
          </a:p>
          <a:p>
            <a:pPr>
              <a:lnSpc>
                <a:spcPct val="85000"/>
              </a:lnSpc>
            </a:pPr>
            <a:r>
              <a:rPr lang="en-US" sz="1400" b="1" dirty="0"/>
              <a:t>5</a:t>
            </a:r>
          </a:p>
          <a:p>
            <a:pPr>
              <a:lnSpc>
                <a:spcPct val="85000"/>
              </a:lnSpc>
            </a:pPr>
            <a:endParaRPr lang="en-US" sz="1400" b="1" dirty="0"/>
          </a:p>
          <a:p>
            <a:pPr>
              <a:lnSpc>
                <a:spcPct val="85000"/>
              </a:lnSpc>
            </a:pPr>
            <a:r>
              <a:rPr lang="en-US" sz="1400" b="1" dirty="0"/>
              <a:t>4</a:t>
            </a:r>
          </a:p>
          <a:p>
            <a:pPr>
              <a:lnSpc>
                <a:spcPct val="85000"/>
              </a:lnSpc>
            </a:pPr>
            <a:endParaRPr lang="en-US" sz="1400" b="1" dirty="0"/>
          </a:p>
          <a:p>
            <a:pPr>
              <a:lnSpc>
                <a:spcPct val="85000"/>
              </a:lnSpc>
            </a:pPr>
            <a:r>
              <a:rPr lang="en-US" sz="1400" b="1" dirty="0"/>
              <a:t>3</a:t>
            </a:r>
          </a:p>
          <a:p>
            <a:pPr>
              <a:lnSpc>
                <a:spcPct val="85000"/>
              </a:lnSpc>
            </a:pPr>
            <a:endParaRPr lang="en-US" sz="1400" b="1" dirty="0"/>
          </a:p>
          <a:p>
            <a:pPr>
              <a:lnSpc>
                <a:spcPct val="85000"/>
              </a:lnSpc>
            </a:pPr>
            <a:r>
              <a:rPr lang="en-US" sz="1400" b="1" dirty="0"/>
              <a:t>2</a:t>
            </a:r>
          </a:p>
          <a:p>
            <a:pPr>
              <a:lnSpc>
                <a:spcPct val="85000"/>
              </a:lnSpc>
            </a:pPr>
            <a:endParaRPr lang="en-US" sz="1400" b="1" dirty="0"/>
          </a:p>
          <a:p>
            <a:pPr>
              <a:lnSpc>
                <a:spcPct val="85000"/>
              </a:lnSpc>
            </a:pPr>
            <a:r>
              <a:rPr lang="en-US" sz="1400" b="1" dirty="0"/>
              <a:t>1</a:t>
            </a:r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 flipH="1" flipV="1">
            <a:off x="381000" y="3962400"/>
            <a:ext cx="838200" cy="762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wrap="none" lIns="108283" tIns="54142" rIns="108283" bIns="54142" anchor="ctr"/>
          <a:lstStyle/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V="1">
            <a:off x="7391400" y="2667000"/>
            <a:ext cx="844282" cy="204933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wrap="none" lIns="108283" tIns="54142" rIns="108283" bIns="54142" anchor="ctr"/>
          <a:lstStyle/>
          <a:p>
            <a:endParaRPr lang="en-US"/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533400" y="1676400"/>
            <a:ext cx="1211448" cy="6294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5197" tIns="30079" rIns="75197" bIns="30079">
            <a:spAutoFit/>
          </a:bodyPr>
          <a:lstStyle/>
          <a:p>
            <a:pPr>
              <a:lnSpc>
                <a:spcPct val="88000"/>
              </a:lnSpc>
            </a:pPr>
            <a:r>
              <a:rPr lang="en-US" sz="2100" b="1" dirty="0">
                <a:solidFill>
                  <a:srgbClr val="000000"/>
                </a:solidFill>
              </a:rPr>
              <a:t>Level of</a:t>
            </a:r>
          </a:p>
          <a:p>
            <a:pPr>
              <a:lnSpc>
                <a:spcPct val="88000"/>
              </a:lnSpc>
            </a:pPr>
            <a:r>
              <a:rPr lang="en-US" sz="2100" b="1" dirty="0">
                <a:solidFill>
                  <a:srgbClr val="000000"/>
                </a:solidFill>
              </a:rPr>
              <a:t>Distress</a:t>
            </a:r>
            <a:endParaRPr lang="en-US" sz="2100" b="1" dirty="0">
              <a:solidFill>
                <a:schemeClr val="accent2"/>
              </a:solidFill>
            </a:endParaRP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7333803" y="1605579"/>
            <a:ext cx="1211448" cy="6294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5197" tIns="30079" rIns="75197" bIns="30079">
            <a:spAutoFit/>
          </a:bodyPr>
          <a:lstStyle/>
          <a:p>
            <a:pPr>
              <a:lnSpc>
                <a:spcPct val="88000"/>
              </a:lnSpc>
            </a:pPr>
            <a:r>
              <a:rPr lang="en-US" sz="2100" b="1" dirty="0">
                <a:solidFill>
                  <a:srgbClr val="000000"/>
                </a:solidFill>
              </a:rPr>
              <a:t>Level of</a:t>
            </a:r>
          </a:p>
          <a:p>
            <a:pPr>
              <a:lnSpc>
                <a:spcPct val="88000"/>
              </a:lnSpc>
            </a:pPr>
            <a:r>
              <a:rPr lang="en-US" sz="2100" b="1" dirty="0">
                <a:solidFill>
                  <a:srgbClr val="000000"/>
                </a:solidFill>
              </a:rPr>
              <a:t>Distress</a:t>
            </a:r>
            <a:endParaRPr lang="en-US" sz="2100" b="1" dirty="0">
              <a:solidFill>
                <a:schemeClr val="accent2"/>
              </a:solidFill>
            </a:endParaRPr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5008451" y="6527202"/>
            <a:ext cx="672563" cy="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lIns="108283" tIns="54142" rIns="108283" bIns="54142" anchor="ctr"/>
          <a:lstStyle/>
          <a:p>
            <a:endParaRPr lang="en-US"/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>
            <a:off x="5008451" y="6624021"/>
            <a:ext cx="672563" cy="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lIns="108283" tIns="54142" rIns="108283" bIns="54142" anchor="ctr"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>
            <a:off x="5008451" y="6720840"/>
            <a:ext cx="672563" cy="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lIns="108283" tIns="54142" rIns="108283" bIns="54142" anchor="ctr"/>
          <a:lstStyle/>
          <a:p>
            <a:endParaRPr lang="en-US"/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1230648" y="6527202"/>
            <a:ext cx="672563" cy="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lIns="108283" tIns="54142" rIns="108283" bIns="54142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457200"/>
            <a:ext cx="6238875" cy="833437"/>
          </a:xfrm>
        </p:spPr>
        <p:txBody>
          <a:bodyPr/>
          <a:lstStyle/>
          <a:p>
            <a:pPr algn="ctr"/>
            <a:r>
              <a:rPr lang="en-US" dirty="0" smtClean="0"/>
              <a:t>Primary Goals</a:t>
            </a:r>
            <a:br>
              <a:rPr lang="en-US" dirty="0" smtClean="0"/>
            </a:br>
            <a:r>
              <a:rPr lang="en-US" dirty="0" smtClean="0"/>
              <a:t>of Emotional Regulation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1" y="287338"/>
            <a:ext cx="6858000" cy="833437"/>
          </a:xfrm>
        </p:spPr>
        <p:txBody>
          <a:bodyPr/>
          <a:lstStyle/>
          <a:p>
            <a:r>
              <a:rPr lang="en-US" sz="3600" dirty="0" smtClean="0"/>
              <a:t>Goals of Emotion Regulation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953000"/>
          </a:xfrm>
        </p:spPr>
        <p:txBody>
          <a:bodyPr/>
          <a:lstStyle/>
          <a:p>
            <a:r>
              <a:rPr lang="en-US" sz="2400" b="1" dirty="0" smtClean="0">
                <a:cs typeface="Andalus" pitchFamily="2" charset="-78"/>
              </a:rPr>
              <a:t>Understanding your emotions</a:t>
            </a:r>
          </a:p>
          <a:p>
            <a:pPr>
              <a:buNone/>
            </a:pPr>
            <a:endParaRPr lang="en-US" sz="2400" b="1" dirty="0" smtClean="0">
              <a:cs typeface="Andalus" pitchFamily="2" charset="-78"/>
            </a:endParaRPr>
          </a:p>
          <a:p>
            <a:r>
              <a:rPr lang="en-US" sz="2400" b="1" dirty="0" smtClean="0">
                <a:cs typeface="Andalus" pitchFamily="2" charset="-78"/>
              </a:rPr>
              <a:t>Being able to watch and label them</a:t>
            </a:r>
          </a:p>
          <a:p>
            <a:pPr>
              <a:buNone/>
            </a:pPr>
            <a:endParaRPr lang="en-US" sz="2400" b="1" dirty="0" smtClean="0">
              <a:cs typeface="Andalus" pitchFamily="2" charset="-78"/>
            </a:endParaRPr>
          </a:p>
          <a:p>
            <a:r>
              <a:rPr lang="en-US" sz="2400" b="1" dirty="0" smtClean="0">
                <a:cs typeface="Andalus" pitchFamily="2" charset="-78"/>
              </a:rPr>
              <a:t>Allowing exposure to your emotions as helpful sources of information that increase adaptive responsiveness</a:t>
            </a:r>
          </a:p>
          <a:p>
            <a:pPr>
              <a:buNone/>
            </a:pPr>
            <a:endParaRPr lang="en-US" sz="2400" b="1" dirty="0" smtClean="0">
              <a:cs typeface="Andalus" pitchFamily="2" charset="-78"/>
            </a:endParaRPr>
          </a:p>
          <a:p>
            <a:r>
              <a:rPr lang="en-US" sz="2400" b="1" dirty="0" smtClean="0">
                <a:cs typeface="Andalus" pitchFamily="2" charset="-78"/>
              </a:rPr>
              <a:t>Counter-conditioning procedures that reduce the sense of urgency surrounding painful emotions</a:t>
            </a:r>
          </a:p>
          <a:p>
            <a:endParaRPr lang="en-US" sz="2800" dirty="0"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87338"/>
            <a:ext cx="7238999" cy="1084262"/>
          </a:xfrm>
        </p:spPr>
        <p:txBody>
          <a:bodyPr/>
          <a:lstStyle/>
          <a:p>
            <a:pPr algn="ctr"/>
            <a:r>
              <a:rPr lang="en-US" sz="3600" dirty="0" smtClean="0"/>
              <a:t>Goals of Emotional Regulation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Increasing positive emotional experiences, creating more balance in our lives</a:t>
            </a:r>
          </a:p>
          <a:p>
            <a:endParaRPr lang="en-US" sz="2800" dirty="0" smtClean="0"/>
          </a:p>
          <a:p>
            <a:r>
              <a:rPr lang="en-US" sz="2800" dirty="0" smtClean="0"/>
              <a:t>Increasing awareness of current experience so that your emotions shift more rapidly, and old emotions linger less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Developing these coping skills so your emotions are an important but not controlling factor in your life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525963"/>
          </a:xfrm>
        </p:spPr>
        <p:txBody>
          <a:bodyPr/>
          <a:lstStyle/>
          <a:p>
            <a:pPr>
              <a:lnSpc>
                <a:spcPct val="85000"/>
              </a:lnSpc>
              <a:buNone/>
            </a:pPr>
            <a:endParaRPr lang="en-US" sz="2400" b="1" dirty="0" smtClean="0"/>
          </a:p>
          <a:p>
            <a:pPr>
              <a:lnSpc>
                <a:spcPct val="85000"/>
              </a:lnSpc>
              <a:buNone/>
            </a:pPr>
            <a:endParaRPr lang="en-US" sz="2400" b="1" dirty="0" smtClean="0"/>
          </a:p>
          <a:p>
            <a:pPr>
              <a:lnSpc>
                <a:spcPct val="85000"/>
              </a:lnSpc>
              <a:buNone/>
            </a:pPr>
            <a:r>
              <a:rPr lang="en-US" sz="2400" b="1" dirty="0" smtClean="0"/>
              <a:t>Don’t “practice” your emotions (act out your feelings because you think they are “right”), just acknowledge them.</a:t>
            </a:r>
          </a:p>
          <a:p>
            <a:pPr>
              <a:lnSpc>
                <a:spcPct val="85000"/>
              </a:lnSpc>
            </a:pPr>
            <a:endParaRPr lang="en-US" sz="2400" b="1" dirty="0" smtClean="0"/>
          </a:p>
          <a:p>
            <a:pPr>
              <a:lnSpc>
                <a:spcPct val="85000"/>
              </a:lnSpc>
              <a:buNone/>
            </a:pPr>
            <a:r>
              <a:rPr lang="en-US" sz="2400" b="1" dirty="0" smtClean="0"/>
              <a:t>  Learn to regulate your emotions by being increasingly aware of the environment</a:t>
            </a:r>
            <a:r>
              <a:rPr lang="en-US" sz="2400" b="1" dirty="0" smtClean="0"/>
              <a:t>,</a:t>
            </a:r>
          </a:p>
          <a:p>
            <a:pPr>
              <a:lnSpc>
                <a:spcPct val="85000"/>
              </a:lnSpc>
              <a:buNone/>
            </a:pPr>
            <a:endParaRPr lang="en-US" sz="2400" b="1" dirty="0" smtClean="0"/>
          </a:p>
          <a:p>
            <a:pPr>
              <a:lnSpc>
                <a:spcPct val="85000"/>
              </a:lnSpc>
              <a:buNone/>
            </a:pPr>
            <a:r>
              <a:rPr lang="en-US" sz="2400" b="1" dirty="0" smtClean="0"/>
              <a:t> </a:t>
            </a:r>
            <a:r>
              <a:rPr lang="en-US" sz="2400" b="1" dirty="0" smtClean="0"/>
              <a:t>the role of judgments on primary emotions, </a:t>
            </a:r>
            <a:endParaRPr lang="en-US" sz="2400" b="1" dirty="0" smtClean="0"/>
          </a:p>
          <a:p>
            <a:pPr>
              <a:lnSpc>
                <a:spcPct val="85000"/>
              </a:lnSpc>
              <a:buNone/>
            </a:pPr>
            <a:endParaRPr lang="en-US" sz="2400" b="1" dirty="0" smtClean="0"/>
          </a:p>
          <a:p>
            <a:pPr>
              <a:lnSpc>
                <a:spcPct val="85000"/>
              </a:lnSpc>
              <a:buNone/>
            </a:pPr>
            <a:r>
              <a:rPr lang="en-US" sz="2400" b="1" dirty="0" smtClean="0"/>
              <a:t> </a:t>
            </a:r>
            <a:r>
              <a:rPr lang="en-US" sz="2400" b="1" dirty="0" smtClean="0"/>
              <a:t>how you escalate your emotions by piling secondary emotions on top of the original ones.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850806"/>
              </p:ext>
            </p:extLst>
          </p:nvPr>
        </p:nvGraphicFramePr>
        <p:xfrm>
          <a:off x="685800" y="1219200"/>
          <a:ext cx="3429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575232087"/>
              </p:ext>
            </p:extLst>
          </p:nvPr>
        </p:nvGraphicFramePr>
        <p:xfrm>
          <a:off x="4991100" y="955535"/>
          <a:ext cx="3429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57200" y="152400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Matura MT Script Capitals" panose="03020802060602070202" pitchFamily="66" charset="0"/>
              </a:rPr>
              <a:t>Appropriate Emotional Response</a:t>
            </a:r>
            <a:endParaRPr lang="en-US" sz="3600" b="1" dirty="0">
              <a:solidFill>
                <a:srgbClr val="FF0000"/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29200" y="152400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Matura MT Script Capitals" panose="03020802060602070202" pitchFamily="66" charset="0"/>
              </a:rPr>
              <a:t>Dysfunctional Response</a:t>
            </a:r>
            <a:endParaRPr lang="en-US" sz="2800" b="1" dirty="0">
              <a:solidFill>
                <a:srgbClr val="FF0000"/>
              </a:solidFill>
              <a:latin typeface="Matura MT Script Capitals" panose="03020802060602070202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2247900" y="56769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8600" y="58674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onstantia" panose="02030602050306030303" pitchFamily="18" charset="0"/>
              </a:rPr>
              <a:t>Ability to act</a:t>
            </a:r>
          </a:p>
          <a:p>
            <a:pPr algn="ctr"/>
            <a:r>
              <a:rPr lang="en-US" b="1" dirty="0" smtClean="0">
                <a:latin typeface="Constantia" panose="02030602050306030303" pitchFamily="18" charset="0"/>
              </a:rPr>
              <a:t>Ability to surrender to God</a:t>
            </a:r>
          </a:p>
          <a:p>
            <a:pPr algn="ctr"/>
            <a:r>
              <a:rPr lang="en-US" b="1" dirty="0" smtClean="0">
                <a:latin typeface="Constantia" panose="02030602050306030303" pitchFamily="18" charset="0"/>
              </a:rPr>
              <a:t>Ability to be ourselves</a:t>
            </a:r>
          </a:p>
          <a:p>
            <a:pPr algn="ctr"/>
            <a:endParaRPr lang="en-US" b="1" dirty="0" smtClean="0">
              <a:latin typeface="Constantia" panose="0203060205030603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05400" y="57912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tantia" panose="02030602050306030303" pitchFamily="18" charset="0"/>
              </a:rPr>
              <a:t>Need to react out of fear</a:t>
            </a:r>
          </a:p>
          <a:p>
            <a:r>
              <a:rPr lang="en-US" b="1" dirty="0" smtClean="0">
                <a:latin typeface="Constantia" panose="02030602050306030303" pitchFamily="18" charset="0"/>
              </a:rPr>
              <a:t>Need to be in control</a:t>
            </a:r>
          </a:p>
          <a:p>
            <a:r>
              <a:rPr lang="en-US" b="1" dirty="0" smtClean="0">
                <a:latin typeface="Constantia" panose="02030602050306030303" pitchFamily="18" charset="0"/>
              </a:rPr>
              <a:t>Need to “do” for others</a:t>
            </a:r>
            <a:endParaRPr lang="en-US" b="1" dirty="0">
              <a:latin typeface="Constantia" panose="02030602050306030303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5943600" y="5638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2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0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11" grpId="0">
        <p:bldAsOne/>
      </p:bldGraphic>
      <p:bldP spid="13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457200"/>
            <a:ext cx="5784761" cy="1091156"/>
          </a:xfrm>
          <a:noFill/>
          <a:ln/>
        </p:spPr>
        <p:txBody>
          <a:bodyPr lIns="75197" tIns="30079" rIns="75197" bIns="30079" anchor="t">
            <a:spAutoFit/>
          </a:bodyPr>
          <a:lstStyle/>
          <a:p>
            <a:pPr algn="ctr">
              <a:lnSpc>
                <a:spcPct val="92000"/>
              </a:lnSpc>
            </a:pPr>
            <a:r>
              <a:rPr lang="en-US" dirty="0">
                <a:solidFill>
                  <a:schemeClr val="bg2"/>
                </a:solidFill>
              </a:rPr>
              <a:t>Be Honest About How You Feel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894366" y="2033195"/>
            <a:ext cx="7433972" cy="38548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75197" tIns="30079" rIns="75197" bIns="30079">
            <a:spAutoFit/>
          </a:bodyPr>
          <a:lstStyle/>
          <a:p>
            <a:pPr>
              <a:lnSpc>
                <a:spcPct val="92000"/>
              </a:lnSpc>
            </a:pPr>
            <a:r>
              <a:rPr lang="en-US" sz="2800" b="1" dirty="0"/>
              <a:t>• </a:t>
            </a:r>
            <a:r>
              <a:rPr lang="en-US" sz="2400" b="1" dirty="0">
                <a:latin typeface="Constantia" panose="02030602050306030303" pitchFamily="18" charset="0"/>
              </a:rPr>
              <a:t>You are not a “wimp” because you hurt.</a:t>
            </a:r>
          </a:p>
          <a:p>
            <a:pPr>
              <a:lnSpc>
                <a:spcPct val="92000"/>
              </a:lnSpc>
            </a:pPr>
            <a:endParaRPr lang="en-US" sz="2400" b="1" dirty="0">
              <a:latin typeface="Constantia" panose="02030602050306030303" pitchFamily="18" charset="0"/>
            </a:endParaRPr>
          </a:p>
          <a:p>
            <a:pPr>
              <a:lnSpc>
                <a:spcPct val="92000"/>
              </a:lnSpc>
            </a:pPr>
            <a:r>
              <a:rPr lang="en-US" sz="2400" b="1" dirty="0">
                <a:latin typeface="Constantia" panose="02030602050306030303" pitchFamily="18" charset="0"/>
              </a:rPr>
              <a:t>• There is nothing essentially wrong with you, as a human being, because you suffer.</a:t>
            </a:r>
          </a:p>
          <a:p>
            <a:pPr>
              <a:lnSpc>
                <a:spcPct val="92000"/>
              </a:lnSpc>
            </a:pPr>
            <a:endParaRPr lang="en-US" sz="2400" b="1" dirty="0">
              <a:latin typeface="Constantia" panose="02030602050306030303" pitchFamily="18" charset="0"/>
            </a:endParaRPr>
          </a:p>
          <a:p>
            <a:pPr>
              <a:lnSpc>
                <a:spcPct val="92000"/>
              </a:lnSpc>
            </a:pPr>
            <a:r>
              <a:rPr lang="en-US" sz="2400" b="1" dirty="0">
                <a:latin typeface="Constantia" panose="02030602050306030303" pitchFamily="18" charset="0"/>
              </a:rPr>
              <a:t>• Primary feelings are there for a reason, </a:t>
            </a:r>
          </a:p>
          <a:p>
            <a:pPr>
              <a:lnSpc>
                <a:spcPct val="92000"/>
              </a:lnSpc>
            </a:pPr>
            <a:r>
              <a:rPr lang="en-US" sz="2400" b="1" dirty="0">
                <a:latin typeface="Constantia" panose="02030602050306030303" pitchFamily="18" charset="0"/>
              </a:rPr>
              <a:t>even though you may not like them.</a:t>
            </a:r>
          </a:p>
          <a:p>
            <a:pPr>
              <a:lnSpc>
                <a:spcPct val="92000"/>
              </a:lnSpc>
            </a:pPr>
            <a:endParaRPr lang="en-US" sz="2400" b="1" dirty="0">
              <a:latin typeface="Constantia" panose="02030602050306030303" pitchFamily="18" charset="0"/>
            </a:endParaRPr>
          </a:p>
          <a:p>
            <a:pPr>
              <a:lnSpc>
                <a:spcPct val="92000"/>
              </a:lnSpc>
            </a:pPr>
            <a:r>
              <a:rPr lang="en-US" sz="2400" b="1" dirty="0">
                <a:latin typeface="Constantia" panose="02030602050306030303" pitchFamily="18" charset="0"/>
              </a:rPr>
              <a:t>• Even if you think others will disapprove of how you feel, validate that your reaction is your reaction (not theirs).</a:t>
            </a:r>
            <a:endParaRPr lang="en-US" sz="2400" b="1" dirty="0">
              <a:solidFill>
                <a:srgbClr val="B5000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04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6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1066800"/>
            <a:ext cx="2505075" cy="833437"/>
          </a:xfrm>
        </p:spPr>
        <p:txBody>
          <a:bodyPr/>
          <a:lstStyle/>
          <a:p>
            <a:r>
              <a:rPr lang="en-US" dirty="0" smtClean="0"/>
              <a:t>Contents</a:t>
            </a:r>
            <a:endParaRPr lang="en-US" dirty="0" smtClean="0">
              <a:solidFill>
                <a:schemeClr val="accent1"/>
              </a:solidFill>
            </a:endParaRPr>
          </a:p>
        </p:txBody>
      </p:sp>
      <p:grpSp>
        <p:nvGrpSpPr>
          <p:cNvPr id="50180" name="Group 4"/>
          <p:cNvGrpSpPr>
            <a:grpSpLocks/>
          </p:cNvGrpSpPr>
          <p:nvPr/>
        </p:nvGrpSpPr>
        <p:grpSpPr bwMode="auto">
          <a:xfrm>
            <a:off x="1925638" y="2851150"/>
            <a:ext cx="5311775" cy="469900"/>
            <a:chOff x="1213" y="1796"/>
            <a:chExt cx="3346" cy="296"/>
          </a:xfrm>
        </p:grpSpPr>
        <p:grpSp>
          <p:nvGrpSpPr>
            <p:cNvPr id="50181" name="Group 5"/>
            <p:cNvGrpSpPr>
              <a:grpSpLocks/>
            </p:cNvGrpSpPr>
            <p:nvPr/>
          </p:nvGrpSpPr>
          <p:grpSpPr bwMode="auto">
            <a:xfrm>
              <a:off x="1213" y="1804"/>
              <a:ext cx="3346" cy="288"/>
              <a:chOff x="1117" y="1455"/>
              <a:chExt cx="3346" cy="288"/>
            </a:xfrm>
          </p:grpSpPr>
          <p:sp>
            <p:nvSpPr>
              <p:cNvPr id="50182" name="AutoShape 6"/>
              <p:cNvSpPr>
                <a:spLocks noChangeArrowheads="1"/>
              </p:cNvSpPr>
              <p:nvPr/>
            </p:nvSpPr>
            <p:spPr bwMode="gray">
              <a:xfrm>
                <a:off x="1117" y="1455"/>
                <a:ext cx="3346" cy="288"/>
              </a:xfrm>
              <a:prstGeom prst="roundRect">
                <a:avLst>
                  <a:gd name="adj" fmla="val 7292"/>
                </a:avLst>
              </a:prstGeom>
              <a:gradFill rotWithShape="1">
                <a:gsLst>
                  <a:gs pos="0">
                    <a:schemeClr val="accent2">
                      <a:gamma/>
                      <a:shade val="61961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solidFill>
                  <a:srgbClr val="FFFFFF">
                    <a:alpha val="70000"/>
                  </a:srgb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83" name="AutoShape 7"/>
              <p:cNvSpPr>
                <a:spLocks noChangeArrowheads="1"/>
              </p:cNvSpPr>
              <p:nvPr/>
            </p:nvSpPr>
            <p:spPr bwMode="gray">
              <a:xfrm>
                <a:off x="1117" y="1455"/>
                <a:ext cx="3346" cy="95"/>
              </a:xfrm>
              <a:prstGeom prst="roundRect">
                <a:avLst>
                  <a:gd name="adj" fmla="val 26389"/>
                </a:avLst>
              </a:prstGeom>
              <a:solidFill>
                <a:srgbClr val="F8F8F8">
                  <a:alpha val="3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184" name="Text Box 8"/>
            <p:cNvSpPr txBox="1">
              <a:spLocks noChangeArrowheads="1"/>
            </p:cNvSpPr>
            <p:nvPr/>
          </p:nvSpPr>
          <p:spPr bwMode="white">
            <a:xfrm>
              <a:off x="1680" y="1803"/>
              <a:ext cx="25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  <a:buClr>
                  <a:schemeClr val="tx1"/>
                </a:buClr>
              </a:pPr>
              <a:r>
                <a:rPr lang="en-US" sz="2400" b="1" dirty="0" smtClean="0">
                  <a:solidFill>
                    <a:srgbClr val="FFFFFF"/>
                  </a:solidFill>
                </a:rPr>
                <a:t>What are emotions?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  <p:grpSp>
          <p:nvGrpSpPr>
            <p:cNvPr id="50185" name="Group 9"/>
            <p:cNvGrpSpPr>
              <a:grpSpLocks/>
            </p:cNvGrpSpPr>
            <p:nvPr/>
          </p:nvGrpSpPr>
          <p:grpSpPr bwMode="auto">
            <a:xfrm>
              <a:off x="1355" y="1806"/>
              <a:ext cx="270" cy="270"/>
              <a:chOff x="4166" y="1706"/>
              <a:chExt cx="1252" cy="1252"/>
            </a:xfrm>
          </p:grpSpPr>
          <p:sp>
            <p:nvSpPr>
              <p:cNvPr id="50186" name="Oval 10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0187" name="Oval 11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0188" name="Oval 12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0189" name="Oval 13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50190" name="Text Box 14"/>
            <p:cNvSpPr txBox="1">
              <a:spLocks noChangeArrowheads="1"/>
            </p:cNvSpPr>
            <p:nvPr/>
          </p:nvSpPr>
          <p:spPr bwMode="auto">
            <a:xfrm>
              <a:off x="1364" y="1796"/>
              <a:ext cx="2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</a:rPr>
                <a:t>1</a:t>
              </a:r>
            </a:p>
          </p:txBody>
        </p:sp>
      </p:grpSp>
      <p:grpSp>
        <p:nvGrpSpPr>
          <p:cNvPr id="50191" name="Group 15"/>
          <p:cNvGrpSpPr>
            <a:grpSpLocks/>
          </p:cNvGrpSpPr>
          <p:nvPr/>
        </p:nvGrpSpPr>
        <p:grpSpPr bwMode="auto">
          <a:xfrm>
            <a:off x="1925638" y="3633796"/>
            <a:ext cx="5389562" cy="473076"/>
            <a:chOff x="1214" y="2289"/>
            <a:chExt cx="3346" cy="298"/>
          </a:xfrm>
        </p:grpSpPr>
        <p:grpSp>
          <p:nvGrpSpPr>
            <p:cNvPr id="50192" name="Group 16"/>
            <p:cNvGrpSpPr>
              <a:grpSpLocks/>
            </p:cNvGrpSpPr>
            <p:nvPr/>
          </p:nvGrpSpPr>
          <p:grpSpPr bwMode="auto">
            <a:xfrm>
              <a:off x="1214" y="2297"/>
              <a:ext cx="3346" cy="288"/>
              <a:chOff x="1118" y="1948"/>
              <a:chExt cx="3346" cy="288"/>
            </a:xfrm>
          </p:grpSpPr>
          <p:sp>
            <p:nvSpPr>
              <p:cNvPr id="50193" name="AutoShape 17"/>
              <p:cNvSpPr>
                <a:spLocks noChangeArrowheads="1"/>
              </p:cNvSpPr>
              <p:nvPr/>
            </p:nvSpPr>
            <p:spPr bwMode="gray">
              <a:xfrm>
                <a:off x="1118" y="1948"/>
                <a:ext cx="3346" cy="288"/>
              </a:xfrm>
              <a:prstGeom prst="roundRect">
                <a:avLst>
                  <a:gd name="adj" fmla="val 7292"/>
                </a:avLst>
              </a:prstGeom>
              <a:gradFill rotWithShape="1">
                <a:gsLst>
                  <a:gs pos="0">
                    <a:schemeClr val="accent1">
                      <a:gamma/>
                      <a:shade val="6235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solidFill>
                  <a:srgbClr val="FFFFFF">
                    <a:alpha val="70000"/>
                  </a:srgb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4" name="AutoShape 18"/>
              <p:cNvSpPr>
                <a:spLocks noChangeArrowheads="1"/>
              </p:cNvSpPr>
              <p:nvPr/>
            </p:nvSpPr>
            <p:spPr bwMode="gray">
              <a:xfrm>
                <a:off x="1118" y="1948"/>
                <a:ext cx="3346" cy="95"/>
              </a:xfrm>
              <a:prstGeom prst="roundRect">
                <a:avLst>
                  <a:gd name="adj" fmla="val 26389"/>
                </a:avLst>
              </a:prstGeom>
              <a:solidFill>
                <a:srgbClr val="F8F8F8">
                  <a:alpha val="3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195" name="Text Box 19"/>
            <p:cNvSpPr txBox="1">
              <a:spLocks noChangeArrowheads="1"/>
            </p:cNvSpPr>
            <p:nvPr/>
          </p:nvSpPr>
          <p:spPr bwMode="white">
            <a:xfrm>
              <a:off x="1667" y="2296"/>
              <a:ext cx="254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  <a:buClr>
                  <a:schemeClr val="tx1"/>
                </a:buClr>
              </a:pPr>
              <a:r>
                <a:rPr lang="en-US" sz="2400" b="1" dirty="0" smtClean="0">
                  <a:solidFill>
                    <a:srgbClr val="FFFFFF"/>
                  </a:solidFill>
                </a:rPr>
                <a:t>Why do we respond?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  <p:grpSp>
          <p:nvGrpSpPr>
            <p:cNvPr id="50196" name="Group 20"/>
            <p:cNvGrpSpPr>
              <a:grpSpLocks/>
            </p:cNvGrpSpPr>
            <p:nvPr/>
          </p:nvGrpSpPr>
          <p:grpSpPr bwMode="auto">
            <a:xfrm>
              <a:off x="1342" y="2299"/>
              <a:ext cx="270" cy="270"/>
              <a:chOff x="4166" y="1706"/>
              <a:chExt cx="1252" cy="1252"/>
            </a:xfrm>
          </p:grpSpPr>
          <p:sp>
            <p:nvSpPr>
              <p:cNvPr id="50197" name="Oval 21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0198" name="Oval 22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0199" name="Oval 23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0200" name="Oval 24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50201" name="Text Box 25"/>
            <p:cNvSpPr txBox="1">
              <a:spLocks noChangeArrowheads="1"/>
            </p:cNvSpPr>
            <p:nvPr/>
          </p:nvSpPr>
          <p:spPr bwMode="auto">
            <a:xfrm>
              <a:off x="1351" y="2289"/>
              <a:ext cx="2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dirty="0">
                  <a:solidFill>
                    <a:srgbClr val="000000"/>
                  </a:solidFill>
                </a:rPr>
                <a:t>2</a:t>
              </a:r>
            </a:p>
          </p:txBody>
        </p:sp>
      </p:grpSp>
      <p:grpSp>
        <p:nvGrpSpPr>
          <p:cNvPr id="50202" name="Group 26"/>
          <p:cNvGrpSpPr>
            <a:grpSpLocks/>
          </p:cNvGrpSpPr>
          <p:nvPr/>
        </p:nvGrpSpPr>
        <p:grpSpPr bwMode="auto">
          <a:xfrm>
            <a:off x="1925638" y="4465638"/>
            <a:ext cx="5311775" cy="458787"/>
            <a:chOff x="1235" y="2813"/>
            <a:chExt cx="3346" cy="289"/>
          </a:xfrm>
        </p:grpSpPr>
        <p:grpSp>
          <p:nvGrpSpPr>
            <p:cNvPr id="50203" name="Group 27"/>
            <p:cNvGrpSpPr>
              <a:grpSpLocks/>
            </p:cNvGrpSpPr>
            <p:nvPr/>
          </p:nvGrpSpPr>
          <p:grpSpPr bwMode="auto">
            <a:xfrm>
              <a:off x="1235" y="2814"/>
              <a:ext cx="3346" cy="288"/>
              <a:chOff x="1098" y="2465"/>
              <a:chExt cx="3346" cy="288"/>
            </a:xfrm>
          </p:grpSpPr>
          <p:sp>
            <p:nvSpPr>
              <p:cNvPr id="50204" name="AutoShape 28"/>
              <p:cNvSpPr>
                <a:spLocks noChangeArrowheads="1"/>
              </p:cNvSpPr>
              <p:nvPr/>
            </p:nvSpPr>
            <p:spPr bwMode="gray">
              <a:xfrm>
                <a:off x="1098" y="2465"/>
                <a:ext cx="3346" cy="288"/>
              </a:xfrm>
              <a:prstGeom prst="roundRect">
                <a:avLst>
                  <a:gd name="adj" fmla="val 7292"/>
                </a:avLst>
              </a:prstGeom>
              <a:gradFill rotWithShape="1">
                <a:gsLst>
                  <a:gs pos="0">
                    <a:schemeClr val="folHlink">
                      <a:gamma/>
                      <a:shade val="62353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9525">
                <a:solidFill>
                  <a:srgbClr val="FFFFFF">
                    <a:alpha val="70000"/>
                  </a:srgb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05" name="AutoShape 29"/>
              <p:cNvSpPr>
                <a:spLocks noChangeArrowheads="1"/>
              </p:cNvSpPr>
              <p:nvPr/>
            </p:nvSpPr>
            <p:spPr bwMode="gray">
              <a:xfrm>
                <a:off x="1098" y="2465"/>
                <a:ext cx="3346" cy="95"/>
              </a:xfrm>
              <a:prstGeom prst="roundRect">
                <a:avLst>
                  <a:gd name="adj" fmla="val 26389"/>
                </a:avLst>
              </a:prstGeom>
              <a:solidFill>
                <a:srgbClr val="F8F8F8">
                  <a:alpha val="3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206" name="Text Box 30"/>
            <p:cNvSpPr txBox="1">
              <a:spLocks noChangeArrowheads="1"/>
            </p:cNvSpPr>
            <p:nvPr/>
          </p:nvSpPr>
          <p:spPr bwMode="white">
            <a:xfrm>
              <a:off x="1688" y="2813"/>
              <a:ext cx="25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  <a:buClr>
                  <a:schemeClr val="tx1"/>
                </a:buClr>
              </a:pPr>
              <a:r>
                <a:rPr lang="en-US" sz="2400" b="1" dirty="0" smtClean="0">
                  <a:solidFill>
                    <a:srgbClr val="FFFFFF"/>
                  </a:solidFill>
                </a:rPr>
                <a:t>Recognizing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  <p:grpSp>
          <p:nvGrpSpPr>
            <p:cNvPr id="50207" name="Group 31"/>
            <p:cNvGrpSpPr>
              <a:grpSpLocks/>
            </p:cNvGrpSpPr>
            <p:nvPr/>
          </p:nvGrpSpPr>
          <p:grpSpPr bwMode="auto">
            <a:xfrm>
              <a:off x="1363" y="2823"/>
              <a:ext cx="270" cy="270"/>
              <a:chOff x="4166" y="1706"/>
              <a:chExt cx="1252" cy="1252"/>
            </a:xfrm>
          </p:grpSpPr>
          <p:sp>
            <p:nvSpPr>
              <p:cNvPr id="50208" name="Oval 32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0209" name="Oval 33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0210" name="Oval 34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0211" name="Oval 35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50212" name="Text Box 36"/>
            <p:cNvSpPr txBox="1">
              <a:spLocks noChangeArrowheads="1"/>
            </p:cNvSpPr>
            <p:nvPr/>
          </p:nvSpPr>
          <p:spPr bwMode="auto">
            <a:xfrm>
              <a:off x="1372" y="2813"/>
              <a:ext cx="2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</a:rPr>
                <a:t>3</a:t>
              </a:r>
            </a:p>
          </p:txBody>
        </p:sp>
      </p:grpSp>
      <p:grpSp>
        <p:nvGrpSpPr>
          <p:cNvPr id="50213" name="Group 37"/>
          <p:cNvGrpSpPr>
            <a:grpSpLocks/>
          </p:cNvGrpSpPr>
          <p:nvPr/>
        </p:nvGrpSpPr>
        <p:grpSpPr bwMode="auto">
          <a:xfrm>
            <a:off x="1925638" y="5245100"/>
            <a:ext cx="5311775" cy="469900"/>
            <a:chOff x="1255" y="3304"/>
            <a:chExt cx="3346" cy="296"/>
          </a:xfrm>
        </p:grpSpPr>
        <p:grpSp>
          <p:nvGrpSpPr>
            <p:cNvPr id="50214" name="Group 38"/>
            <p:cNvGrpSpPr>
              <a:grpSpLocks/>
            </p:cNvGrpSpPr>
            <p:nvPr/>
          </p:nvGrpSpPr>
          <p:grpSpPr bwMode="auto">
            <a:xfrm>
              <a:off x="1255" y="3312"/>
              <a:ext cx="3346" cy="288"/>
              <a:chOff x="1118" y="2963"/>
              <a:chExt cx="3346" cy="288"/>
            </a:xfrm>
          </p:grpSpPr>
          <p:sp>
            <p:nvSpPr>
              <p:cNvPr id="50215" name="AutoShape 39"/>
              <p:cNvSpPr>
                <a:spLocks noChangeArrowheads="1"/>
              </p:cNvSpPr>
              <p:nvPr/>
            </p:nvSpPr>
            <p:spPr bwMode="gray">
              <a:xfrm>
                <a:off x="1118" y="2963"/>
                <a:ext cx="3346" cy="288"/>
              </a:xfrm>
              <a:prstGeom prst="roundRect">
                <a:avLst>
                  <a:gd name="adj" fmla="val 7292"/>
                </a:avLst>
              </a:prstGeom>
              <a:gradFill rotWithShape="1">
                <a:gsLst>
                  <a:gs pos="0">
                    <a:schemeClr val="hlink">
                      <a:gamma/>
                      <a:shade val="62353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solidFill>
                  <a:srgbClr val="FFFFFF">
                    <a:alpha val="39999"/>
                  </a:srgb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0216" name="AutoShape 40"/>
              <p:cNvSpPr>
                <a:spLocks noChangeArrowheads="1"/>
              </p:cNvSpPr>
              <p:nvPr/>
            </p:nvSpPr>
            <p:spPr bwMode="gray">
              <a:xfrm>
                <a:off x="1118" y="2963"/>
                <a:ext cx="3346" cy="95"/>
              </a:xfrm>
              <a:prstGeom prst="roundRect">
                <a:avLst>
                  <a:gd name="adj" fmla="val 26389"/>
                </a:avLst>
              </a:prstGeom>
              <a:solidFill>
                <a:srgbClr val="F8F8F8">
                  <a:alpha val="3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217" name="Text Box 41"/>
            <p:cNvSpPr txBox="1">
              <a:spLocks noChangeArrowheads="1"/>
            </p:cNvSpPr>
            <p:nvPr/>
          </p:nvSpPr>
          <p:spPr bwMode="white">
            <a:xfrm>
              <a:off x="1708" y="3304"/>
              <a:ext cx="25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  <a:buClr>
                  <a:schemeClr val="tx1"/>
                </a:buClr>
              </a:pPr>
              <a:r>
                <a:rPr lang="en-US" sz="2400" b="1" dirty="0" smtClean="0">
                  <a:solidFill>
                    <a:srgbClr val="FFFFFF"/>
                  </a:solidFill>
                </a:rPr>
                <a:t>Regulating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  <p:grpSp>
          <p:nvGrpSpPr>
            <p:cNvPr id="50218" name="Group 42"/>
            <p:cNvGrpSpPr>
              <a:grpSpLocks/>
            </p:cNvGrpSpPr>
            <p:nvPr/>
          </p:nvGrpSpPr>
          <p:grpSpPr bwMode="auto">
            <a:xfrm>
              <a:off x="1383" y="3314"/>
              <a:ext cx="270" cy="270"/>
              <a:chOff x="4166" y="1706"/>
              <a:chExt cx="1252" cy="1252"/>
            </a:xfrm>
          </p:grpSpPr>
          <p:sp>
            <p:nvSpPr>
              <p:cNvPr id="50219" name="Oval 43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0220" name="Oval 44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0221" name="Oval 45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0222" name="Oval 46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50223" name="Text Box 47"/>
            <p:cNvSpPr txBox="1">
              <a:spLocks noChangeArrowheads="1"/>
            </p:cNvSpPr>
            <p:nvPr/>
          </p:nvSpPr>
          <p:spPr bwMode="auto">
            <a:xfrm>
              <a:off x="1392" y="3304"/>
              <a:ext cx="2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</a:rPr>
                <a:t>4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914400" y="3124200"/>
            <a:ext cx="2438400" cy="2743200"/>
            <a:chOff x="502" y="2044"/>
            <a:chExt cx="1536" cy="1728"/>
          </a:xfrm>
        </p:grpSpPr>
        <p:sp>
          <p:nvSpPr>
            <p:cNvPr id="60419" name="AutoShape 3"/>
            <p:cNvSpPr>
              <a:spLocks noChangeArrowheads="1"/>
            </p:cNvSpPr>
            <p:nvPr/>
          </p:nvSpPr>
          <p:spPr bwMode="gray">
            <a:xfrm>
              <a:off x="502" y="2157"/>
              <a:ext cx="1536" cy="271"/>
            </a:xfrm>
            <a:prstGeom prst="homePlate">
              <a:avLst>
                <a:gd name="adj" fmla="val 55341"/>
              </a:avLst>
            </a:prstGeom>
            <a:solidFill>
              <a:schemeClr val="folHlink"/>
            </a:solidFill>
            <a:ln w="9525">
              <a:solidFill>
                <a:srgbClr val="5F5F5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20" name="Line 4"/>
            <p:cNvSpPr>
              <a:spLocks noChangeShapeType="1"/>
            </p:cNvSpPr>
            <p:nvPr/>
          </p:nvSpPr>
          <p:spPr bwMode="gray">
            <a:xfrm>
              <a:off x="502" y="2044"/>
              <a:ext cx="0" cy="1728"/>
            </a:xfrm>
            <a:prstGeom prst="line">
              <a:avLst/>
            </a:prstGeom>
            <a:noFill/>
            <a:ln w="19050">
              <a:solidFill>
                <a:srgbClr val="5F5F5F"/>
              </a:solidFill>
              <a:round/>
              <a:headEnd type="diamond" w="med" len="med"/>
              <a:tailEnd type="diamond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421" name="Line 5"/>
            <p:cNvSpPr>
              <a:spLocks noChangeShapeType="1"/>
            </p:cNvSpPr>
            <p:nvPr/>
          </p:nvSpPr>
          <p:spPr bwMode="gray">
            <a:xfrm>
              <a:off x="1696" y="2290"/>
              <a:ext cx="33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0422" name="Group 6"/>
          <p:cNvGrpSpPr>
            <a:grpSpLocks/>
          </p:cNvGrpSpPr>
          <p:nvPr/>
        </p:nvGrpSpPr>
        <p:grpSpPr bwMode="auto">
          <a:xfrm>
            <a:off x="5334000" y="2590800"/>
            <a:ext cx="2441575" cy="2743200"/>
            <a:chOff x="2182" y="1668"/>
            <a:chExt cx="1538" cy="1728"/>
          </a:xfrm>
        </p:grpSpPr>
        <p:grpSp>
          <p:nvGrpSpPr>
            <p:cNvPr id="60423" name="Group 7"/>
            <p:cNvGrpSpPr>
              <a:grpSpLocks/>
            </p:cNvGrpSpPr>
            <p:nvPr/>
          </p:nvGrpSpPr>
          <p:grpSpPr bwMode="auto">
            <a:xfrm>
              <a:off x="2182" y="1668"/>
              <a:ext cx="1538" cy="1728"/>
              <a:chOff x="2182" y="1668"/>
              <a:chExt cx="1538" cy="1728"/>
            </a:xfrm>
          </p:grpSpPr>
          <p:sp>
            <p:nvSpPr>
              <p:cNvPr id="60424" name="AutoShape 8"/>
              <p:cNvSpPr>
                <a:spLocks noChangeArrowheads="1"/>
              </p:cNvSpPr>
              <p:nvPr/>
            </p:nvSpPr>
            <p:spPr bwMode="gray">
              <a:xfrm>
                <a:off x="2184" y="1781"/>
                <a:ext cx="1536" cy="271"/>
              </a:xfrm>
              <a:prstGeom prst="homePlate">
                <a:avLst>
                  <a:gd name="adj" fmla="val 55341"/>
                </a:avLst>
              </a:prstGeom>
              <a:solidFill>
                <a:schemeClr val="hlink"/>
              </a:solidFill>
              <a:ln w="9525">
                <a:solidFill>
                  <a:srgbClr val="5F5F5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25" name="Line 9"/>
              <p:cNvSpPr>
                <a:spLocks noChangeShapeType="1"/>
              </p:cNvSpPr>
              <p:nvPr/>
            </p:nvSpPr>
            <p:spPr bwMode="gray">
              <a:xfrm>
                <a:off x="2182" y="1668"/>
                <a:ext cx="0" cy="1728"/>
              </a:xfrm>
              <a:prstGeom prst="line">
                <a:avLst/>
              </a:prstGeom>
              <a:noFill/>
              <a:ln w="19050">
                <a:solidFill>
                  <a:srgbClr val="5F5F5F"/>
                </a:solidFill>
                <a:round/>
                <a:headEnd type="diamond" w="med" len="med"/>
                <a:tailEnd type="diamond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0426" name="Line 10"/>
            <p:cNvSpPr>
              <a:spLocks noChangeShapeType="1"/>
            </p:cNvSpPr>
            <p:nvPr/>
          </p:nvSpPr>
          <p:spPr bwMode="gray">
            <a:xfrm>
              <a:off x="3379" y="1914"/>
              <a:ext cx="33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432" name="Rectangle 16"/>
          <p:cNvSpPr>
            <a:spLocks noGrp="1" noChangeArrowheads="1"/>
          </p:cNvSpPr>
          <p:nvPr>
            <p:ph type="title"/>
          </p:nvPr>
        </p:nvSpPr>
        <p:spPr bwMode="black"/>
        <p:txBody>
          <a:bodyPr/>
          <a:lstStyle/>
          <a:p>
            <a:pPr algn="ctr"/>
            <a:r>
              <a:rPr lang="en-US" sz="3200" dirty="0" smtClean="0"/>
              <a:t>Emotion Regulation Skills </a:t>
            </a:r>
          </a:p>
        </p:txBody>
      </p:sp>
      <p:sp>
        <p:nvSpPr>
          <p:cNvPr id="60434" name="WordArt 18"/>
          <p:cNvSpPr>
            <a:spLocks noChangeArrowheads="1" noChangeShapeType="1" noTextEdit="1"/>
          </p:cNvSpPr>
          <p:nvPr/>
        </p:nvSpPr>
        <p:spPr bwMode="gray">
          <a:xfrm>
            <a:off x="1524000" y="3429000"/>
            <a:ext cx="938212" cy="263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 Black"/>
              </a:rPr>
              <a:t>High</a:t>
            </a:r>
            <a:endParaRPr lang="en-US" sz="3600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chemeClr val="folHlink"/>
              </a:solidFill>
              <a:latin typeface="Arial Black"/>
            </a:endParaRPr>
          </a:p>
        </p:txBody>
      </p:sp>
      <p:sp>
        <p:nvSpPr>
          <p:cNvPr id="60437" name="WordArt 21"/>
          <p:cNvSpPr>
            <a:spLocks noChangeArrowheads="1" noChangeShapeType="1" noTextEdit="1"/>
          </p:cNvSpPr>
          <p:nvPr/>
        </p:nvSpPr>
        <p:spPr bwMode="gray">
          <a:xfrm>
            <a:off x="5715000" y="2819400"/>
            <a:ext cx="1143000" cy="263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 Black"/>
              </a:rPr>
              <a:t>Painful</a:t>
            </a:r>
            <a:endParaRPr lang="en-US" sz="3600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chemeClr val="hlink"/>
              </a:solidFill>
              <a:latin typeface="Arial Black"/>
            </a:endParaRPr>
          </a:p>
        </p:txBody>
      </p:sp>
      <p:sp>
        <p:nvSpPr>
          <p:cNvPr id="60439" name="Rectangle 23"/>
          <p:cNvSpPr>
            <a:spLocks noChangeArrowheads="1"/>
          </p:cNvSpPr>
          <p:nvPr/>
        </p:nvSpPr>
        <p:spPr bwMode="auto">
          <a:xfrm>
            <a:off x="5562600" y="3429000"/>
            <a:ext cx="2108199" cy="15449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55600" indent="-355600">
              <a:lnSpc>
                <a:spcPct val="86000"/>
              </a:lnSpc>
              <a:spcBef>
                <a:spcPct val="40000"/>
              </a:spcBef>
              <a:buFont typeface="Wingdings" charset="2"/>
              <a:buNone/>
            </a:pPr>
            <a:r>
              <a:rPr lang="en-US" sz="1600" b="1" dirty="0" smtClean="0"/>
              <a:t>Intolerably painful</a:t>
            </a:r>
          </a:p>
          <a:p>
            <a:pPr marL="355600" indent="-355600">
              <a:lnSpc>
                <a:spcPct val="86000"/>
              </a:lnSpc>
              <a:spcBef>
                <a:spcPct val="40000"/>
              </a:spcBef>
              <a:buFont typeface="Wingdings" charset="2"/>
              <a:buNone/>
            </a:pPr>
            <a:r>
              <a:rPr lang="en-US" sz="1600" b="1" dirty="0" smtClean="0"/>
              <a:t>emotions disrupt</a:t>
            </a:r>
          </a:p>
          <a:p>
            <a:pPr marL="355600" indent="-355600">
              <a:lnSpc>
                <a:spcPct val="86000"/>
              </a:lnSpc>
              <a:spcBef>
                <a:spcPct val="40000"/>
              </a:spcBef>
              <a:buFont typeface="Wingdings" charset="2"/>
              <a:buNone/>
            </a:pPr>
            <a:r>
              <a:rPr lang="en-US" sz="1600" b="1" dirty="0" smtClean="0"/>
              <a:t> good judgment </a:t>
            </a:r>
          </a:p>
          <a:p>
            <a:pPr marL="355600" indent="-355600">
              <a:lnSpc>
                <a:spcPct val="86000"/>
              </a:lnSpc>
              <a:spcBef>
                <a:spcPct val="40000"/>
              </a:spcBef>
              <a:buFont typeface="Wingdings" charset="2"/>
              <a:buNone/>
            </a:pPr>
            <a:r>
              <a:rPr lang="en-US" sz="1600" b="1" dirty="0" smtClean="0"/>
              <a:t>and adaptive </a:t>
            </a:r>
          </a:p>
          <a:p>
            <a:pPr marL="355600" indent="-355600">
              <a:lnSpc>
                <a:spcPct val="86000"/>
              </a:lnSpc>
              <a:spcBef>
                <a:spcPct val="40000"/>
              </a:spcBef>
              <a:buFont typeface="Wingdings" charset="2"/>
              <a:buNone/>
            </a:pPr>
            <a:r>
              <a:rPr lang="en-US" sz="1600" b="1" dirty="0" smtClean="0"/>
              <a:t>functioning</a:t>
            </a:r>
            <a:endParaRPr lang="en-US" sz="1400" b="1" dirty="0"/>
          </a:p>
        </p:txBody>
      </p:sp>
      <p:sp>
        <p:nvSpPr>
          <p:cNvPr id="27" name="Rectangle 26"/>
          <p:cNvSpPr/>
          <p:nvPr/>
        </p:nvSpPr>
        <p:spPr>
          <a:xfrm>
            <a:off x="914400" y="3886200"/>
            <a:ext cx="2209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When our emotions are really “high” we stop being strategic and start being reactive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bg2"/>
                </a:solidFill>
              </a:rPr>
              <a:t>Managing painful emotions</a:t>
            </a:r>
            <a:endParaRPr lang="en-US" sz="3600" dirty="0">
              <a:solidFill>
                <a:schemeClr val="bg2"/>
              </a:solidFill>
            </a:endParaRPr>
          </a:p>
        </p:txBody>
      </p:sp>
      <p:pic>
        <p:nvPicPr>
          <p:cNvPr id="653529" name="Picture 217" descr="shadow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501650" y="3122613"/>
            <a:ext cx="1651000" cy="882650"/>
          </a:xfrm>
          <a:prstGeom prst="rect">
            <a:avLst/>
          </a:prstGeom>
          <a:noFill/>
        </p:spPr>
      </p:pic>
      <p:pic>
        <p:nvPicPr>
          <p:cNvPr id="653530" name="Picture 218" descr="shadow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2268538" y="1854200"/>
            <a:ext cx="1458912" cy="654050"/>
          </a:xfrm>
          <a:prstGeom prst="rect">
            <a:avLst/>
          </a:prstGeom>
          <a:noFill/>
        </p:spPr>
      </p:pic>
      <p:pic>
        <p:nvPicPr>
          <p:cNvPr id="653531" name="Picture 219" descr="shadow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1193800" y="4503738"/>
            <a:ext cx="2533650" cy="1574800"/>
          </a:xfrm>
          <a:prstGeom prst="rect">
            <a:avLst/>
          </a:prstGeom>
          <a:noFill/>
        </p:spPr>
      </p:pic>
      <p:pic>
        <p:nvPicPr>
          <p:cNvPr id="653532" name="Picture 220" descr="shadow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4648200" y="1600200"/>
            <a:ext cx="1997075" cy="806450"/>
          </a:xfrm>
          <a:prstGeom prst="rect">
            <a:avLst/>
          </a:prstGeom>
          <a:noFill/>
        </p:spPr>
      </p:pic>
      <p:pic>
        <p:nvPicPr>
          <p:cNvPr id="653533" name="Picture 221" descr="shadow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127532">
            <a:off x="6468408" y="2487034"/>
            <a:ext cx="2649537" cy="1454150"/>
          </a:xfrm>
          <a:prstGeom prst="rect">
            <a:avLst/>
          </a:prstGeom>
          <a:noFill/>
        </p:spPr>
      </p:pic>
      <p:pic>
        <p:nvPicPr>
          <p:cNvPr id="653534" name="Picture 222" descr="shadow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3525" y="4237038"/>
            <a:ext cx="3532188" cy="1919287"/>
          </a:xfrm>
          <a:prstGeom prst="rect">
            <a:avLst/>
          </a:prstGeom>
          <a:noFill/>
        </p:spPr>
      </p:pic>
      <p:pic>
        <p:nvPicPr>
          <p:cNvPr id="653535" name="Picture 223" descr="shadow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2190750" y="3313113"/>
            <a:ext cx="4454525" cy="1230312"/>
          </a:xfrm>
          <a:prstGeom prst="rect">
            <a:avLst/>
          </a:prstGeom>
          <a:noFill/>
        </p:spPr>
      </p:pic>
      <p:sp>
        <p:nvSpPr>
          <p:cNvPr id="653536" name="Oval 224"/>
          <p:cNvSpPr>
            <a:spLocks noChangeArrowheads="1"/>
          </p:cNvSpPr>
          <p:nvPr/>
        </p:nvSpPr>
        <p:spPr bwMode="auto">
          <a:xfrm rot="-342635">
            <a:off x="960438" y="1889125"/>
            <a:ext cx="6918325" cy="3500438"/>
          </a:xfrm>
          <a:prstGeom prst="ellipse">
            <a:avLst/>
          </a:prstGeom>
          <a:noFill/>
          <a:ln w="57150" algn="ctr">
            <a:solidFill>
              <a:srgbClr val="FEFEF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3537" name="Line 225"/>
          <p:cNvSpPr>
            <a:spLocks noChangeShapeType="1"/>
          </p:cNvSpPr>
          <p:nvPr/>
        </p:nvSpPr>
        <p:spPr bwMode="black">
          <a:xfrm flipH="1">
            <a:off x="4341813" y="1930400"/>
            <a:ext cx="1266825" cy="1422400"/>
          </a:xfrm>
          <a:prstGeom prst="line">
            <a:avLst/>
          </a:prstGeom>
          <a:noFill/>
          <a:ln w="76200">
            <a:solidFill>
              <a:srgbClr val="FEFEF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3538" name="Line 226"/>
          <p:cNvSpPr>
            <a:spLocks noChangeShapeType="1"/>
          </p:cNvSpPr>
          <p:nvPr/>
        </p:nvSpPr>
        <p:spPr bwMode="auto">
          <a:xfrm flipH="1">
            <a:off x="4341813" y="3160713"/>
            <a:ext cx="3417887" cy="152400"/>
          </a:xfrm>
          <a:prstGeom prst="line">
            <a:avLst/>
          </a:prstGeom>
          <a:noFill/>
          <a:ln w="76200">
            <a:solidFill>
              <a:srgbClr val="FEFEF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3539" name="Line 227"/>
          <p:cNvSpPr>
            <a:spLocks noChangeShapeType="1"/>
          </p:cNvSpPr>
          <p:nvPr/>
        </p:nvSpPr>
        <p:spPr bwMode="black">
          <a:xfrm flipH="1" flipV="1">
            <a:off x="4379913" y="3313113"/>
            <a:ext cx="1458912" cy="1652587"/>
          </a:xfrm>
          <a:prstGeom prst="line">
            <a:avLst/>
          </a:prstGeom>
          <a:noFill/>
          <a:ln w="76200">
            <a:solidFill>
              <a:srgbClr val="FEFEF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3540" name="Line 228"/>
          <p:cNvSpPr>
            <a:spLocks noChangeShapeType="1"/>
          </p:cNvSpPr>
          <p:nvPr/>
        </p:nvSpPr>
        <p:spPr bwMode="black">
          <a:xfrm flipV="1">
            <a:off x="2344738" y="3313113"/>
            <a:ext cx="2035175" cy="1882775"/>
          </a:xfrm>
          <a:prstGeom prst="line">
            <a:avLst/>
          </a:prstGeom>
          <a:noFill/>
          <a:ln w="76200">
            <a:solidFill>
              <a:srgbClr val="FEFEF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3541" name="Line 229"/>
          <p:cNvSpPr>
            <a:spLocks noChangeShapeType="1"/>
          </p:cNvSpPr>
          <p:nvPr/>
        </p:nvSpPr>
        <p:spPr bwMode="black">
          <a:xfrm flipV="1">
            <a:off x="1154113" y="3313113"/>
            <a:ext cx="3225800" cy="115887"/>
          </a:xfrm>
          <a:prstGeom prst="line">
            <a:avLst/>
          </a:prstGeom>
          <a:noFill/>
          <a:ln w="76200">
            <a:solidFill>
              <a:srgbClr val="FEFEF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3542" name="Line 230"/>
          <p:cNvSpPr>
            <a:spLocks noChangeShapeType="1"/>
          </p:cNvSpPr>
          <p:nvPr/>
        </p:nvSpPr>
        <p:spPr bwMode="black">
          <a:xfrm>
            <a:off x="2959100" y="2084388"/>
            <a:ext cx="1228725" cy="1114425"/>
          </a:xfrm>
          <a:prstGeom prst="line">
            <a:avLst/>
          </a:prstGeom>
          <a:noFill/>
          <a:ln w="76200">
            <a:solidFill>
              <a:srgbClr val="FEFEF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3543" name="Oval 231"/>
          <p:cNvSpPr>
            <a:spLocks noChangeArrowheads="1"/>
          </p:cNvSpPr>
          <p:nvPr/>
        </p:nvSpPr>
        <p:spPr bwMode="auto">
          <a:xfrm rot="-342635">
            <a:off x="917200" y="1708147"/>
            <a:ext cx="6937375" cy="3465513"/>
          </a:xfrm>
          <a:prstGeom prst="ellipse">
            <a:avLst/>
          </a:prstGeom>
          <a:noFill/>
          <a:ln w="38100" algn="ctr">
            <a:solidFill>
              <a:srgbClr val="FEFEF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38"/>
          <p:cNvGrpSpPr>
            <a:grpSpLocks/>
          </p:cNvGrpSpPr>
          <p:nvPr/>
        </p:nvGrpSpPr>
        <p:grpSpPr bwMode="auto">
          <a:xfrm rot="-325186">
            <a:off x="2266950" y="1892300"/>
            <a:ext cx="1300163" cy="500063"/>
            <a:chOff x="3098" y="249"/>
            <a:chExt cx="1959" cy="629"/>
          </a:xfrm>
        </p:grpSpPr>
        <p:sp>
          <p:nvSpPr>
            <p:cNvPr id="653551" name="Oval 239"/>
            <p:cNvSpPr>
              <a:spLocks noChangeArrowheads="1"/>
            </p:cNvSpPr>
            <p:nvPr/>
          </p:nvSpPr>
          <p:spPr bwMode="gray">
            <a:xfrm>
              <a:off x="3099" y="297"/>
              <a:ext cx="1958" cy="581"/>
            </a:xfrm>
            <a:prstGeom prst="ellipse">
              <a:avLst/>
            </a:prstGeom>
            <a:gradFill rotWithShape="1">
              <a:gsLst>
                <a:gs pos="0">
                  <a:srgbClr val="DDDDDD">
                    <a:gamma/>
                    <a:shade val="55686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55686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3552" name="Oval 240"/>
            <p:cNvSpPr>
              <a:spLocks noChangeArrowheads="1"/>
            </p:cNvSpPr>
            <p:nvPr/>
          </p:nvSpPr>
          <p:spPr bwMode="gray">
            <a:xfrm>
              <a:off x="3098" y="249"/>
              <a:ext cx="1959" cy="581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tint val="33725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74"/>
          <p:cNvGrpSpPr>
            <a:grpSpLocks/>
          </p:cNvGrpSpPr>
          <p:nvPr/>
        </p:nvGrpSpPr>
        <p:grpSpPr bwMode="auto">
          <a:xfrm>
            <a:off x="4870450" y="1624013"/>
            <a:ext cx="1479550" cy="638175"/>
            <a:chOff x="3068" y="1023"/>
            <a:chExt cx="932" cy="402"/>
          </a:xfrm>
        </p:grpSpPr>
        <p:sp>
          <p:nvSpPr>
            <p:cNvPr id="653556" name="Oval 244"/>
            <p:cNvSpPr>
              <a:spLocks noChangeArrowheads="1"/>
            </p:cNvSpPr>
            <p:nvPr/>
          </p:nvSpPr>
          <p:spPr bwMode="gray">
            <a:xfrm rot="-254711">
              <a:off x="3071" y="1053"/>
              <a:ext cx="929" cy="372"/>
            </a:xfrm>
            <a:prstGeom prst="ellipse">
              <a:avLst/>
            </a:prstGeom>
            <a:gradFill rotWithShape="1">
              <a:gsLst>
                <a:gs pos="0">
                  <a:srgbClr val="DDDDDD">
                    <a:gamma/>
                    <a:shade val="55686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55686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3557" name="Oval 245"/>
            <p:cNvSpPr>
              <a:spLocks noChangeArrowheads="1"/>
            </p:cNvSpPr>
            <p:nvPr/>
          </p:nvSpPr>
          <p:spPr bwMode="gray">
            <a:xfrm rot="-254711">
              <a:off x="3068" y="1023"/>
              <a:ext cx="929" cy="372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tint val="33725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73"/>
          <p:cNvGrpSpPr>
            <a:grpSpLocks/>
          </p:cNvGrpSpPr>
          <p:nvPr/>
        </p:nvGrpSpPr>
        <p:grpSpPr bwMode="auto">
          <a:xfrm>
            <a:off x="6629400" y="2438400"/>
            <a:ext cx="1914525" cy="990600"/>
            <a:chOff x="4209" y="1676"/>
            <a:chExt cx="1206" cy="659"/>
          </a:xfrm>
        </p:grpSpPr>
        <p:sp>
          <p:nvSpPr>
            <p:cNvPr id="653561" name="Oval 249"/>
            <p:cNvSpPr>
              <a:spLocks noChangeArrowheads="1"/>
            </p:cNvSpPr>
            <p:nvPr/>
          </p:nvSpPr>
          <p:spPr bwMode="ltGray">
            <a:xfrm rot="-208054">
              <a:off x="4213" y="1725"/>
              <a:ext cx="1202" cy="610"/>
            </a:xfrm>
            <a:prstGeom prst="ellipse">
              <a:avLst/>
            </a:prstGeom>
            <a:gradFill rotWithShape="1">
              <a:gsLst>
                <a:gs pos="0">
                  <a:srgbClr val="DDDDDD">
                    <a:gamma/>
                    <a:shade val="55686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55686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3562" name="Oval 250"/>
            <p:cNvSpPr>
              <a:spLocks noChangeArrowheads="1"/>
            </p:cNvSpPr>
            <p:nvPr/>
          </p:nvSpPr>
          <p:spPr bwMode="ltGray">
            <a:xfrm rot="-208054">
              <a:off x="4209" y="1676"/>
              <a:ext cx="1203" cy="610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tint val="33725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72"/>
          <p:cNvGrpSpPr>
            <a:grpSpLocks/>
          </p:cNvGrpSpPr>
          <p:nvPr/>
        </p:nvGrpSpPr>
        <p:grpSpPr bwMode="auto">
          <a:xfrm>
            <a:off x="3657600" y="4419600"/>
            <a:ext cx="2638425" cy="1604962"/>
            <a:chOff x="2831" y="2671"/>
            <a:chExt cx="1662" cy="1011"/>
          </a:xfrm>
        </p:grpSpPr>
        <p:sp>
          <p:nvSpPr>
            <p:cNvPr id="653566" name="Oval 254"/>
            <p:cNvSpPr>
              <a:spLocks noChangeArrowheads="1"/>
            </p:cNvSpPr>
            <p:nvPr/>
          </p:nvSpPr>
          <p:spPr bwMode="gray">
            <a:xfrm rot="-198351">
              <a:off x="2831" y="2672"/>
              <a:ext cx="1659" cy="1010"/>
            </a:xfrm>
            <a:prstGeom prst="ellipse">
              <a:avLst/>
            </a:prstGeom>
            <a:gradFill rotWithShape="1">
              <a:gsLst>
                <a:gs pos="0">
                  <a:srgbClr val="DDDDDD">
                    <a:gamma/>
                    <a:shade val="55686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55686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3567" name="Oval 255"/>
            <p:cNvSpPr>
              <a:spLocks noChangeArrowheads="1"/>
            </p:cNvSpPr>
            <p:nvPr/>
          </p:nvSpPr>
          <p:spPr bwMode="gray">
            <a:xfrm rot="-198351">
              <a:off x="2833" y="2671"/>
              <a:ext cx="1660" cy="938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tint val="33725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58"/>
          <p:cNvGrpSpPr>
            <a:grpSpLocks/>
          </p:cNvGrpSpPr>
          <p:nvPr/>
        </p:nvGrpSpPr>
        <p:grpSpPr bwMode="auto">
          <a:xfrm rot="-293188">
            <a:off x="1039159" y="4429605"/>
            <a:ext cx="2076450" cy="1228725"/>
            <a:chOff x="3098" y="249"/>
            <a:chExt cx="1959" cy="629"/>
          </a:xfrm>
        </p:grpSpPr>
        <p:sp>
          <p:nvSpPr>
            <p:cNvPr id="653571" name="Oval 259"/>
            <p:cNvSpPr>
              <a:spLocks noChangeArrowheads="1"/>
            </p:cNvSpPr>
            <p:nvPr/>
          </p:nvSpPr>
          <p:spPr bwMode="gray">
            <a:xfrm>
              <a:off x="3099" y="297"/>
              <a:ext cx="1958" cy="581"/>
            </a:xfrm>
            <a:prstGeom prst="ellipse">
              <a:avLst/>
            </a:prstGeom>
            <a:gradFill rotWithShape="1">
              <a:gsLst>
                <a:gs pos="0">
                  <a:srgbClr val="DDDDDD">
                    <a:gamma/>
                    <a:shade val="55686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55686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3572" name="Oval 260"/>
            <p:cNvSpPr>
              <a:spLocks noChangeArrowheads="1"/>
            </p:cNvSpPr>
            <p:nvPr/>
          </p:nvSpPr>
          <p:spPr bwMode="gray">
            <a:xfrm>
              <a:off x="3098" y="249"/>
              <a:ext cx="1959" cy="581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tint val="33725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3575" name="Oval 263"/>
          <p:cNvSpPr>
            <a:spLocks noChangeArrowheads="1"/>
          </p:cNvSpPr>
          <p:nvPr/>
        </p:nvSpPr>
        <p:spPr bwMode="gray">
          <a:xfrm rot="-417327">
            <a:off x="2382838" y="2392363"/>
            <a:ext cx="3802062" cy="1898650"/>
          </a:xfrm>
          <a:prstGeom prst="ellipse">
            <a:avLst/>
          </a:prstGeom>
          <a:gradFill rotWithShape="1">
            <a:gsLst>
              <a:gs pos="0">
                <a:srgbClr val="666699"/>
              </a:gs>
              <a:gs pos="100000">
                <a:srgbClr val="CCECFF"/>
              </a:gs>
            </a:gsLst>
            <a:lin ang="2700000" scaled="1"/>
          </a:gradFill>
          <a:ln w="28575" algn="ctr">
            <a:noFill/>
            <a:round/>
            <a:headEnd/>
            <a:tailEnd/>
          </a:ln>
          <a:effectLst/>
          <a:scene3d>
            <a:camera prst="legacyPerspectiveBottom"/>
            <a:lightRig rig="legacyFlat1" dir="t"/>
          </a:scene3d>
          <a:sp3d extrusionH="887400" prstMaterial="legacyMatte">
            <a:bevelT w="13500" h="13500" prst="angle"/>
            <a:bevelB w="13500" h="13500" prst="angle"/>
            <a:extrusionClr>
              <a:srgbClr val="336699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53577" name="Text Box 265"/>
          <p:cNvSpPr txBox="1">
            <a:spLocks noChangeArrowheads="1"/>
          </p:cNvSpPr>
          <p:nvPr/>
        </p:nvSpPr>
        <p:spPr bwMode="gray">
          <a:xfrm>
            <a:off x="2420938" y="1892300"/>
            <a:ext cx="9620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solidFill>
                <a:srgbClr val="333333"/>
              </a:solidFill>
            </a:endParaRPr>
          </a:p>
        </p:txBody>
      </p:sp>
      <p:sp>
        <p:nvSpPr>
          <p:cNvPr id="653579" name="Text Box 267"/>
          <p:cNvSpPr txBox="1">
            <a:spLocks noChangeArrowheads="1"/>
          </p:cNvSpPr>
          <p:nvPr/>
        </p:nvSpPr>
        <p:spPr bwMode="auto">
          <a:xfrm>
            <a:off x="7086600" y="2362200"/>
            <a:ext cx="9620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solidFill>
                <a:srgbClr val="333333"/>
              </a:solidFill>
            </a:endParaRPr>
          </a:p>
        </p:txBody>
      </p:sp>
      <p:sp>
        <p:nvSpPr>
          <p:cNvPr id="653580" name="Text Box 268"/>
          <p:cNvSpPr txBox="1">
            <a:spLocks noChangeArrowheads="1"/>
          </p:cNvSpPr>
          <p:nvPr/>
        </p:nvSpPr>
        <p:spPr bwMode="gray">
          <a:xfrm>
            <a:off x="3886200" y="4800600"/>
            <a:ext cx="205105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Be mindful of the emotion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53582" name="Text Box 270"/>
          <p:cNvSpPr txBox="1">
            <a:spLocks noChangeArrowheads="1"/>
          </p:cNvSpPr>
          <p:nvPr/>
        </p:nvSpPr>
        <p:spPr bwMode="gray">
          <a:xfrm>
            <a:off x="762000" y="3048000"/>
            <a:ext cx="9620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333333"/>
                </a:solidFill>
              </a:rPr>
              <a:t>Title</a:t>
            </a:r>
          </a:p>
        </p:txBody>
      </p:sp>
      <p:sp>
        <p:nvSpPr>
          <p:cNvPr id="653583" name="Text Box 271"/>
          <p:cNvSpPr txBox="1">
            <a:spLocks noChangeArrowheads="1"/>
          </p:cNvSpPr>
          <p:nvPr/>
        </p:nvSpPr>
        <p:spPr bwMode="gray">
          <a:xfrm>
            <a:off x="3192463" y="2727325"/>
            <a:ext cx="2374900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Matura MT Script Capitals" panose="03020802060602070202" pitchFamily="66" charset="0"/>
              </a:rPr>
              <a:t>Dealing with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Matura MT Script Capitals" panose="03020802060602070202" pitchFamily="66" charset="0"/>
              </a:rPr>
              <a:t>Primary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Matura MT Script Capitals" panose="03020802060602070202" pitchFamily="66" charset="0"/>
              </a:rPr>
              <a:t>Emotions</a:t>
            </a:r>
            <a:endParaRPr lang="en-US" sz="2800" b="1" dirty="0">
              <a:solidFill>
                <a:srgbClr val="FF0000"/>
              </a:solidFill>
              <a:latin typeface="Matura MT Script Capitals" panose="03020802060602070202" pitchFamily="66" charset="0"/>
            </a:endParaRPr>
          </a:p>
        </p:txBody>
      </p:sp>
      <p:grpSp>
        <p:nvGrpSpPr>
          <p:cNvPr id="8" name="Group 273"/>
          <p:cNvGrpSpPr>
            <a:grpSpLocks/>
          </p:cNvGrpSpPr>
          <p:nvPr/>
        </p:nvGrpSpPr>
        <p:grpSpPr bwMode="auto">
          <a:xfrm>
            <a:off x="6400800" y="3733800"/>
            <a:ext cx="1914525" cy="1046163"/>
            <a:chOff x="4209" y="1676"/>
            <a:chExt cx="1206" cy="659"/>
          </a:xfrm>
        </p:grpSpPr>
        <p:sp>
          <p:nvSpPr>
            <p:cNvPr id="45" name="Oval 249"/>
            <p:cNvSpPr>
              <a:spLocks noChangeArrowheads="1"/>
            </p:cNvSpPr>
            <p:nvPr/>
          </p:nvSpPr>
          <p:spPr bwMode="ltGray">
            <a:xfrm rot="-208054">
              <a:off x="4213" y="1725"/>
              <a:ext cx="1202" cy="610"/>
            </a:xfrm>
            <a:prstGeom prst="ellipse">
              <a:avLst/>
            </a:prstGeom>
            <a:gradFill rotWithShape="1">
              <a:gsLst>
                <a:gs pos="0">
                  <a:srgbClr val="DDDDDD">
                    <a:gamma/>
                    <a:shade val="55686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55686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250"/>
            <p:cNvSpPr>
              <a:spLocks noChangeArrowheads="1"/>
            </p:cNvSpPr>
            <p:nvPr/>
          </p:nvSpPr>
          <p:spPr bwMode="ltGray">
            <a:xfrm rot="-208054">
              <a:off x="4209" y="1676"/>
              <a:ext cx="1203" cy="610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tint val="33725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273"/>
          <p:cNvGrpSpPr>
            <a:grpSpLocks/>
          </p:cNvGrpSpPr>
          <p:nvPr/>
        </p:nvGrpSpPr>
        <p:grpSpPr bwMode="auto">
          <a:xfrm>
            <a:off x="381000" y="2743200"/>
            <a:ext cx="1914525" cy="1046163"/>
            <a:chOff x="4209" y="1676"/>
            <a:chExt cx="1206" cy="659"/>
          </a:xfrm>
        </p:grpSpPr>
        <p:sp>
          <p:nvSpPr>
            <p:cNvPr id="48" name="Oval 249"/>
            <p:cNvSpPr>
              <a:spLocks noChangeArrowheads="1"/>
            </p:cNvSpPr>
            <p:nvPr/>
          </p:nvSpPr>
          <p:spPr bwMode="ltGray">
            <a:xfrm rot="-208054">
              <a:off x="4213" y="1725"/>
              <a:ext cx="1202" cy="610"/>
            </a:xfrm>
            <a:prstGeom prst="ellipse">
              <a:avLst/>
            </a:prstGeom>
            <a:gradFill rotWithShape="1">
              <a:gsLst>
                <a:gs pos="0">
                  <a:srgbClr val="DDDDDD">
                    <a:gamma/>
                    <a:shade val="55686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55686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250"/>
            <p:cNvSpPr>
              <a:spLocks noChangeArrowheads="1"/>
            </p:cNvSpPr>
            <p:nvPr/>
          </p:nvSpPr>
          <p:spPr bwMode="ltGray">
            <a:xfrm rot="-208054">
              <a:off x="4209" y="1676"/>
              <a:ext cx="1203" cy="610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tint val="33725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" name="Rectangle 49"/>
          <p:cNvSpPr/>
          <p:nvPr/>
        </p:nvSpPr>
        <p:spPr>
          <a:xfrm>
            <a:off x="2362200" y="1905000"/>
            <a:ext cx="1159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Notice it.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800600" y="1676400"/>
            <a:ext cx="1752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Acknowledge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629400" y="2590800"/>
            <a:ext cx="20298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   Identify the 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judgmentalism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477000" y="38862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  Dispute the judgmentalism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066800" y="4495800"/>
            <a:ext cx="21324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      Increase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your ability to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tolerate emotion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85800" y="27432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Stay with emotion for awhile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ChangeArrowheads="1"/>
          </p:cNvSpPr>
          <p:nvPr/>
        </p:nvSpPr>
        <p:spPr bwMode="invGray">
          <a:xfrm>
            <a:off x="914400" y="2514600"/>
            <a:ext cx="2247900" cy="1371600"/>
          </a:xfrm>
          <a:prstGeom prst="roundRect">
            <a:avLst>
              <a:gd name="adj" fmla="val 9630"/>
            </a:avLst>
          </a:prstGeom>
          <a:solidFill>
            <a:schemeClr val="accent2"/>
          </a:soli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39" name="AutoShape 3"/>
          <p:cNvSpPr>
            <a:spLocks noChangeArrowheads="1"/>
          </p:cNvSpPr>
          <p:nvPr/>
        </p:nvSpPr>
        <p:spPr bwMode="gray">
          <a:xfrm>
            <a:off x="990600" y="2667000"/>
            <a:ext cx="2157413" cy="533400"/>
          </a:xfrm>
          <a:prstGeom prst="roundRect">
            <a:avLst>
              <a:gd name="adj" fmla="val 21824"/>
            </a:avLst>
          </a:prstGeom>
          <a:solidFill>
            <a:srgbClr val="FFFFFF"/>
          </a:soli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vl="0" defTabSz="771525">
              <a:spcBef>
                <a:spcPct val="20000"/>
              </a:spcBef>
              <a:buClr>
                <a:schemeClr val="hlink"/>
              </a:buClr>
              <a:buSzPct val="60000"/>
            </a:pPr>
            <a:r>
              <a:rPr lang="en-US" b="1" dirty="0" smtClean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Plan to deal with the </a:t>
            </a:r>
          </a:p>
          <a:p>
            <a:pPr lvl="0" defTabSz="771525">
              <a:spcBef>
                <a:spcPct val="20000"/>
              </a:spcBef>
              <a:buClr>
                <a:schemeClr val="hlink"/>
              </a:buClr>
              <a:buSzPct val="60000"/>
            </a:pPr>
            <a:r>
              <a:rPr lang="en-US" b="1" dirty="0" smtClean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secondary emotion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>
          <a:xfrm>
            <a:off x="2209800" y="838200"/>
            <a:ext cx="6934200" cy="833437"/>
          </a:xfrm>
        </p:spPr>
        <p:txBody>
          <a:bodyPr/>
          <a:lstStyle/>
          <a:p>
            <a:pPr algn="ctr"/>
            <a:r>
              <a:rPr lang="en-US" sz="3600" dirty="0" smtClean="0"/>
              <a:t>Managing Secondary Emotions</a:t>
            </a:r>
          </a:p>
        </p:txBody>
      </p:sp>
      <p:grpSp>
        <p:nvGrpSpPr>
          <p:cNvPr id="65541" name="Group 5"/>
          <p:cNvGrpSpPr>
            <a:grpSpLocks/>
          </p:cNvGrpSpPr>
          <p:nvPr/>
        </p:nvGrpSpPr>
        <p:grpSpPr bwMode="auto">
          <a:xfrm>
            <a:off x="3259138" y="3429000"/>
            <a:ext cx="2574925" cy="1892300"/>
            <a:chOff x="2081" y="2064"/>
            <a:chExt cx="1622" cy="1192"/>
          </a:xfrm>
        </p:grpSpPr>
        <p:sp>
          <p:nvSpPr>
            <p:cNvPr id="65542" name="Oval 6"/>
            <p:cNvSpPr>
              <a:spLocks noChangeAspect="1" noChangeArrowheads="1"/>
            </p:cNvSpPr>
            <p:nvPr/>
          </p:nvSpPr>
          <p:spPr bwMode="invGray">
            <a:xfrm>
              <a:off x="2286" y="2064"/>
              <a:ext cx="1228" cy="1192"/>
            </a:xfrm>
            <a:prstGeom prst="ellipse">
              <a:avLst/>
            </a:prstGeom>
            <a:solidFill>
              <a:schemeClr val="hlink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3" name="AutoShape 7"/>
            <p:cNvSpPr>
              <a:spLocks noChangeAspect="1" noChangeArrowheads="1"/>
            </p:cNvSpPr>
            <p:nvPr/>
          </p:nvSpPr>
          <p:spPr bwMode="invGray">
            <a:xfrm rot="3224849">
              <a:off x="3359" y="2125"/>
              <a:ext cx="316" cy="373"/>
            </a:xfrm>
            <a:prstGeom prst="upArrow">
              <a:avLst>
                <a:gd name="adj1" fmla="val 43667"/>
                <a:gd name="adj2" fmla="val 48100"/>
              </a:avLst>
            </a:prstGeom>
            <a:solidFill>
              <a:schemeClr val="hlink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4" name="AutoShape 8"/>
            <p:cNvSpPr>
              <a:spLocks noChangeAspect="1" noChangeArrowheads="1"/>
            </p:cNvSpPr>
            <p:nvPr/>
          </p:nvSpPr>
          <p:spPr bwMode="invGray">
            <a:xfrm rot="18769985" flipV="1">
              <a:off x="3293" y="2899"/>
              <a:ext cx="316" cy="373"/>
            </a:xfrm>
            <a:prstGeom prst="upArrow">
              <a:avLst>
                <a:gd name="adj1" fmla="val 43667"/>
                <a:gd name="adj2" fmla="val 48100"/>
              </a:avLst>
            </a:prstGeom>
            <a:solidFill>
              <a:schemeClr val="hlink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5" name="AutoShape 9"/>
            <p:cNvSpPr>
              <a:spLocks noChangeAspect="1" noChangeArrowheads="1"/>
            </p:cNvSpPr>
            <p:nvPr/>
          </p:nvSpPr>
          <p:spPr bwMode="invGray">
            <a:xfrm rot="18248803" flipH="1">
              <a:off x="2110" y="2113"/>
              <a:ext cx="316" cy="373"/>
            </a:xfrm>
            <a:prstGeom prst="upArrow">
              <a:avLst>
                <a:gd name="adj1" fmla="val 43667"/>
                <a:gd name="adj2" fmla="val 48100"/>
              </a:avLst>
            </a:prstGeom>
            <a:solidFill>
              <a:schemeClr val="hlink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6" name="AutoShape 10"/>
            <p:cNvSpPr>
              <a:spLocks noChangeAspect="1" noChangeArrowheads="1"/>
            </p:cNvSpPr>
            <p:nvPr/>
          </p:nvSpPr>
          <p:spPr bwMode="invGray">
            <a:xfrm rot="-40004784" flipH="1" flipV="1">
              <a:off x="2152" y="2899"/>
              <a:ext cx="316" cy="373"/>
            </a:xfrm>
            <a:prstGeom prst="upArrow">
              <a:avLst>
                <a:gd name="adj1" fmla="val 43667"/>
                <a:gd name="adj2" fmla="val 48100"/>
              </a:avLst>
            </a:prstGeom>
            <a:solidFill>
              <a:schemeClr val="hlink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47" name="Oval 11"/>
          <p:cNvSpPr>
            <a:spLocks noChangeArrowheads="1"/>
          </p:cNvSpPr>
          <p:nvPr/>
        </p:nvSpPr>
        <p:spPr bwMode="gray">
          <a:xfrm>
            <a:off x="3832225" y="3667125"/>
            <a:ext cx="1447800" cy="1447800"/>
          </a:xfrm>
          <a:prstGeom prst="ellipse">
            <a:avLst/>
          </a:prstGeom>
          <a:solidFill>
            <a:srgbClr val="FFFFFF"/>
          </a:solidFill>
          <a:ln w="571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8" name="Rectangle 12"/>
          <p:cNvSpPr>
            <a:spLocks noChangeArrowheads="1"/>
          </p:cNvSpPr>
          <p:nvPr/>
        </p:nvSpPr>
        <p:spPr bwMode="gray">
          <a:xfrm>
            <a:off x="3679825" y="4035984"/>
            <a:ext cx="1600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Matura MT Script Capitals" panose="03020802060602070202" pitchFamily="66" charset="0"/>
              </a:rPr>
              <a:t>Secondary Emotions</a:t>
            </a:r>
            <a:endParaRPr lang="en-US" sz="2400" b="1" dirty="0">
              <a:solidFill>
                <a:srgbClr val="FF0000"/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65551" name="AutoShape 15"/>
          <p:cNvSpPr>
            <a:spLocks noChangeArrowheads="1"/>
          </p:cNvSpPr>
          <p:nvPr/>
        </p:nvSpPr>
        <p:spPr bwMode="invGray">
          <a:xfrm>
            <a:off x="5867400" y="2667000"/>
            <a:ext cx="2247900" cy="1206500"/>
          </a:xfrm>
          <a:prstGeom prst="roundRect">
            <a:avLst>
              <a:gd name="adj" fmla="val 9630"/>
            </a:avLst>
          </a:prstGeom>
          <a:solidFill>
            <a:schemeClr val="hlink"/>
          </a:soli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vl="0" defTabSz="771525">
              <a:spcBef>
                <a:spcPct val="20000"/>
              </a:spcBef>
              <a:buClr>
                <a:schemeClr val="hlink"/>
              </a:buClr>
              <a:buSzPct val="60000"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5552" name="AutoShape 16"/>
          <p:cNvSpPr>
            <a:spLocks noChangeArrowheads="1"/>
          </p:cNvSpPr>
          <p:nvPr/>
        </p:nvSpPr>
        <p:spPr bwMode="gray">
          <a:xfrm>
            <a:off x="5867400" y="2725738"/>
            <a:ext cx="2239963" cy="385762"/>
          </a:xfrm>
          <a:prstGeom prst="roundRect">
            <a:avLst>
              <a:gd name="adj" fmla="val 21824"/>
            </a:avLst>
          </a:prstGeom>
          <a:solidFill>
            <a:srgbClr val="FFFFFF"/>
          </a:soli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vl="0" defTabSz="771525">
              <a:spcBef>
                <a:spcPct val="20000"/>
              </a:spcBef>
              <a:buClr>
                <a:schemeClr val="hlink"/>
              </a:buClr>
              <a:buSzPct val="60000"/>
            </a:pPr>
            <a:r>
              <a:rPr lang="en-US" sz="2000" b="1" dirty="0" smtClean="0">
                <a:solidFill>
                  <a:schemeClr val="bg2"/>
                </a:solidFill>
                <a:latin typeface="Andalus" pitchFamily="2" charset="-78"/>
                <a:cs typeface="Andalus" pitchFamily="2" charset="-78"/>
              </a:rPr>
              <a:t>Identify the emotion</a:t>
            </a:r>
          </a:p>
        </p:txBody>
      </p:sp>
      <p:sp>
        <p:nvSpPr>
          <p:cNvPr id="65553" name="Rectangle 17"/>
          <p:cNvSpPr>
            <a:spLocks noChangeArrowheads="1"/>
          </p:cNvSpPr>
          <p:nvPr/>
        </p:nvSpPr>
        <p:spPr bwMode="gray">
          <a:xfrm>
            <a:off x="6061075" y="3124200"/>
            <a:ext cx="1897063" cy="36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buClr>
                <a:srgbClr val="7B9B63"/>
              </a:buClr>
              <a:buSzPct val="60000"/>
              <a:buFont typeface="Arial" charset="0"/>
              <a:buNone/>
            </a:pP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65554" name="AutoShape 18"/>
          <p:cNvSpPr>
            <a:spLocks noChangeArrowheads="1"/>
          </p:cNvSpPr>
          <p:nvPr/>
        </p:nvSpPr>
        <p:spPr bwMode="invGray">
          <a:xfrm>
            <a:off x="990600" y="4495800"/>
            <a:ext cx="2247900" cy="1322388"/>
          </a:xfrm>
          <a:prstGeom prst="roundRect">
            <a:avLst>
              <a:gd name="adj" fmla="val 9630"/>
            </a:avLst>
          </a:prstGeom>
          <a:solidFill>
            <a:schemeClr val="hlink"/>
          </a:soli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55" name="AutoShape 19"/>
          <p:cNvSpPr>
            <a:spLocks noChangeArrowheads="1"/>
          </p:cNvSpPr>
          <p:nvPr/>
        </p:nvSpPr>
        <p:spPr bwMode="gray">
          <a:xfrm>
            <a:off x="996950" y="4572001"/>
            <a:ext cx="2157413" cy="484188"/>
          </a:xfrm>
          <a:prstGeom prst="roundRect">
            <a:avLst>
              <a:gd name="adj" fmla="val 21824"/>
            </a:avLst>
          </a:prstGeom>
          <a:solidFill>
            <a:srgbClr val="FFFFFF"/>
          </a:soli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Plan to deal with </a:t>
            </a:r>
          </a:p>
          <a:p>
            <a:pPr algn="ctr"/>
            <a:r>
              <a:rPr lang="en-US" b="1" dirty="0" smtClean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the primary emotion</a:t>
            </a:r>
            <a:endParaRPr lang="en-US" b="1" dirty="0">
              <a:solidFill>
                <a:schemeClr val="accent1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65556" name="Rectangle 20"/>
          <p:cNvSpPr>
            <a:spLocks noChangeArrowheads="1"/>
          </p:cNvSpPr>
          <p:nvPr/>
        </p:nvSpPr>
        <p:spPr bwMode="gray">
          <a:xfrm>
            <a:off x="1108075" y="5056188"/>
            <a:ext cx="1897063" cy="36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buClr>
                <a:srgbClr val="7B9B63"/>
              </a:buClr>
              <a:buSzPct val="60000"/>
              <a:buFont typeface="Arial" charset="0"/>
              <a:buNone/>
            </a:pP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65557" name="AutoShape 21"/>
          <p:cNvSpPr>
            <a:spLocks noChangeArrowheads="1"/>
          </p:cNvSpPr>
          <p:nvPr/>
        </p:nvSpPr>
        <p:spPr bwMode="invGray">
          <a:xfrm>
            <a:off x="5905500" y="4343400"/>
            <a:ext cx="2247900" cy="1524000"/>
          </a:xfrm>
          <a:prstGeom prst="roundRect">
            <a:avLst>
              <a:gd name="adj" fmla="val 9630"/>
            </a:avLst>
          </a:prstGeom>
          <a:solidFill>
            <a:schemeClr val="accent2"/>
          </a:soli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58" name="AutoShape 22"/>
          <p:cNvSpPr>
            <a:spLocks noChangeArrowheads="1"/>
          </p:cNvSpPr>
          <p:nvPr/>
        </p:nvSpPr>
        <p:spPr bwMode="gray">
          <a:xfrm>
            <a:off x="5956300" y="4419601"/>
            <a:ext cx="2157413" cy="547688"/>
          </a:xfrm>
          <a:prstGeom prst="roundRect">
            <a:avLst>
              <a:gd name="adj" fmla="val 21824"/>
            </a:avLst>
          </a:prstGeom>
          <a:solidFill>
            <a:srgbClr val="FFFFFF"/>
          </a:soli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Identify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dalus" pitchFamily="2" charset="-78"/>
                <a:cs typeface="Andalus" pitchFamily="2" charset="-78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primary </a:t>
            </a:r>
          </a:p>
          <a:p>
            <a:pPr algn="ctr"/>
            <a:r>
              <a:rPr lang="en-US" b="1" dirty="0" smtClean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from secondary </a:t>
            </a:r>
            <a:endParaRPr lang="en-US" b="1" dirty="0">
              <a:solidFill>
                <a:schemeClr val="accent1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943600" y="3048000"/>
            <a:ext cx="2057400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771525">
              <a:spcBef>
                <a:spcPct val="20000"/>
              </a:spcBef>
              <a:buClr>
                <a:schemeClr val="hlink"/>
              </a:buClr>
              <a:buSzPct val="60000"/>
            </a:pPr>
            <a:r>
              <a:rPr lang="en-US" sz="1600" b="1" dirty="0" smtClean="0"/>
              <a:t>My friend is ignoring me.  </a:t>
            </a:r>
          </a:p>
          <a:p>
            <a:pPr lvl="0" algn="ctr" defTabSz="771525">
              <a:spcBef>
                <a:spcPct val="20000"/>
              </a:spcBef>
              <a:buClr>
                <a:schemeClr val="hlink"/>
              </a:buClr>
              <a:buSzPct val="60000"/>
            </a:pPr>
            <a:r>
              <a:rPr lang="en-US" sz="1600" b="1" dirty="0" smtClean="0"/>
              <a:t>I feel unworthy.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943600" y="50292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771525">
              <a:spcBef>
                <a:spcPct val="20000"/>
              </a:spcBef>
              <a:buClr>
                <a:schemeClr val="hlink"/>
              </a:buClr>
              <a:buSzPct val="60000"/>
            </a:pPr>
            <a:r>
              <a:rPr lang="en-US" sz="1600" b="1" dirty="0" smtClean="0"/>
              <a:t>Primary: being ignored. Secondary: unworthy.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219200" y="5105400"/>
            <a:ext cx="17940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+mj-lt"/>
              </a:rPr>
              <a:t>Don’t take it </a:t>
            </a:r>
          </a:p>
          <a:p>
            <a:r>
              <a:rPr lang="en-US" sz="1600" b="1" dirty="0" smtClean="0">
                <a:latin typeface="+mj-lt"/>
              </a:rPr>
              <a:t>out on my friend</a:t>
            </a:r>
            <a:endParaRPr lang="en-US" sz="1600" b="1" dirty="0">
              <a:latin typeface="+mj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219200" y="3200400"/>
            <a:ext cx="1492716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771525">
              <a:spcBef>
                <a:spcPct val="20000"/>
              </a:spcBef>
              <a:buClr>
                <a:schemeClr val="hlink"/>
              </a:buClr>
              <a:buSzPct val="60000"/>
            </a:pPr>
            <a:r>
              <a:rPr lang="en-US" b="1" dirty="0" smtClean="0"/>
              <a:t>Check my </a:t>
            </a:r>
          </a:p>
          <a:p>
            <a:pPr lvl="0" defTabSz="771525">
              <a:spcBef>
                <a:spcPct val="20000"/>
              </a:spcBef>
              <a:buClr>
                <a:schemeClr val="hlink"/>
              </a:buClr>
              <a:buSzPct val="60000"/>
            </a:pPr>
            <a:r>
              <a:rPr lang="en-US" b="1" dirty="0" smtClean="0"/>
              <a:t>perceptions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Freeform 3"/>
          <p:cNvSpPr>
            <a:spLocks/>
          </p:cNvSpPr>
          <p:nvPr/>
        </p:nvSpPr>
        <p:spPr bwMode="gray">
          <a:xfrm>
            <a:off x="2438400" y="1981200"/>
            <a:ext cx="4241800" cy="3460750"/>
          </a:xfrm>
          <a:custGeom>
            <a:avLst/>
            <a:gdLst/>
            <a:ahLst/>
            <a:cxnLst>
              <a:cxn ang="0">
                <a:pos x="1345" y="0"/>
              </a:cxn>
              <a:cxn ang="0">
                <a:pos x="0" y="673"/>
              </a:cxn>
              <a:cxn ang="0">
                <a:pos x="589" y="673"/>
              </a:cxn>
              <a:cxn ang="0">
                <a:pos x="415" y="2180"/>
              </a:cxn>
              <a:cxn ang="0">
                <a:pos x="2277" y="2180"/>
              </a:cxn>
              <a:cxn ang="0">
                <a:pos x="2110" y="673"/>
              </a:cxn>
              <a:cxn ang="0">
                <a:pos x="2672" y="673"/>
              </a:cxn>
              <a:cxn ang="0">
                <a:pos x="1345" y="0"/>
              </a:cxn>
            </a:cxnLst>
            <a:rect l="0" t="0" r="r" b="b"/>
            <a:pathLst>
              <a:path w="2672" h="2180">
                <a:moveTo>
                  <a:pt x="1345" y="0"/>
                </a:moveTo>
                <a:lnTo>
                  <a:pt x="0" y="673"/>
                </a:lnTo>
                <a:lnTo>
                  <a:pt x="589" y="673"/>
                </a:lnTo>
                <a:lnTo>
                  <a:pt x="415" y="2180"/>
                </a:lnTo>
                <a:lnTo>
                  <a:pt x="2277" y="2180"/>
                </a:lnTo>
                <a:lnTo>
                  <a:pt x="2110" y="673"/>
                </a:lnTo>
                <a:lnTo>
                  <a:pt x="2672" y="673"/>
                </a:lnTo>
                <a:lnTo>
                  <a:pt x="1345" y="0"/>
                </a:lnTo>
                <a:close/>
              </a:path>
            </a:pathLst>
          </a:custGeom>
          <a:gradFill rotWithShape="1">
            <a:gsLst>
              <a:gs pos="0">
                <a:schemeClr val="bg2">
                  <a:alpha val="70000"/>
                </a:schemeClr>
              </a:gs>
              <a:gs pos="100000">
                <a:schemeClr val="bg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16" name="AutoShape 8"/>
          <p:cNvSpPr>
            <a:spLocks noChangeArrowheads="1"/>
          </p:cNvSpPr>
          <p:nvPr/>
        </p:nvSpPr>
        <p:spPr bwMode="invGray">
          <a:xfrm>
            <a:off x="1905000" y="685800"/>
            <a:ext cx="5829300" cy="13493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79216"/>
                  <a:invGamma/>
                </a:schemeClr>
              </a:gs>
            </a:gsLst>
            <a:lin ang="5400000" scaled="1"/>
          </a:gradFill>
          <a:ln w="9525">
            <a:solidFill>
              <a:srgbClr val="FFFFFF"/>
            </a:solidFill>
            <a:round/>
            <a:headEnd/>
            <a:tailEnd/>
          </a:ln>
          <a:effectLst>
            <a:outerShdw dist="40161" dir="4293903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8" name="Oval 10"/>
          <p:cNvSpPr>
            <a:spLocks noChangeArrowheads="1"/>
          </p:cNvSpPr>
          <p:nvPr/>
        </p:nvSpPr>
        <p:spPr bwMode="gray">
          <a:xfrm>
            <a:off x="3733800" y="2743200"/>
            <a:ext cx="1654175" cy="1651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FFFF"/>
            </a:solidFill>
            <a:round/>
            <a:headEnd/>
            <a:tailEnd/>
          </a:ln>
          <a:effectLst>
            <a:outerShdw dist="38100" dir="54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9" name="Rectangle 949"/>
          <p:cNvSpPr>
            <a:spLocks noChangeArrowheads="1"/>
          </p:cNvSpPr>
          <p:nvPr/>
        </p:nvSpPr>
        <p:spPr bwMode="gray">
          <a:xfrm>
            <a:off x="3733800" y="3352800"/>
            <a:ext cx="1714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dirty="0" smtClean="0">
                <a:latin typeface="Constantia" panose="02030602050306030303" pitchFamily="18" charset="0"/>
                <a:cs typeface="Arial" charset="0"/>
              </a:rPr>
              <a:t>Perceptions</a:t>
            </a:r>
            <a:endParaRPr lang="en-US" sz="2000" b="1" dirty="0">
              <a:latin typeface="Constantia" panose="02030602050306030303" pitchFamily="18" charset="0"/>
              <a:cs typeface="Arial" charset="0"/>
            </a:endParaRPr>
          </a:p>
        </p:txBody>
      </p:sp>
      <p:sp>
        <p:nvSpPr>
          <p:cNvPr id="68620" name="AutoShape 12"/>
          <p:cNvSpPr>
            <a:spLocks noChangeArrowheads="1"/>
          </p:cNvSpPr>
          <p:nvPr/>
        </p:nvSpPr>
        <p:spPr bwMode="gray">
          <a:xfrm>
            <a:off x="2794000" y="3659188"/>
            <a:ext cx="692150" cy="488950"/>
          </a:xfrm>
          <a:prstGeom prst="rightArrow">
            <a:avLst>
              <a:gd name="adj1" fmla="val 50000"/>
              <a:gd name="adj2" fmla="val 35390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21" name="AutoShape 13"/>
          <p:cNvSpPr>
            <a:spLocks noChangeArrowheads="1"/>
          </p:cNvSpPr>
          <p:nvPr/>
        </p:nvSpPr>
        <p:spPr bwMode="gray">
          <a:xfrm rot="3342787" flipH="1">
            <a:off x="5064919" y="4493419"/>
            <a:ext cx="782637" cy="422275"/>
          </a:xfrm>
          <a:prstGeom prst="rightArrow">
            <a:avLst>
              <a:gd name="adj1" fmla="val 50000"/>
              <a:gd name="adj2" fmla="val 46335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22" name="AutoShape 14"/>
          <p:cNvSpPr>
            <a:spLocks noChangeArrowheads="1"/>
          </p:cNvSpPr>
          <p:nvPr/>
        </p:nvSpPr>
        <p:spPr bwMode="gray">
          <a:xfrm rot="-3342787">
            <a:off x="3505201" y="4494212"/>
            <a:ext cx="781050" cy="422275"/>
          </a:xfrm>
          <a:prstGeom prst="rightArrow">
            <a:avLst>
              <a:gd name="adj1" fmla="val 50000"/>
              <a:gd name="adj2" fmla="val 46241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23" name="Oval 15"/>
          <p:cNvSpPr>
            <a:spLocks noChangeArrowheads="1"/>
          </p:cNvSpPr>
          <p:nvPr/>
        </p:nvSpPr>
        <p:spPr bwMode="gray">
          <a:xfrm>
            <a:off x="1143000" y="3303588"/>
            <a:ext cx="1685925" cy="1497012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accent2"/>
            </a:solidFill>
            <a:round/>
            <a:headEnd/>
            <a:tailEnd/>
          </a:ln>
          <a:effectLst>
            <a:outerShdw dist="38100" dir="54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4" name="Oval 16"/>
          <p:cNvSpPr>
            <a:spLocks noChangeArrowheads="1"/>
          </p:cNvSpPr>
          <p:nvPr/>
        </p:nvSpPr>
        <p:spPr bwMode="gray">
          <a:xfrm>
            <a:off x="2286000" y="4648200"/>
            <a:ext cx="1905000" cy="1600199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accent2"/>
            </a:solidFill>
            <a:round/>
            <a:headEnd/>
            <a:tailEnd/>
          </a:ln>
          <a:effectLst>
            <a:outerShdw dist="38100" dir="54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5" name="Oval 17"/>
          <p:cNvSpPr>
            <a:spLocks noChangeArrowheads="1"/>
          </p:cNvSpPr>
          <p:nvPr/>
        </p:nvSpPr>
        <p:spPr bwMode="gray">
          <a:xfrm>
            <a:off x="5257800" y="4876800"/>
            <a:ext cx="1617662" cy="16002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accent2"/>
            </a:solidFill>
            <a:round/>
            <a:headEnd/>
            <a:tailEnd/>
          </a:ln>
          <a:effectLst>
            <a:outerShdw dist="38100" dir="54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6" name="Rectangle 949"/>
          <p:cNvSpPr>
            <a:spLocks noChangeArrowheads="1"/>
          </p:cNvSpPr>
          <p:nvPr/>
        </p:nvSpPr>
        <p:spPr bwMode="gray">
          <a:xfrm>
            <a:off x="4876800" y="5105400"/>
            <a:ext cx="25908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n-US" sz="1600" b="1" dirty="0" smtClean="0"/>
              <a:t>          Seeing </a:t>
            </a:r>
          </a:p>
          <a:p>
            <a:pPr algn="ctr">
              <a:lnSpc>
                <a:spcPct val="85000"/>
              </a:lnSpc>
            </a:pPr>
            <a:r>
              <a:rPr lang="en-US" sz="1600" b="1" dirty="0" smtClean="0"/>
              <a:t> emotions as                                vulnerabilities </a:t>
            </a:r>
          </a:p>
          <a:p>
            <a:pPr algn="ctr">
              <a:lnSpc>
                <a:spcPct val="85000"/>
              </a:lnSpc>
            </a:pPr>
            <a:r>
              <a:rPr lang="en-US" sz="1600" b="1" dirty="0" smtClean="0"/>
              <a:t>rather than </a:t>
            </a:r>
          </a:p>
          <a:p>
            <a:pPr algn="ctr">
              <a:lnSpc>
                <a:spcPct val="85000"/>
              </a:lnSpc>
            </a:pPr>
            <a:r>
              <a:rPr lang="en-US" sz="1600" b="1" dirty="0" smtClean="0"/>
              <a:t>senses</a:t>
            </a:r>
            <a:endParaRPr lang="en-US" sz="1600" b="1" dirty="0"/>
          </a:p>
        </p:txBody>
      </p:sp>
      <p:sp>
        <p:nvSpPr>
          <p:cNvPr id="68627" name="Rectangle 949"/>
          <p:cNvSpPr>
            <a:spLocks noChangeArrowheads="1"/>
          </p:cNvSpPr>
          <p:nvPr/>
        </p:nvSpPr>
        <p:spPr bwMode="gray">
          <a:xfrm>
            <a:off x="3581400" y="6156325"/>
            <a:ext cx="1130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8629" name="AutoShape 21"/>
          <p:cNvSpPr>
            <a:spLocks noChangeArrowheads="1"/>
          </p:cNvSpPr>
          <p:nvPr/>
        </p:nvSpPr>
        <p:spPr bwMode="gray">
          <a:xfrm flipH="1">
            <a:off x="5721350" y="3659188"/>
            <a:ext cx="692150" cy="488950"/>
          </a:xfrm>
          <a:prstGeom prst="rightArrow">
            <a:avLst>
              <a:gd name="adj1" fmla="val 50000"/>
              <a:gd name="adj2" fmla="val 35390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30" name="Oval 22"/>
          <p:cNvSpPr>
            <a:spLocks noChangeArrowheads="1"/>
          </p:cNvSpPr>
          <p:nvPr/>
        </p:nvSpPr>
        <p:spPr bwMode="gray">
          <a:xfrm>
            <a:off x="6400800" y="3352800"/>
            <a:ext cx="1828800" cy="16002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accent2"/>
            </a:solidFill>
            <a:round/>
            <a:headEnd/>
            <a:tailEnd/>
          </a:ln>
          <a:effectLst>
            <a:outerShdw dist="38100" dir="54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 sz="1600" dirty="0"/>
          </a:p>
        </p:txBody>
      </p:sp>
      <p:sp>
        <p:nvSpPr>
          <p:cNvPr id="68610" name="Rectangle 121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914400"/>
            <a:ext cx="6238875" cy="833437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Misconceptions 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About Emotions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29400" y="3505200"/>
            <a:ext cx="175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Seeing emotions</a:t>
            </a:r>
          </a:p>
          <a:p>
            <a:r>
              <a:rPr lang="en-US" sz="1600" b="1" dirty="0" smtClean="0"/>
              <a:t> as problems </a:t>
            </a:r>
          </a:p>
          <a:p>
            <a:r>
              <a:rPr lang="en-US" sz="1600" b="1" dirty="0" smtClean="0"/>
              <a:t>rather than </a:t>
            </a:r>
          </a:p>
          <a:p>
            <a:r>
              <a:rPr lang="en-US" sz="1600" b="1" dirty="0" smtClean="0"/>
              <a:t>reactions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2438400" y="48006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Seeing </a:t>
            </a:r>
          </a:p>
          <a:p>
            <a:r>
              <a:rPr lang="en-US" b="1" dirty="0" smtClean="0"/>
              <a:t>Emotions as </a:t>
            </a:r>
          </a:p>
          <a:p>
            <a:r>
              <a:rPr lang="en-US" b="1" dirty="0" smtClean="0"/>
              <a:t>Barriers rather </a:t>
            </a:r>
          </a:p>
          <a:p>
            <a:r>
              <a:rPr lang="en-US" b="1" dirty="0" smtClean="0"/>
              <a:t>than doors to</a:t>
            </a:r>
          </a:p>
          <a:p>
            <a:r>
              <a:rPr lang="en-US" b="1" dirty="0" smtClean="0"/>
              <a:t>     friends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219200" y="3581400"/>
            <a:ext cx="17099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Seeing </a:t>
            </a:r>
          </a:p>
          <a:p>
            <a:r>
              <a:rPr lang="en-US" b="1" dirty="0" smtClean="0"/>
              <a:t>emotions </a:t>
            </a:r>
          </a:p>
          <a:p>
            <a:r>
              <a:rPr lang="en-US" b="1" dirty="0" smtClean="0"/>
              <a:t>as obstacles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1218" y="304800"/>
            <a:ext cx="6238875" cy="833437"/>
          </a:xfrm>
        </p:spPr>
        <p:txBody>
          <a:bodyPr/>
          <a:lstStyle/>
          <a:p>
            <a:pPr algn="ctr"/>
            <a:r>
              <a:rPr lang="en-US" dirty="0" smtClean="0"/>
              <a:t>Caring for yourself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1018891" y="1507219"/>
            <a:ext cx="732610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>
                <a:srgbClr val="1F3F5F"/>
              </a:buClr>
            </a:pPr>
            <a:r>
              <a:rPr lang="en-US" sz="3600" b="1" dirty="0" smtClean="0">
                <a:solidFill>
                  <a:schemeClr val="tx2"/>
                </a:solidFill>
                <a:latin typeface="Matura MT Script Capitals" panose="03020802060602070202" pitchFamily="66" charset="0"/>
              </a:rPr>
              <a:t>Decrease High Emotional Arousal</a:t>
            </a:r>
            <a:endParaRPr lang="en-US" sz="3600" b="1" dirty="0">
              <a:solidFill>
                <a:schemeClr val="tx2"/>
              </a:solidFill>
              <a:latin typeface="Matura MT Script Capitals" panose="03020802060602070202" pitchFamily="66" charset="0"/>
            </a:endParaRPr>
          </a:p>
        </p:txBody>
      </p:sp>
      <p:grpSp>
        <p:nvGrpSpPr>
          <p:cNvPr id="55300" name="Group 4"/>
          <p:cNvGrpSpPr>
            <a:grpSpLocks/>
          </p:cNvGrpSpPr>
          <p:nvPr/>
        </p:nvGrpSpPr>
        <p:grpSpPr bwMode="auto">
          <a:xfrm>
            <a:off x="381000" y="2871788"/>
            <a:ext cx="3492500" cy="3224212"/>
            <a:chOff x="624" y="1968"/>
            <a:chExt cx="2064" cy="1895"/>
          </a:xfrm>
        </p:grpSpPr>
        <p:sp>
          <p:nvSpPr>
            <p:cNvPr id="55301" name="AutoShape 5"/>
            <p:cNvSpPr>
              <a:spLocks noChangeAspect="1" noChangeArrowheads="1"/>
            </p:cNvSpPr>
            <p:nvPr/>
          </p:nvSpPr>
          <p:spPr bwMode="gray">
            <a:xfrm>
              <a:off x="624" y="1968"/>
              <a:ext cx="2064" cy="1895"/>
            </a:xfrm>
            <a:prstGeom prst="roundRect">
              <a:avLst>
                <a:gd name="adj" fmla="val 4690"/>
              </a:avLst>
            </a:prstGeom>
            <a:gradFill rotWithShape="1">
              <a:gsLst>
                <a:gs pos="0">
                  <a:schemeClr val="accent2">
                    <a:gamma/>
                    <a:tint val="43529"/>
                    <a:invGamma/>
                    <a:alpha val="60001"/>
                  </a:schemeClr>
                </a:gs>
                <a:gs pos="100000">
                  <a:schemeClr val="accent2">
                    <a:alpha val="60001"/>
                  </a:schemeClr>
                </a:gs>
              </a:gsLst>
              <a:lin ang="5400000" scaled="1"/>
            </a:gra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2" name="AutoShape 6"/>
            <p:cNvSpPr>
              <a:spLocks noChangeAspect="1" noChangeArrowheads="1"/>
            </p:cNvSpPr>
            <p:nvPr/>
          </p:nvSpPr>
          <p:spPr bwMode="gray">
            <a:xfrm>
              <a:off x="649" y="1992"/>
              <a:ext cx="2010" cy="1848"/>
            </a:xfrm>
            <a:prstGeom prst="roundRect">
              <a:avLst>
                <a:gd name="adj" fmla="val 4690"/>
              </a:avLst>
            </a:prstGeom>
            <a:solidFill>
              <a:srgbClr val="FFFFFF"/>
            </a:solidFill>
            <a:ln w="9525">
              <a:solidFill>
                <a:schemeClr val="accent2">
                  <a:alpha val="60001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303" name="AutoShape 7"/>
          <p:cNvSpPr>
            <a:spLocks noChangeArrowheads="1"/>
          </p:cNvSpPr>
          <p:nvPr/>
        </p:nvSpPr>
        <p:spPr bwMode="invGray">
          <a:xfrm>
            <a:off x="838200" y="2743200"/>
            <a:ext cx="2819400" cy="35401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5304" name="Group 8"/>
          <p:cNvGrpSpPr>
            <a:grpSpLocks/>
          </p:cNvGrpSpPr>
          <p:nvPr/>
        </p:nvGrpSpPr>
        <p:grpSpPr bwMode="auto">
          <a:xfrm>
            <a:off x="5410200" y="2895600"/>
            <a:ext cx="3276600" cy="3008312"/>
            <a:chOff x="624" y="1968"/>
            <a:chExt cx="2064" cy="1895"/>
          </a:xfrm>
        </p:grpSpPr>
        <p:sp>
          <p:nvSpPr>
            <p:cNvPr id="55305" name="AutoShape 9"/>
            <p:cNvSpPr>
              <a:spLocks noChangeAspect="1" noChangeArrowheads="1"/>
            </p:cNvSpPr>
            <p:nvPr/>
          </p:nvSpPr>
          <p:spPr bwMode="gray">
            <a:xfrm>
              <a:off x="624" y="1968"/>
              <a:ext cx="2064" cy="1895"/>
            </a:xfrm>
            <a:prstGeom prst="roundRect">
              <a:avLst>
                <a:gd name="adj" fmla="val 4690"/>
              </a:avLst>
            </a:prstGeom>
            <a:solidFill>
              <a:schemeClr val="hlink">
                <a:alpha val="60001"/>
              </a:schemeClr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6" name="AutoShape 10"/>
            <p:cNvSpPr>
              <a:spLocks noChangeAspect="1" noChangeArrowheads="1"/>
            </p:cNvSpPr>
            <p:nvPr/>
          </p:nvSpPr>
          <p:spPr bwMode="gray">
            <a:xfrm>
              <a:off x="649" y="1992"/>
              <a:ext cx="2010" cy="1848"/>
            </a:xfrm>
            <a:prstGeom prst="roundRect">
              <a:avLst>
                <a:gd name="adj" fmla="val 4690"/>
              </a:avLst>
            </a:prstGeom>
            <a:solidFill>
              <a:srgbClr val="FFFFFF"/>
            </a:solidFill>
            <a:ln w="9525">
              <a:solidFill>
                <a:schemeClr val="hlink">
                  <a:alpha val="60001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308" name="Rectangle 12"/>
          <p:cNvSpPr>
            <a:spLocks noChangeArrowheads="1"/>
          </p:cNvSpPr>
          <p:nvPr/>
        </p:nvSpPr>
        <p:spPr bwMode="gray">
          <a:xfrm>
            <a:off x="685800" y="2686050"/>
            <a:ext cx="320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Calm, Coached practice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black">
          <a:xfrm>
            <a:off x="615950" y="3252788"/>
            <a:ext cx="312420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7B9B63"/>
              </a:buClr>
              <a:buSzPct val="60000"/>
              <a:buFont typeface="Arial" charset="0"/>
              <a:buChar char="►"/>
            </a:pPr>
            <a:r>
              <a:rPr lang="en-US" sz="1600" b="1" dirty="0" smtClean="0"/>
              <a:t>stress reduction routine:</a:t>
            </a:r>
          </a:p>
          <a:p>
            <a:pPr lvl="1">
              <a:lnSpc>
                <a:spcPct val="120000"/>
              </a:lnSpc>
              <a:buClr>
                <a:srgbClr val="7B9B63"/>
              </a:buClr>
              <a:buSzPct val="60000"/>
              <a:buFont typeface="Arial" charset="0"/>
              <a:buChar char="►"/>
            </a:pPr>
            <a:r>
              <a:rPr lang="en-US" sz="1600" b="1" dirty="0" smtClean="0">
                <a:solidFill>
                  <a:schemeClr val="accent2"/>
                </a:solidFill>
              </a:rPr>
              <a:t>Deep breathing</a:t>
            </a:r>
          </a:p>
          <a:p>
            <a:pPr lvl="1">
              <a:lnSpc>
                <a:spcPct val="120000"/>
              </a:lnSpc>
              <a:buClr>
                <a:srgbClr val="7B9B63"/>
              </a:buClr>
              <a:buSzPct val="60000"/>
              <a:buFont typeface="Arial" charset="0"/>
              <a:buChar char="►"/>
            </a:pPr>
            <a:r>
              <a:rPr lang="en-US" sz="1600" b="1" dirty="0" smtClean="0">
                <a:solidFill>
                  <a:schemeClr val="accent2"/>
                </a:solidFill>
              </a:rPr>
              <a:t>Inspirational music</a:t>
            </a:r>
          </a:p>
          <a:p>
            <a:pPr lvl="1">
              <a:lnSpc>
                <a:spcPct val="120000"/>
              </a:lnSpc>
              <a:buClr>
                <a:srgbClr val="7B9B63"/>
              </a:buClr>
              <a:buSzPct val="60000"/>
              <a:buFont typeface="Arial" charset="0"/>
              <a:buChar char="►"/>
            </a:pPr>
            <a:r>
              <a:rPr lang="en-US" sz="1600" b="1" dirty="0" smtClean="0">
                <a:solidFill>
                  <a:schemeClr val="accent2"/>
                </a:solidFill>
              </a:rPr>
              <a:t>Scripture reading </a:t>
            </a:r>
          </a:p>
          <a:p>
            <a:pPr lvl="1">
              <a:lnSpc>
                <a:spcPct val="120000"/>
              </a:lnSpc>
              <a:buClr>
                <a:srgbClr val="7B9B63"/>
              </a:buClr>
              <a:buSzPct val="60000"/>
              <a:buFont typeface="Arial" charset="0"/>
              <a:buChar char="►"/>
            </a:pPr>
            <a:r>
              <a:rPr lang="en-US" sz="1600" b="1" dirty="0" smtClean="0">
                <a:solidFill>
                  <a:schemeClr val="accent2"/>
                </a:solidFill>
                <a:cs typeface="Arial" charset="0"/>
              </a:rPr>
              <a:t>Exercise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5311" name="Rectangle 15"/>
          <p:cNvSpPr>
            <a:spLocks noChangeArrowheads="1"/>
          </p:cNvSpPr>
          <p:nvPr/>
        </p:nvSpPr>
        <p:spPr bwMode="black">
          <a:xfrm>
            <a:off x="457200" y="4953000"/>
            <a:ext cx="3124200" cy="6560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7B9B63"/>
              </a:buClr>
              <a:buSzPct val="60000"/>
              <a:buFont typeface="Arial" charset="0"/>
              <a:buChar char="►"/>
            </a:pPr>
            <a:r>
              <a:rPr lang="en-US" sz="1600" b="1" dirty="0" smtClean="0"/>
              <a:t>watch when you’re getting too angry, tired, or frustrated</a:t>
            </a:r>
          </a:p>
        </p:txBody>
      </p:sp>
      <p:sp>
        <p:nvSpPr>
          <p:cNvPr id="55312" name="Rectangle 16"/>
          <p:cNvSpPr>
            <a:spLocks noChangeArrowheads="1"/>
          </p:cNvSpPr>
          <p:nvPr/>
        </p:nvSpPr>
        <p:spPr bwMode="black">
          <a:xfrm>
            <a:off x="5434013" y="3252788"/>
            <a:ext cx="3044825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buClr>
                <a:srgbClr val="7B9B63"/>
              </a:buClr>
              <a:buSzPct val="60000"/>
              <a:buFont typeface="Arial" charset="0"/>
              <a:buNone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endParaRPr lang="en-US" sz="14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5313" name="Line 17"/>
          <p:cNvSpPr>
            <a:spLocks noChangeShapeType="1"/>
          </p:cNvSpPr>
          <p:nvPr/>
        </p:nvSpPr>
        <p:spPr bwMode="gray">
          <a:xfrm>
            <a:off x="5468938" y="4319588"/>
            <a:ext cx="29718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4" name="Rectangle 18"/>
          <p:cNvSpPr>
            <a:spLocks noChangeArrowheads="1"/>
          </p:cNvSpPr>
          <p:nvPr/>
        </p:nvSpPr>
        <p:spPr bwMode="gray">
          <a:xfrm>
            <a:off x="5468938" y="4471988"/>
            <a:ext cx="2971800" cy="9787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7B9B63"/>
              </a:buClr>
              <a:buSzPct val="60000"/>
              <a:buFont typeface="Arial" charset="0"/>
              <a:buChar char="►"/>
            </a:pPr>
            <a:r>
              <a:rPr lang="en-US" sz="1600" b="1" dirty="0" smtClean="0"/>
              <a:t>Sleep </a:t>
            </a:r>
          </a:p>
          <a:p>
            <a:pPr>
              <a:lnSpc>
                <a:spcPct val="120000"/>
              </a:lnSpc>
              <a:buClr>
                <a:srgbClr val="7B9B63"/>
              </a:buClr>
              <a:buSzPct val="60000"/>
              <a:buFont typeface="Arial" charset="0"/>
              <a:buChar char="►"/>
            </a:pPr>
            <a:r>
              <a:rPr lang="en-US" sz="1600" b="1" dirty="0" smtClean="0">
                <a:solidFill>
                  <a:schemeClr val="accent1"/>
                </a:solidFill>
              </a:rPr>
              <a:t>don’t let yourself escape to bed or avoid bedtime rest</a:t>
            </a:r>
            <a:endParaRPr lang="en-US" sz="1600" dirty="0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55315" name="AutoShape 19"/>
          <p:cNvSpPr>
            <a:spLocks noChangeArrowheads="1"/>
          </p:cNvSpPr>
          <p:nvPr/>
        </p:nvSpPr>
        <p:spPr bwMode="gray">
          <a:xfrm rot="664313">
            <a:off x="3790950" y="3416300"/>
            <a:ext cx="1571625" cy="1447800"/>
          </a:xfrm>
          <a:custGeom>
            <a:avLst/>
            <a:gdLst>
              <a:gd name="G0" fmla="+- -4337933 0 0"/>
              <a:gd name="G1" fmla="+- -9945320 0 0"/>
              <a:gd name="G2" fmla="+- -4337933 0 -9945320"/>
              <a:gd name="G3" fmla="+- 10800 0 0"/>
              <a:gd name="G4" fmla="+- 0 0 -43379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154 0 0"/>
              <a:gd name="G9" fmla="+- 0 0 -9945320"/>
              <a:gd name="G10" fmla="+- 8154 0 2700"/>
              <a:gd name="G11" fmla="cos G10 -4337933"/>
              <a:gd name="G12" fmla="sin G10 -4337933"/>
              <a:gd name="G13" fmla="cos 13500 -4337933"/>
              <a:gd name="G14" fmla="sin 13500 -4337933"/>
              <a:gd name="G15" fmla="+- G11 10800 0"/>
              <a:gd name="G16" fmla="+- G12 10800 0"/>
              <a:gd name="G17" fmla="+- G13 10800 0"/>
              <a:gd name="G18" fmla="+- G14 10800 0"/>
              <a:gd name="G19" fmla="*/ 8154 1 2"/>
              <a:gd name="G20" fmla="+- G19 5400 0"/>
              <a:gd name="G21" fmla="cos G20 -4337933"/>
              <a:gd name="G22" fmla="sin G20 -4337933"/>
              <a:gd name="G23" fmla="+- G21 10800 0"/>
              <a:gd name="G24" fmla="+- G12 G23 G22"/>
              <a:gd name="G25" fmla="+- G22 G23 G11"/>
              <a:gd name="G26" fmla="cos 10800 -4337933"/>
              <a:gd name="G27" fmla="sin 10800 -4337933"/>
              <a:gd name="G28" fmla="cos 8154 -4337933"/>
              <a:gd name="G29" fmla="sin 8154 -43379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9945320"/>
              <a:gd name="G36" fmla="sin G34 -9945320"/>
              <a:gd name="G37" fmla="+/ -9945320 -43379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154 G39"/>
              <a:gd name="G43" fmla="sin 81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7288 w 21600"/>
              <a:gd name="T5" fmla="*/ 586 h 21600"/>
              <a:gd name="T6" fmla="*/ 2451 w 21600"/>
              <a:gd name="T7" fmla="*/ 6314 h 21600"/>
              <a:gd name="T8" fmla="*/ 8149 w 21600"/>
              <a:gd name="T9" fmla="*/ 3088 h 21600"/>
              <a:gd name="T10" fmla="*/ 16249 w 21600"/>
              <a:gd name="T11" fmla="*/ -1552 h 21600"/>
              <a:gd name="T12" fmla="*/ 18306 w 21600"/>
              <a:gd name="T13" fmla="*/ 3753 h 21600"/>
              <a:gd name="T14" fmla="*/ 13001 w 21600"/>
              <a:gd name="T15" fmla="*/ 581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4091" y="3339"/>
                </a:moveTo>
                <a:cubicBezTo>
                  <a:pt x="13054" y="2882"/>
                  <a:pt x="11933" y="2646"/>
                  <a:pt x="10800" y="2646"/>
                </a:cubicBezTo>
                <a:cubicBezTo>
                  <a:pt x="7797" y="2645"/>
                  <a:pt x="5037" y="4296"/>
                  <a:pt x="3616" y="6940"/>
                </a:cubicBezTo>
                <a:lnTo>
                  <a:pt x="1286" y="5688"/>
                </a:lnTo>
                <a:cubicBezTo>
                  <a:pt x="3168" y="2185"/>
                  <a:pt x="6823" y="-1"/>
                  <a:pt x="10800" y="0"/>
                </a:cubicBezTo>
                <a:cubicBezTo>
                  <a:pt x="12301" y="0"/>
                  <a:pt x="13786" y="313"/>
                  <a:pt x="15159" y="919"/>
                </a:cubicBezTo>
                <a:lnTo>
                  <a:pt x="16249" y="-1552"/>
                </a:lnTo>
                <a:lnTo>
                  <a:pt x="18306" y="3753"/>
                </a:lnTo>
                <a:lnTo>
                  <a:pt x="13001" y="5810"/>
                </a:lnTo>
                <a:lnTo>
                  <a:pt x="14091" y="3339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16" name="AutoShape 20"/>
          <p:cNvSpPr>
            <a:spLocks noChangeArrowheads="1"/>
          </p:cNvSpPr>
          <p:nvPr/>
        </p:nvSpPr>
        <p:spPr bwMode="gray">
          <a:xfrm rot="634558" flipH="1" flipV="1">
            <a:off x="3797300" y="3395663"/>
            <a:ext cx="1544638" cy="1447800"/>
          </a:xfrm>
          <a:custGeom>
            <a:avLst/>
            <a:gdLst>
              <a:gd name="G0" fmla="+- -4337933 0 0"/>
              <a:gd name="G1" fmla="+- -10037183 0 0"/>
              <a:gd name="G2" fmla="+- -4337933 0 -10037183"/>
              <a:gd name="G3" fmla="+- 10800 0 0"/>
              <a:gd name="G4" fmla="+- 0 0 -43379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154 0 0"/>
              <a:gd name="G9" fmla="+- 0 0 -10037183"/>
              <a:gd name="G10" fmla="+- 8154 0 2700"/>
              <a:gd name="G11" fmla="cos G10 -4337933"/>
              <a:gd name="G12" fmla="sin G10 -4337933"/>
              <a:gd name="G13" fmla="cos 13500 -4337933"/>
              <a:gd name="G14" fmla="sin 13500 -4337933"/>
              <a:gd name="G15" fmla="+- G11 10800 0"/>
              <a:gd name="G16" fmla="+- G12 10800 0"/>
              <a:gd name="G17" fmla="+- G13 10800 0"/>
              <a:gd name="G18" fmla="+- G14 10800 0"/>
              <a:gd name="G19" fmla="*/ 8154 1 2"/>
              <a:gd name="G20" fmla="+- G19 5400 0"/>
              <a:gd name="G21" fmla="cos G20 -4337933"/>
              <a:gd name="G22" fmla="sin G20 -4337933"/>
              <a:gd name="G23" fmla="+- G21 10800 0"/>
              <a:gd name="G24" fmla="+- G12 G23 G22"/>
              <a:gd name="G25" fmla="+- G22 G23 G11"/>
              <a:gd name="G26" fmla="cos 10800 -4337933"/>
              <a:gd name="G27" fmla="sin 10800 -4337933"/>
              <a:gd name="G28" fmla="cos 8154 -4337933"/>
              <a:gd name="G29" fmla="sin 8154 -43379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037183"/>
              <a:gd name="G36" fmla="sin G34 -10037183"/>
              <a:gd name="G37" fmla="+/ -10037183 -43379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154 G39"/>
              <a:gd name="G43" fmla="sin 81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7164 w 21600"/>
              <a:gd name="T5" fmla="*/ 630 h 21600"/>
              <a:gd name="T6" fmla="*/ 2344 w 21600"/>
              <a:gd name="T7" fmla="*/ 6520 h 21600"/>
              <a:gd name="T8" fmla="*/ 8054 w 21600"/>
              <a:gd name="T9" fmla="*/ 3121 h 21600"/>
              <a:gd name="T10" fmla="*/ 16249 w 21600"/>
              <a:gd name="T11" fmla="*/ -1552 h 21600"/>
              <a:gd name="T12" fmla="*/ 18306 w 21600"/>
              <a:gd name="T13" fmla="*/ 3753 h 21600"/>
              <a:gd name="T14" fmla="*/ 13001 w 21600"/>
              <a:gd name="T15" fmla="*/ 581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4091" y="3339"/>
                </a:moveTo>
                <a:cubicBezTo>
                  <a:pt x="13054" y="2882"/>
                  <a:pt x="11933" y="2646"/>
                  <a:pt x="10800" y="2646"/>
                </a:cubicBezTo>
                <a:cubicBezTo>
                  <a:pt x="7725" y="2645"/>
                  <a:pt x="4912" y="4374"/>
                  <a:pt x="3524" y="7117"/>
                </a:cubicBezTo>
                <a:lnTo>
                  <a:pt x="1163" y="5922"/>
                </a:lnTo>
                <a:cubicBezTo>
                  <a:pt x="3002" y="2290"/>
                  <a:pt x="6728" y="-1"/>
                  <a:pt x="10800" y="0"/>
                </a:cubicBezTo>
                <a:cubicBezTo>
                  <a:pt x="12301" y="0"/>
                  <a:pt x="13786" y="313"/>
                  <a:pt x="15159" y="919"/>
                </a:cubicBezTo>
                <a:lnTo>
                  <a:pt x="16249" y="-1552"/>
                </a:lnTo>
                <a:lnTo>
                  <a:pt x="18306" y="3753"/>
                </a:lnTo>
                <a:lnTo>
                  <a:pt x="13001" y="5810"/>
                </a:lnTo>
                <a:lnTo>
                  <a:pt x="14091" y="3339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17" name="Rectangle 21"/>
          <p:cNvSpPr>
            <a:spLocks noChangeArrowheads="1"/>
          </p:cNvSpPr>
          <p:nvPr/>
        </p:nvSpPr>
        <p:spPr bwMode="auto">
          <a:xfrm>
            <a:off x="3825875" y="3824288"/>
            <a:ext cx="1485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dirty="0"/>
              <a:t> </a:t>
            </a:r>
          </a:p>
        </p:txBody>
      </p:sp>
      <p:sp>
        <p:nvSpPr>
          <p:cNvPr id="55318" name="AutoShape 22"/>
          <p:cNvSpPr>
            <a:spLocks noChangeArrowheads="1"/>
          </p:cNvSpPr>
          <p:nvPr/>
        </p:nvSpPr>
        <p:spPr bwMode="invGray">
          <a:xfrm>
            <a:off x="5718175" y="2709863"/>
            <a:ext cx="2590800" cy="354012"/>
          </a:xfrm>
          <a:prstGeom prst="roundRect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gray">
          <a:xfrm>
            <a:off x="5791201" y="2686050"/>
            <a:ext cx="2590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Relaxation and Rest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486400" y="3200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Emotions and Environment 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accent1"/>
                </a:solidFill>
              </a:rPr>
              <a:t>watch what really winds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you up and avoid it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7925" y="287338"/>
            <a:ext cx="6543675" cy="833437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Decreasing</a:t>
            </a:r>
            <a:b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Emotional Suffering</a:t>
            </a:r>
            <a:endParaRPr lang="en-US" sz="4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600"/>
          </a:xfrm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Releasing painful emotions by increased awareness of them instead of resisting or trying to squish them</a:t>
            </a:r>
          </a:p>
          <a:p>
            <a:endParaRPr lang="en-US" dirty="0"/>
          </a:p>
        </p:txBody>
      </p:sp>
      <p:pic>
        <p:nvPicPr>
          <p:cNvPr id="4" name="Picture 3" descr="j038627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2971800"/>
            <a:ext cx="2414016" cy="3657600"/>
          </a:xfrm>
          <a:prstGeom prst="ellipse">
            <a:avLst/>
          </a:prstGeom>
          <a:ln w="63500" cap="rnd"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 descr="j040908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2971800"/>
            <a:ext cx="2432447" cy="3657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0" dirty="0" smtClean="0">
                <a:solidFill>
                  <a:srgbClr val="7030A0"/>
                </a:solidFill>
                <a:latin typeface="Matura MT Script Capitals" panose="03020802060602070202" pitchFamily="66" charset="0"/>
              </a:rPr>
              <a:t>Please Visit</a:t>
            </a:r>
            <a:endParaRPr lang="en-US" sz="6000" b="0" dirty="0">
              <a:solidFill>
                <a:srgbClr val="7030A0"/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42900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latin typeface="Felix Titling" panose="04060505060202020A04" pitchFamily="82" charset="0"/>
              </a:rPr>
              <a:t>restoring the Mosaic.ca</a:t>
            </a:r>
          </a:p>
          <a:p>
            <a:pPr marL="0" indent="0">
              <a:buNone/>
            </a:pPr>
            <a:endParaRPr lang="en-US" sz="2400" b="0" dirty="0">
              <a:latin typeface="Footlight MT Light" panose="0204060206030A020304" pitchFamily="18" charset="0"/>
            </a:endParaRPr>
          </a:p>
          <a:p>
            <a:pPr marL="0" indent="0" algn="ctr">
              <a:buNone/>
            </a:pPr>
            <a:r>
              <a:rPr lang="en-US" b="0" dirty="0" smtClean="0">
                <a:solidFill>
                  <a:srgbClr val="29EE1A"/>
                </a:solidFill>
                <a:latin typeface="Footlight MT Light" panose="0204060206030A020304" pitchFamily="18" charset="0"/>
              </a:rPr>
              <a:t>For up to date information, research and articles on this and many other crucial matters</a:t>
            </a:r>
          </a:p>
          <a:p>
            <a:pPr marL="0" indent="0" algn="ctr">
              <a:buNone/>
            </a:pPr>
            <a:r>
              <a:rPr lang="en-US" b="0" dirty="0" smtClean="0">
                <a:solidFill>
                  <a:srgbClr val="29EE1A"/>
                </a:solidFill>
                <a:latin typeface="Footlight MT Light" panose="0204060206030A020304" pitchFamily="18" charset="0"/>
              </a:rPr>
              <a:t>Pertaining to health and wholeness</a:t>
            </a:r>
            <a:endParaRPr lang="en-US" b="0" dirty="0">
              <a:solidFill>
                <a:srgbClr val="29EE1A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954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Oval 3"/>
          <p:cNvSpPr>
            <a:spLocks noChangeArrowheads="1"/>
          </p:cNvSpPr>
          <p:nvPr/>
        </p:nvSpPr>
        <p:spPr bwMode="gray">
          <a:xfrm>
            <a:off x="2763838" y="2108200"/>
            <a:ext cx="3605212" cy="3429000"/>
          </a:xfrm>
          <a:prstGeom prst="ellipse">
            <a:avLst/>
          </a:prstGeom>
          <a:solidFill>
            <a:schemeClr val="bg2">
              <a:alpha val="50000"/>
            </a:schemeClr>
          </a:solidFill>
          <a:ln w="762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gray">
          <a:xfrm>
            <a:off x="3581400" y="2971800"/>
            <a:ext cx="19446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latin typeface="Matura MT Script Capitals" panose="03020802060602070202" pitchFamily="66" charset="0"/>
              </a:rPr>
              <a:t>Five ways Emotions Affect </a:t>
            </a:r>
          </a:p>
          <a:p>
            <a:pPr algn="ctr"/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latin typeface="Matura MT Script Capitals" panose="03020802060602070202" pitchFamily="66" charset="0"/>
              </a:rPr>
              <a:t>Us</a:t>
            </a:r>
            <a:endParaRPr lang="en-US" sz="2400" b="1" dirty="0">
              <a:solidFill>
                <a:schemeClr val="bg2">
                  <a:lumMod val="75000"/>
                </a:schemeClr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62469" name="Arc 5"/>
          <p:cNvSpPr>
            <a:spLocks/>
          </p:cNvSpPr>
          <p:nvPr/>
        </p:nvSpPr>
        <p:spPr bwMode="gray">
          <a:xfrm>
            <a:off x="4876800" y="2057400"/>
            <a:ext cx="1371600" cy="1295400"/>
          </a:xfrm>
          <a:custGeom>
            <a:avLst/>
            <a:gdLst>
              <a:gd name="G0" fmla="+- 0 0 0"/>
              <a:gd name="G1" fmla="+- 20542 0 0"/>
              <a:gd name="G2" fmla="+- 21600 0 0"/>
              <a:gd name="T0" fmla="*/ 6677 w 19802"/>
              <a:gd name="T1" fmla="*/ 0 h 20542"/>
              <a:gd name="T2" fmla="*/ 19802 w 19802"/>
              <a:gd name="T3" fmla="*/ 11914 h 20542"/>
              <a:gd name="T4" fmla="*/ 0 w 19802"/>
              <a:gd name="T5" fmla="*/ 20542 h 20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802" h="20542" fill="none" extrusionOk="0">
                <a:moveTo>
                  <a:pt x="6677" y="-1"/>
                </a:moveTo>
                <a:cubicBezTo>
                  <a:pt x="12555" y="1910"/>
                  <a:pt x="17333" y="6247"/>
                  <a:pt x="19801" y="11914"/>
                </a:cubicBezTo>
              </a:path>
              <a:path w="19802" h="20542" stroke="0" extrusionOk="0">
                <a:moveTo>
                  <a:pt x="6677" y="-1"/>
                </a:moveTo>
                <a:cubicBezTo>
                  <a:pt x="12555" y="1910"/>
                  <a:pt x="17333" y="6247"/>
                  <a:pt x="19801" y="11914"/>
                </a:cubicBezTo>
                <a:lnTo>
                  <a:pt x="0" y="20542"/>
                </a:lnTo>
                <a:close/>
              </a:path>
            </a:pathLst>
          </a:custGeom>
          <a:noFill/>
          <a:ln w="1270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Arc 6"/>
          <p:cNvSpPr>
            <a:spLocks/>
          </p:cNvSpPr>
          <p:nvPr/>
        </p:nvSpPr>
        <p:spPr bwMode="gray">
          <a:xfrm rot="4924122">
            <a:off x="5435474" y="3949089"/>
            <a:ext cx="1295789" cy="770510"/>
          </a:xfrm>
          <a:custGeom>
            <a:avLst/>
            <a:gdLst>
              <a:gd name="G0" fmla="+- 0 0 0"/>
              <a:gd name="G1" fmla="+- 20284 0 0"/>
              <a:gd name="G2" fmla="+- 21600 0 0"/>
              <a:gd name="T0" fmla="*/ 7425 w 20699"/>
              <a:gd name="T1" fmla="*/ 0 h 20284"/>
              <a:gd name="T2" fmla="*/ 20699 w 20699"/>
              <a:gd name="T3" fmla="*/ 14110 h 20284"/>
              <a:gd name="T4" fmla="*/ 0 w 20699"/>
              <a:gd name="T5" fmla="*/ 20284 h 20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99" h="20284" fill="none" extrusionOk="0">
                <a:moveTo>
                  <a:pt x="7424" y="0"/>
                </a:moveTo>
                <a:cubicBezTo>
                  <a:pt x="13828" y="2344"/>
                  <a:pt x="18749" y="7575"/>
                  <a:pt x="20698" y="14110"/>
                </a:cubicBezTo>
              </a:path>
              <a:path w="20699" h="20284" stroke="0" extrusionOk="0">
                <a:moveTo>
                  <a:pt x="7424" y="0"/>
                </a:moveTo>
                <a:cubicBezTo>
                  <a:pt x="13828" y="2344"/>
                  <a:pt x="18749" y="7575"/>
                  <a:pt x="20698" y="14110"/>
                </a:cubicBezTo>
                <a:lnTo>
                  <a:pt x="0" y="20284"/>
                </a:lnTo>
                <a:close/>
              </a:path>
            </a:pathLst>
          </a:custGeom>
          <a:noFill/>
          <a:ln w="1270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Arc 7"/>
          <p:cNvSpPr>
            <a:spLocks/>
          </p:cNvSpPr>
          <p:nvPr/>
        </p:nvSpPr>
        <p:spPr bwMode="gray">
          <a:xfrm rot="10421505">
            <a:off x="2431115" y="3626196"/>
            <a:ext cx="700370" cy="1292995"/>
          </a:xfrm>
          <a:custGeom>
            <a:avLst/>
            <a:gdLst>
              <a:gd name="G0" fmla="+- 0 0 0"/>
              <a:gd name="G1" fmla="+- 20284 0 0"/>
              <a:gd name="G2" fmla="+- 21600 0 0"/>
              <a:gd name="T0" fmla="*/ 7425 w 20699"/>
              <a:gd name="T1" fmla="*/ 0 h 20284"/>
              <a:gd name="T2" fmla="*/ 20699 w 20699"/>
              <a:gd name="T3" fmla="*/ 14110 h 20284"/>
              <a:gd name="T4" fmla="*/ 0 w 20699"/>
              <a:gd name="T5" fmla="*/ 20284 h 20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99" h="20284" fill="none" extrusionOk="0">
                <a:moveTo>
                  <a:pt x="7424" y="0"/>
                </a:moveTo>
                <a:cubicBezTo>
                  <a:pt x="13828" y="2344"/>
                  <a:pt x="18749" y="7575"/>
                  <a:pt x="20698" y="14110"/>
                </a:cubicBezTo>
              </a:path>
              <a:path w="20699" h="20284" stroke="0" extrusionOk="0">
                <a:moveTo>
                  <a:pt x="7424" y="0"/>
                </a:moveTo>
                <a:cubicBezTo>
                  <a:pt x="13828" y="2344"/>
                  <a:pt x="18749" y="7575"/>
                  <a:pt x="20698" y="14110"/>
                </a:cubicBezTo>
                <a:lnTo>
                  <a:pt x="0" y="20284"/>
                </a:lnTo>
                <a:close/>
              </a:path>
            </a:pathLst>
          </a:custGeom>
          <a:noFill/>
          <a:ln w="1270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72" name="Arc 8"/>
          <p:cNvSpPr>
            <a:spLocks/>
          </p:cNvSpPr>
          <p:nvPr/>
        </p:nvSpPr>
        <p:spPr bwMode="gray">
          <a:xfrm rot="-5840829">
            <a:off x="3324795" y="1737803"/>
            <a:ext cx="741300" cy="1401194"/>
          </a:xfrm>
          <a:custGeom>
            <a:avLst/>
            <a:gdLst>
              <a:gd name="G0" fmla="+- 0 0 0"/>
              <a:gd name="G1" fmla="+- 20284 0 0"/>
              <a:gd name="G2" fmla="+- 21600 0 0"/>
              <a:gd name="T0" fmla="*/ 7425 w 20699"/>
              <a:gd name="T1" fmla="*/ 0 h 20284"/>
              <a:gd name="T2" fmla="*/ 20699 w 20699"/>
              <a:gd name="T3" fmla="*/ 14110 h 20284"/>
              <a:gd name="T4" fmla="*/ 0 w 20699"/>
              <a:gd name="T5" fmla="*/ 20284 h 20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99" h="20284" fill="none" extrusionOk="0">
                <a:moveTo>
                  <a:pt x="7424" y="0"/>
                </a:moveTo>
                <a:cubicBezTo>
                  <a:pt x="13828" y="2344"/>
                  <a:pt x="18749" y="7575"/>
                  <a:pt x="20698" y="14110"/>
                </a:cubicBezTo>
              </a:path>
              <a:path w="20699" h="20284" stroke="0" extrusionOk="0">
                <a:moveTo>
                  <a:pt x="7424" y="0"/>
                </a:moveTo>
                <a:cubicBezTo>
                  <a:pt x="13828" y="2344"/>
                  <a:pt x="18749" y="7575"/>
                  <a:pt x="20698" y="14110"/>
                </a:cubicBezTo>
                <a:lnTo>
                  <a:pt x="0" y="20284"/>
                </a:lnTo>
                <a:close/>
              </a:path>
            </a:pathLst>
          </a:custGeom>
          <a:noFill/>
          <a:ln w="1270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73" name="Oval 9"/>
          <p:cNvSpPr>
            <a:spLocks noChangeArrowheads="1"/>
          </p:cNvSpPr>
          <p:nvPr/>
        </p:nvSpPr>
        <p:spPr bwMode="gray">
          <a:xfrm>
            <a:off x="1905000" y="2667000"/>
            <a:ext cx="1371600" cy="1376363"/>
          </a:xfrm>
          <a:prstGeom prst="ellipse">
            <a:avLst/>
          </a:prstGeom>
          <a:solidFill>
            <a:srgbClr val="FFFFFF"/>
          </a:solidFill>
          <a:ln w="571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gray">
          <a:xfrm>
            <a:off x="1968500" y="3048000"/>
            <a:ext cx="137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</a:rPr>
              <a:t>Response from Others</a:t>
            </a:r>
            <a:endParaRPr lang="en-US" sz="1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6007100" y="1804988"/>
            <a:ext cx="2832100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en-US" sz="1400" b="1" dirty="0"/>
              <a:t> </a:t>
            </a: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</a:rPr>
              <a:t>Emotions direct our thoughts</a:t>
            </a:r>
            <a:endParaRPr lang="en-US" sz="1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6096000" y="2098675"/>
            <a:ext cx="3048000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400" dirty="0">
                <a:cs typeface="Arial" charset="0"/>
              </a:rPr>
              <a:t> </a:t>
            </a:r>
            <a:r>
              <a:rPr lang="en-US" sz="1400" dirty="0" smtClean="0">
                <a:cs typeface="Arial" charset="0"/>
              </a:rPr>
              <a:t>because we feel sad our minds go</a:t>
            </a:r>
          </a:p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en-US" sz="1400" dirty="0" smtClean="0">
                <a:cs typeface="Arial" charset="0"/>
              </a:rPr>
              <a:t>back to our loss throughout the day.</a:t>
            </a:r>
            <a:endParaRPr lang="en-US" sz="1400" dirty="0"/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381000" y="5181600"/>
            <a:ext cx="2590800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en-US" sz="1400" b="1" dirty="0"/>
              <a:t> </a:t>
            </a: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</a:rPr>
              <a:t>Emotions prompt us to respond</a:t>
            </a:r>
            <a:endParaRPr lang="en-US" sz="1400" b="1" dirty="0"/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533400" y="5715000"/>
            <a:ext cx="2362200" cy="803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400" dirty="0">
                <a:cs typeface="Arial" charset="0"/>
              </a:rPr>
              <a:t> </a:t>
            </a:r>
            <a:r>
              <a:rPr lang="en-US" sz="1400" dirty="0" smtClean="0">
                <a:cs typeface="Arial" charset="0"/>
              </a:rPr>
              <a:t>Maybe I’ll take a chance and talk to my spouse</a:t>
            </a:r>
            <a:endParaRPr lang="en-US" sz="1400" dirty="0"/>
          </a:p>
          <a:p>
            <a:pPr>
              <a:lnSpc>
                <a:spcPct val="110000"/>
              </a:lnSpc>
              <a:buClr>
                <a:schemeClr val="tx2"/>
              </a:buClr>
            </a:pPr>
            <a:endParaRPr lang="en-US" sz="1400" dirty="0"/>
          </a:p>
        </p:txBody>
      </p:sp>
      <p:sp>
        <p:nvSpPr>
          <p:cNvPr id="62479" name="Oval 15"/>
          <p:cNvSpPr>
            <a:spLocks noChangeArrowheads="1"/>
          </p:cNvSpPr>
          <p:nvPr/>
        </p:nvSpPr>
        <p:spPr bwMode="gray">
          <a:xfrm>
            <a:off x="2895600" y="4648200"/>
            <a:ext cx="1371600" cy="1376363"/>
          </a:xfrm>
          <a:prstGeom prst="ellipse">
            <a:avLst/>
          </a:prstGeom>
          <a:solidFill>
            <a:srgbClr val="FFFFFF"/>
          </a:solidFill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80" name="Rectangle 16"/>
          <p:cNvSpPr>
            <a:spLocks noChangeArrowheads="1"/>
          </p:cNvSpPr>
          <p:nvPr/>
        </p:nvSpPr>
        <p:spPr bwMode="gray">
          <a:xfrm>
            <a:off x="2895600" y="5029200"/>
            <a:ext cx="137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</a:rPr>
              <a:t>Our</a:t>
            </a:r>
          </a:p>
          <a:p>
            <a:pPr algn="ctr"/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</a:rPr>
              <a:t>Response</a:t>
            </a:r>
            <a:endParaRPr lang="en-US" sz="1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2481" name="Oval 17"/>
          <p:cNvSpPr>
            <a:spLocks noChangeArrowheads="1"/>
          </p:cNvSpPr>
          <p:nvPr/>
        </p:nvSpPr>
        <p:spPr bwMode="gray">
          <a:xfrm>
            <a:off x="5715000" y="2743200"/>
            <a:ext cx="1371600" cy="1376363"/>
          </a:xfrm>
          <a:prstGeom prst="ellipse">
            <a:avLst/>
          </a:prstGeom>
          <a:solidFill>
            <a:srgbClr val="FFFFFF"/>
          </a:solidFill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82" name="Rectangle 18"/>
          <p:cNvSpPr>
            <a:spLocks noChangeArrowheads="1"/>
          </p:cNvSpPr>
          <p:nvPr/>
        </p:nvSpPr>
        <p:spPr bwMode="gray">
          <a:xfrm>
            <a:off x="5715000" y="3200400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Thought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2483" name="Oval 19"/>
          <p:cNvSpPr>
            <a:spLocks noChangeArrowheads="1"/>
          </p:cNvSpPr>
          <p:nvPr/>
        </p:nvSpPr>
        <p:spPr bwMode="gray">
          <a:xfrm>
            <a:off x="3886200" y="1371600"/>
            <a:ext cx="1371600" cy="1376363"/>
          </a:xfrm>
          <a:prstGeom prst="ellipse">
            <a:avLst/>
          </a:prstGeom>
          <a:solidFill>
            <a:srgbClr val="FFFFFF"/>
          </a:solidFill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84" name="Rectangle 20"/>
          <p:cNvSpPr>
            <a:spLocks noChangeArrowheads="1"/>
          </p:cNvSpPr>
          <p:nvPr/>
        </p:nvSpPr>
        <p:spPr bwMode="gray">
          <a:xfrm>
            <a:off x="3873500" y="1803400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Need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2485" name="Rectangle 21"/>
          <p:cNvSpPr>
            <a:spLocks noChangeArrowheads="1"/>
          </p:cNvSpPr>
          <p:nvPr/>
        </p:nvSpPr>
        <p:spPr bwMode="auto">
          <a:xfrm>
            <a:off x="762000" y="1524000"/>
            <a:ext cx="3124200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</a:rPr>
              <a:t>Emotions tell us we have a need</a:t>
            </a:r>
            <a:endParaRPr lang="en-US" sz="1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457200" y="1828801"/>
            <a:ext cx="3581400" cy="803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400" dirty="0" smtClean="0">
                <a:cs typeface="Arial" charset="0"/>
              </a:rPr>
              <a:t>sadness tells us we’ve lost something    	valuable</a:t>
            </a:r>
            <a:endParaRPr lang="en-US" sz="1400" dirty="0"/>
          </a:p>
          <a:p>
            <a:pPr>
              <a:lnSpc>
                <a:spcPct val="110000"/>
              </a:lnSpc>
              <a:buClr>
                <a:schemeClr val="tx2"/>
              </a:buClr>
            </a:pPr>
            <a:endParaRPr lang="en-US" sz="1400" dirty="0"/>
          </a:p>
        </p:txBody>
      </p:sp>
      <p:sp>
        <p:nvSpPr>
          <p:cNvPr id="62487" name="Rectangle 23"/>
          <p:cNvSpPr>
            <a:spLocks noChangeArrowheads="1"/>
          </p:cNvSpPr>
          <p:nvPr/>
        </p:nvSpPr>
        <p:spPr bwMode="auto">
          <a:xfrm>
            <a:off x="6400800" y="4495800"/>
            <a:ext cx="2590800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en-US" sz="1400" b="1" dirty="0"/>
              <a:t> </a:t>
            </a: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</a:rPr>
              <a:t>Emotions give meaning to our thoughts</a:t>
            </a:r>
            <a:endParaRPr lang="en-US" sz="1400" b="1" dirty="0"/>
          </a:p>
        </p:txBody>
      </p:sp>
      <p:sp>
        <p:nvSpPr>
          <p:cNvPr id="62488" name="Text Box 24"/>
          <p:cNvSpPr txBox="1">
            <a:spLocks noChangeArrowheads="1"/>
          </p:cNvSpPr>
          <p:nvPr/>
        </p:nvSpPr>
        <p:spPr bwMode="auto">
          <a:xfrm>
            <a:off x="6400800" y="5105400"/>
            <a:ext cx="2209800" cy="104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400" dirty="0">
                <a:cs typeface="Arial" charset="0"/>
              </a:rPr>
              <a:t> </a:t>
            </a:r>
            <a:r>
              <a:rPr lang="en-US" sz="1400" dirty="0" smtClean="0">
                <a:cs typeface="Arial" charset="0"/>
              </a:rPr>
              <a:t>Not always accurately</a:t>
            </a:r>
            <a:endParaRPr lang="en-US" sz="1400" dirty="0"/>
          </a:p>
          <a:p>
            <a:pPr>
              <a:lnSpc>
                <a:spcPct val="11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400" dirty="0"/>
              <a:t> </a:t>
            </a:r>
            <a:r>
              <a:rPr lang="en-US" sz="1400" dirty="0" smtClean="0"/>
              <a:t>Sadness may tell us – I’m sad and alone because I’m unlovable</a:t>
            </a:r>
            <a:endParaRPr lang="en-US" sz="1400" dirty="0"/>
          </a:p>
        </p:txBody>
      </p:sp>
      <p:sp>
        <p:nvSpPr>
          <p:cNvPr id="27" name="Oval 17"/>
          <p:cNvSpPr>
            <a:spLocks noChangeArrowheads="1"/>
          </p:cNvSpPr>
          <p:nvPr/>
        </p:nvSpPr>
        <p:spPr bwMode="gray">
          <a:xfrm>
            <a:off x="4800600" y="4648200"/>
            <a:ext cx="1371600" cy="1376363"/>
          </a:xfrm>
          <a:prstGeom prst="ellipse">
            <a:avLst/>
          </a:prstGeom>
          <a:solidFill>
            <a:srgbClr val="FFFFFF"/>
          </a:solidFill>
          <a:ln w="5715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Arc 6"/>
          <p:cNvSpPr>
            <a:spLocks/>
          </p:cNvSpPr>
          <p:nvPr/>
        </p:nvSpPr>
        <p:spPr bwMode="gray">
          <a:xfrm rot="8414803">
            <a:off x="4021238" y="5186287"/>
            <a:ext cx="1116607" cy="826028"/>
          </a:xfrm>
          <a:custGeom>
            <a:avLst/>
            <a:gdLst>
              <a:gd name="G0" fmla="+- 0 0 0"/>
              <a:gd name="G1" fmla="+- 20284 0 0"/>
              <a:gd name="G2" fmla="+- 21600 0 0"/>
              <a:gd name="T0" fmla="*/ 7425 w 20699"/>
              <a:gd name="T1" fmla="*/ 0 h 20284"/>
              <a:gd name="T2" fmla="*/ 20699 w 20699"/>
              <a:gd name="T3" fmla="*/ 14110 h 20284"/>
              <a:gd name="T4" fmla="*/ 0 w 20699"/>
              <a:gd name="T5" fmla="*/ 20284 h 20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99" h="20284" fill="none" extrusionOk="0">
                <a:moveTo>
                  <a:pt x="7424" y="0"/>
                </a:moveTo>
                <a:cubicBezTo>
                  <a:pt x="13828" y="2344"/>
                  <a:pt x="18749" y="7575"/>
                  <a:pt x="20698" y="14110"/>
                </a:cubicBezTo>
              </a:path>
              <a:path w="20699" h="20284" stroke="0" extrusionOk="0">
                <a:moveTo>
                  <a:pt x="7424" y="0"/>
                </a:moveTo>
                <a:cubicBezTo>
                  <a:pt x="13828" y="2344"/>
                  <a:pt x="18749" y="7575"/>
                  <a:pt x="20698" y="14110"/>
                </a:cubicBezTo>
                <a:lnTo>
                  <a:pt x="0" y="20284"/>
                </a:lnTo>
                <a:close/>
              </a:path>
            </a:pathLst>
          </a:custGeom>
          <a:noFill/>
          <a:ln w="1270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667000" y="3810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  <a:latin typeface="Matura MT Script Capitals" panose="03020802060602070202" pitchFamily="66" charset="0"/>
              </a:rPr>
              <a:t>What are Emotions for?</a:t>
            </a:r>
            <a:endParaRPr lang="en-US" sz="3600" b="1" dirty="0">
              <a:solidFill>
                <a:schemeClr val="bg2">
                  <a:lumMod val="75000"/>
                </a:schemeClr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53000" y="5105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Meaning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2514600"/>
            <a:ext cx="1828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</a:rPr>
              <a:t>Emotions inspire responses from others</a:t>
            </a:r>
            <a:endParaRPr lang="en-US" sz="1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3276600"/>
            <a:ext cx="1905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cs typeface="Arial" charset="0"/>
              </a:rPr>
              <a:t>Your sadness might invoke either … “let me comfort you”… or “you’ve been sulking around the house all day, what’s the matter with you”?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2311400" y="914400"/>
            <a:ext cx="6238875" cy="833437"/>
          </a:xfrm>
        </p:spPr>
        <p:txBody>
          <a:bodyPr/>
          <a:lstStyle/>
          <a:p>
            <a:pPr algn="ctr"/>
            <a:r>
              <a:rPr lang="en-US" dirty="0" smtClean="0"/>
              <a:t>Two Kinds of Emotions</a:t>
            </a:r>
          </a:p>
        </p:txBody>
      </p:sp>
      <p:sp>
        <p:nvSpPr>
          <p:cNvPr id="73732" name="AutoShape 4"/>
          <p:cNvSpPr>
            <a:spLocks noChangeArrowheads="1"/>
          </p:cNvSpPr>
          <p:nvPr/>
        </p:nvSpPr>
        <p:spPr bwMode="gray">
          <a:xfrm>
            <a:off x="990600" y="2514600"/>
            <a:ext cx="2717800" cy="1354138"/>
          </a:xfrm>
          <a:prstGeom prst="roundRect">
            <a:avLst>
              <a:gd name="adj" fmla="val 4454"/>
            </a:avLst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3" name="AutoShape 5"/>
          <p:cNvSpPr>
            <a:spLocks noChangeArrowheads="1"/>
          </p:cNvSpPr>
          <p:nvPr/>
        </p:nvSpPr>
        <p:spPr bwMode="gray">
          <a:xfrm>
            <a:off x="1130300" y="2209800"/>
            <a:ext cx="2441575" cy="400050"/>
          </a:xfrm>
          <a:prstGeom prst="roundRect">
            <a:avLst>
              <a:gd name="adj" fmla="val 33333"/>
            </a:avLst>
          </a:prstGeom>
          <a:noFill/>
          <a:ln w="9525">
            <a:noFill/>
            <a:round/>
            <a:headEnd/>
            <a:tailEnd/>
          </a:ln>
          <a:effectLst>
            <a:outerShdw dist="25400" dir="54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4" name="AutoShape 6"/>
          <p:cNvSpPr>
            <a:spLocks noChangeArrowheads="1"/>
          </p:cNvSpPr>
          <p:nvPr/>
        </p:nvSpPr>
        <p:spPr bwMode="invGray">
          <a:xfrm>
            <a:off x="5249582" y="2247900"/>
            <a:ext cx="3827182" cy="1887538"/>
          </a:xfrm>
          <a:prstGeom prst="roundRect">
            <a:avLst>
              <a:gd name="adj" fmla="val 3949"/>
            </a:avLst>
          </a:prstGeom>
          <a:solidFill>
            <a:schemeClr val="folHlink"/>
          </a:solidFill>
          <a:ln w="76200">
            <a:solidFill>
              <a:schemeClr val="folHlink">
                <a:alpha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6" name="AutoShape 8"/>
          <p:cNvSpPr>
            <a:spLocks noChangeArrowheads="1"/>
          </p:cNvSpPr>
          <p:nvPr/>
        </p:nvSpPr>
        <p:spPr bwMode="invGray">
          <a:xfrm>
            <a:off x="3713163" y="2538413"/>
            <a:ext cx="1490662" cy="1298575"/>
          </a:xfrm>
          <a:prstGeom prst="rightArrow">
            <a:avLst>
              <a:gd name="adj1" fmla="val 68454"/>
              <a:gd name="adj2" fmla="val 42707"/>
            </a:avLst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9" name="Rectangle 11"/>
          <p:cNvSpPr>
            <a:spLocks noChangeArrowheads="1"/>
          </p:cNvSpPr>
          <p:nvPr/>
        </p:nvSpPr>
        <p:spPr bwMode="gray">
          <a:xfrm>
            <a:off x="1066800" y="2624138"/>
            <a:ext cx="2641600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buClr>
                <a:schemeClr val="folHlink"/>
              </a:buClr>
              <a:buSzPct val="60000"/>
            </a:pP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  <a:latin typeface="Matura MT Script Capitals" panose="03020802060602070202" pitchFamily="66" charset="0"/>
              </a:rPr>
              <a:t>Primary</a:t>
            </a:r>
            <a:endParaRPr lang="en-US" sz="3600" b="1" dirty="0">
              <a:solidFill>
                <a:schemeClr val="bg2">
                  <a:lumMod val="75000"/>
                </a:schemeClr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73740" name="Text Box 9"/>
          <p:cNvSpPr txBox="1">
            <a:spLocks noChangeArrowheads="1"/>
          </p:cNvSpPr>
          <p:nvPr/>
        </p:nvSpPr>
        <p:spPr bwMode="white">
          <a:xfrm>
            <a:off x="5480050" y="2417927"/>
            <a:ext cx="3596714" cy="16312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b="1" dirty="0" smtClean="0">
                <a:solidFill>
                  <a:srgbClr val="FFFFFF"/>
                </a:solidFill>
                <a:latin typeface="Constantia" panose="02030602050306030303" pitchFamily="18" charset="0"/>
              </a:rPr>
              <a:t>Are healthy, core feelings we have at an particular moment, they are adaptive and have mission to accomplish</a:t>
            </a:r>
            <a:endParaRPr lang="en-US" sz="2000" b="1" dirty="0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73742" name="AutoShape 14"/>
          <p:cNvSpPr>
            <a:spLocks noChangeArrowheads="1"/>
          </p:cNvSpPr>
          <p:nvPr/>
        </p:nvSpPr>
        <p:spPr bwMode="gray">
          <a:xfrm>
            <a:off x="990600" y="4665663"/>
            <a:ext cx="2717800" cy="1354137"/>
          </a:xfrm>
          <a:prstGeom prst="roundRect">
            <a:avLst>
              <a:gd name="adj" fmla="val 4454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3" name="AutoShape 15"/>
          <p:cNvSpPr>
            <a:spLocks noChangeArrowheads="1"/>
          </p:cNvSpPr>
          <p:nvPr/>
        </p:nvSpPr>
        <p:spPr bwMode="invGray">
          <a:xfrm>
            <a:off x="5245099" y="4665663"/>
            <a:ext cx="3831665" cy="1887537"/>
          </a:xfrm>
          <a:prstGeom prst="roundRect">
            <a:avLst>
              <a:gd name="adj" fmla="val 3949"/>
            </a:avLst>
          </a:prstGeom>
          <a:solidFill>
            <a:schemeClr val="accent2"/>
          </a:solidFill>
          <a:ln w="57150">
            <a:solidFill>
              <a:schemeClr val="accent2">
                <a:alpha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4" name="Text Box 9"/>
          <p:cNvSpPr txBox="1">
            <a:spLocks noChangeArrowheads="1"/>
          </p:cNvSpPr>
          <p:nvPr/>
        </p:nvSpPr>
        <p:spPr bwMode="white">
          <a:xfrm>
            <a:off x="5486400" y="4800600"/>
            <a:ext cx="3505200" cy="16312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b="1" dirty="0" smtClean="0">
                <a:solidFill>
                  <a:srgbClr val="FFFFFF"/>
                </a:solidFill>
                <a:latin typeface="Constantia" panose="02030602050306030303" pitchFamily="18" charset="0"/>
              </a:rPr>
              <a:t>These are reactions and attempts to manage our primary emotions.  They occur when we feel overwhelmed.</a:t>
            </a:r>
            <a:endParaRPr lang="en-US" sz="2000" b="1" dirty="0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73745" name="Rectangle 17"/>
          <p:cNvSpPr>
            <a:spLocks noChangeArrowheads="1"/>
          </p:cNvSpPr>
          <p:nvPr/>
        </p:nvSpPr>
        <p:spPr bwMode="gray">
          <a:xfrm>
            <a:off x="1219200" y="4953000"/>
            <a:ext cx="2489200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chemeClr val="accent1"/>
              </a:buClr>
              <a:buSzPct val="60000"/>
            </a:pP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  <a:latin typeface="Matura MT Script Capitals" panose="03020802060602070202" pitchFamily="66" charset="0"/>
              </a:rPr>
              <a:t>Secondary</a:t>
            </a:r>
            <a:endParaRPr lang="en-US" sz="3600" b="1" dirty="0">
              <a:solidFill>
                <a:schemeClr val="bg2">
                  <a:lumMod val="75000"/>
                </a:schemeClr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73746" name="AutoShape 18"/>
          <p:cNvSpPr>
            <a:spLocks noChangeArrowheads="1"/>
          </p:cNvSpPr>
          <p:nvPr/>
        </p:nvSpPr>
        <p:spPr bwMode="invGray">
          <a:xfrm>
            <a:off x="3702050" y="4708525"/>
            <a:ext cx="1490663" cy="1298575"/>
          </a:xfrm>
          <a:prstGeom prst="rightArrow">
            <a:avLst>
              <a:gd name="adj1" fmla="val 68454"/>
              <a:gd name="adj2" fmla="val 42707"/>
            </a:avLst>
          </a:prstGeom>
          <a:solidFill>
            <a:schemeClr val="accent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3529" name="Picture 217" descr="shadow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501650" y="3122613"/>
            <a:ext cx="1651000" cy="882650"/>
          </a:xfrm>
          <a:prstGeom prst="rect">
            <a:avLst/>
          </a:prstGeom>
          <a:noFill/>
        </p:spPr>
      </p:pic>
      <p:pic>
        <p:nvPicPr>
          <p:cNvPr id="653530" name="Picture 218" descr="shadow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2268538" y="1854200"/>
            <a:ext cx="1458912" cy="654050"/>
          </a:xfrm>
          <a:prstGeom prst="rect">
            <a:avLst/>
          </a:prstGeom>
          <a:noFill/>
        </p:spPr>
      </p:pic>
      <p:pic>
        <p:nvPicPr>
          <p:cNvPr id="653531" name="Picture 219" descr="shadow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1193800" y="4503738"/>
            <a:ext cx="2533650" cy="1574800"/>
          </a:xfrm>
          <a:prstGeom prst="rect">
            <a:avLst/>
          </a:prstGeom>
          <a:noFill/>
        </p:spPr>
      </p:pic>
      <p:pic>
        <p:nvPicPr>
          <p:cNvPr id="653532" name="Picture 220" descr="shadow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4610100" y="1624013"/>
            <a:ext cx="1997075" cy="806450"/>
          </a:xfrm>
          <a:prstGeom prst="rect">
            <a:avLst/>
          </a:prstGeom>
          <a:noFill/>
        </p:spPr>
      </p:pic>
      <p:pic>
        <p:nvPicPr>
          <p:cNvPr id="653533" name="Picture 221" descr="shadow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127532">
            <a:off x="6338888" y="2513013"/>
            <a:ext cx="2649537" cy="1454150"/>
          </a:xfrm>
          <a:prstGeom prst="rect">
            <a:avLst/>
          </a:prstGeom>
          <a:noFill/>
        </p:spPr>
      </p:pic>
      <p:pic>
        <p:nvPicPr>
          <p:cNvPr id="653534" name="Picture 222" descr="shadow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4419600"/>
            <a:ext cx="3532188" cy="1919287"/>
          </a:xfrm>
          <a:prstGeom prst="rect">
            <a:avLst/>
          </a:prstGeom>
          <a:noFill/>
        </p:spPr>
      </p:pic>
      <p:pic>
        <p:nvPicPr>
          <p:cNvPr id="653535" name="Picture 223" descr="shadow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2190750" y="3313113"/>
            <a:ext cx="4454525" cy="1230312"/>
          </a:xfrm>
          <a:prstGeom prst="rect">
            <a:avLst/>
          </a:prstGeom>
          <a:noFill/>
        </p:spPr>
      </p:pic>
      <p:sp>
        <p:nvSpPr>
          <p:cNvPr id="653536" name="Oval 224"/>
          <p:cNvSpPr>
            <a:spLocks noChangeArrowheads="1"/>
          </p:cNvSpPr>
          <p:nvPr/>
        </p:nvSpPr>
        <p:spPr bwMode="auto">
          <a:xfrm rot="-342635">
            <a:off x="960438" y="1889125"/>
            <a:ext cx="6918325" cy="3500438"/>
          </a:xfrm>
          <a:prstGeom prst="ellipse">
            <a:avLst/>
          </a:prstGeom>
          <a:noFill/>
          <a:ln w="57150" algn="ctr">
            <a:solidFill>
              <a:srgbClr val="FEFEF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3537" name="Line 225"/>
          <p:cNvSpPr>
            <a:spLocks noChangeShapeType="1"/>
          </p:cNvSpPr>
          <p:nvPr/>
        </p:nvSpPr>
        <p:spPr bwMode="black">
          <a:xfrm flipH="1">
            <a:off x="4341813" y="1930400"/>
            <a:ext cx="1266825" cy="1422400"/>
          </a:xfrm>
          <a:prstGeom prst="line">
            <a:avLst/>
          </a:prstGeom>
          <a:noFill/>
          <a:ln w="76200">
            <a:solidFill>
              <a:srgbClr val="FEFEF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3538" name="Line 226"/>
          <p:cNvSpPr>
            <a:spLocks noChangeShapeType="1"/>
          </p:cNvSpPr>
          <p:nvPr/>
        </p:nvSpPr>
        <p:spPr bwMode="auto">
          <a:xfrm flipH="1">
            <a:off x="4341813" y="3160713"/>
            <a:ext cx="3417887" cy="152400"/>
          </a:xfrm>
          <a:prstGeom prst="line">
            <a:avLst/>
          </a:prstGeom>
          <a:noFill/>
          <a:ln w="76200">
            <a:solidFill>
              <a:srgbClr val="FEFEF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3539" name="Line 227"/>
          <p:cNvSpPr>
            <a:spLocks noChangeShapeType="1"/>
          </p:cNvSpPr>
          <p:nvPr/>
        </p:nvSpPr>
        <p:spPr bwMode="black">
          <a:xfrm flipH="1" flipV="1">
            <a:off x="4379913" y="3313113"/>
            <a:ext cx="1458912" cy="1652587"/>
          </a:xfrm>
          <a:prstGeom prst="line">
            <a:avLst/>
          </a:prstGeom>
          <a:noFill/>
          <a:ln w="76200">
            <a:solidFill>
              <a:srgbClr val="FEFEF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3540" name="Line 228"/>
          <p:cNvSpPr>
            <a:spLocks noChangeShapeType="1"/>
          </p:cNvSpPr>
          <p:nvPr/>
        </p:nvSpPr>
        <p:spPr bwMode="black">
          <a:xfrm flipV="1">
            <a:off x="2344738" y="3313113"/>
            <a:ext cx="2035175" cy="1882775"/>
          </a:xfrm>
          <a:prstGeom prst="line">
            <a:avLst/>
          </a:prstGeom>
          <a:noFill/>
          <a:ln w="76200">
            <a:solidFill>
              <a:srgbClr val="FEFEF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3541" name="Line 229"/>
          <p:cNvSpPr>
            <a:spLocks noChangeShapeType="1"/>
          </p:cNvSpPr>
          <p:nvPr/>
        </p:nvSpPr>
        <p:spPr bwMode="black">
          <a:xfrm flipV="1">
            <a:off x="1154113" y="3313113"/>
            <a:ext cx="3225800" cy="115887"/>
          </a:xfrm>
          <a:prstGeom prst="line">
            <a:avLst/>
          </a:prstGeom>
          <a:noFill/>
          <a:ln w="76200">
            <a:solidFill>
              <a:srgbClr val="FEFEF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3542" name="Line 230"/>
          <p:cNvSpPr>
            <a:spLocks noChangeShapeType="1"/>
          </p:cNvSpPr>
          <p:nvPr/>
        </p:nvSpPr>
        <p:spPr bwMode="black">
          <a:xfrm>
            <a:off x="2959100" y="2084388"/>
            <a:ext cx="1228725" cy="1114425"/>
          </a:xfrm>
          <a:prstGeom prst="line">
            <a:avLst/>
          </a:prstGeom>
          <a:noFill/>
          <a:ln w="76200">
            <a:solidFill>
              <a:srgbClr val="FEFEF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3543" name="Oval 231"/>
          <p:cNvSpPr>
            <a:spLocks noChangeArrowheads="1"/>
          </p:cNvSpPr>
          <p:nvPr/>
        </p:nvSpPr>
        <p:spPr bwMode="auto">
          <a:xfrm rot="-342635">
            <a:off x="920750" y="1882775"/>
            <a:ext cx="6937375" cy="3465513"/>
          </a:xfrm>
          <a:prstGeom prst="ellipse">
            <a:avLst/>
          </a:prstGeom>
          <a:noFill/>
          <a:ln w="38100" algn="ctr">
            <a:solidFill>
              <a:srgbClr val="FEFEF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33"/>
          <p:cNvGrpSpPr>
            <a:grpSpLocks/>
          </p:cNvGrpSpPr>
          <p:nvPr/>
        </p:nvGrpSpPr>
        <p:grpSpPr bwMode="auto">
          <a:xfrm rot="-395355">
            <a:off x="722098" y="2596847"/>
            <a:ext cx="1474788" cy="717550"/>
            <a:chOff x="3098" y="249"/>
            <a:chExt cx="1959" cy="629"/>
          </a:xfrm>
        </p:grpSpPr>
        <p:sp>
          <p:nvSpPr>
            <p:cNvPr id="653546" name="Oval 234"/>
            <p:cNvSpPr>
              <a:spLocks noChangeArrowheads="1"/>
            </p:cNvSpPr>
            <p:nvPr/>
          </p:nvSpPr>
          <p:spPr bwMode="gray">
            <a:xfrm>
              <a:off x="3099" y="297"/>
              <a:ext cx="1958" cy="581"/>
            </a:xfrm>
            <a:prstGeom prst="ellipse">
              <a:avLst/>
            </a:prstGeom>
            <a:gradFill rotWithShape="1">
              <a:gsLst>
                <a:gs pos="0">
                  <a:srgbClr val="DDDDDD">
                    <a:gamma/>
                    <a:shade val="55686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55686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3547" name="Oval 235"/>
            <p:cNvSpPr>
              <a:spLocks noChangeArrowheads="1"/>
            </p:cNvSpPr>
            <p:nvPr/>
          </p:nvSpPr>
          <p:spPr bwMode="gray">
            <a:xfrm>
              <a:off x="3098" y="249"/>
              <a:ext cx="1959" cy="581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tint val="33725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38"/>
          <p:cNvGrpSpPr>
            <a:grpSpLocks/>
          </p:cNvGrpSpPr>
          <p:nvPr/>
        </p:nvGrpSpPr>
        <p:grpSpPr bwMode="auto">
          <a:xfrm rot="-325186">
            <a:off x="2266950" y="1892300"/>
            <a:ext cx="1300163" cy="500063"/>
            <a:chOff x="3098" y="249"/>
            <a:chExt cx="1959" cy="629"/>
          </a:xfrm>
        </p:grpSpPr>
        <p:sp>
          <p:nvSpPr>
            <p:cNvPr id="653551" name="Oval 239"/>
            <p:cNvSpPr>
              <a:spLocks noChangeArrowheads="1"/>
            </p:cNvSpPr>
            <p:nvPr/>
          </p:nvSpPr>
          <p:spPr bwMode="gray">
            <a:xfrm>
              <a:off x="3099" y="297"/>
              <a:ext cx="1958" cy="581"/>
            </a:xfrm>
            <a:prstGeom prst="ellipse">
              <a:avLst/>
            </a:prstGeom>
            <a:gradFill rotWithShape="1">
              <a:gsLst>
                <a:gs pos="0">
                  <a:srgbClr val="DDDDDD">
                    <a:gamma/>
                    <a:shade val="55686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55686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3552" name="Oval 240"/>
            <p:cNvSpPr>
              <a:spLocks noChangeArrowheads="1"/>
            </p:cNvSpPr>
            <p:nvPr/>
          </p:nvSpPr>
          <p:spPr bwMode="gray">
            <a:xfrm>
              <a:off x="3098" y="249"/>
              <a:ext cx="1959" cy="581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tint val="33725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74"/>
          <p:cNvGrpSpPr>
            <a:grpSpLocks/>
          </p:cNvGrpSpPr>
          <p:nvPr/>
        </p:nvGrpSpPr>
        <p:grpSpPr bwMode="auto">
          <a:xfrm>
            <a:off x="4876800" y="1600200"/>
            <a:ext cx="1479550" cy="638175"/>
            <a:chOff x="3068" y="1023"/>
            <a:chExt cx="932" cy="402"/>
          </a:xfrm>
        </p:grpSpPr>
        <p:sp>
          <p:nvSpPr>
            <p:cNvPr id="653556" name="Oval 244"/>
            <p:cNvSpPr>
              <a:spLocks noChangeArrowheads="1"/>
            </p:cNvSpPr>
            <p:nvPr/>
          </p:nvSpPr>
          <p:spPr bwMode="gray">
            <a:xfrm rot="-254711">
              <a:off x="3071" y="1053"/>
              <a:ext cx="929" cy="372"/>
            </a:xfrm>
            <a:prstGeom prst="ellipse">
              <a:avLst/>
            </a:prstGeom>
            <a:gradFill rotWithShape="1">
              <a:gsLst>
                <a:gs pos="0">
                  <a:srgbClr val="DDDDDD">
                    <a:gamma/>
                    <a:shade val="55686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55686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3557" name="Oval 245"/>
            <p:cNvSpPr>
              <a:spLocks noChangeArrowheads="1"/>
            </p:cNvSpPr>
            <p:nvPr/>
          </p:nvSpPr>
          <p:spPr bwMode="gray">
            <a:xfrm rot="-254711">
              <a:off x="3068" y="1023"/>
              <a:ext cx="929" cy="372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tint val="33725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73"/>
          <p:cNvGrpSpPr>
            <a:grpSpLocks/>
          </p:cNvGrpSpPr>
          <p:nvPr/>
        </p:nvGrpSpPr>
        <p:grpSpPr bwMode="auto">
          <a:xfrm>
            <a:off x="6629400" y="2362200"/>
            <a:ext cx="1914525" cy="1046163"/>
            <a:chOff x="4209" y="1676"/>
            <a:chExt cx="1206" cy="659"/>
          </a:xfrm>
        </p:grpSpPr>
        <p:sp>
          <p:nvSpPr>
            <p:cNvPr id="653561" name="Oval 249"/>
            <p:cNvSpPr>
              <a:spLocks noChangeArrowheads="1"/>
            </p:cNvSpPr>
            <p:nvPr/>
          </p:nvSpPr>
          <p:spPr bwMode="ltGray">
            <a:xfrm rot="-208054">
              <a:off x="4213" y="1725"/>
              <a:ext cx="1202" cy="610"/>
            </a:xfrm>
            <a:prstGeom prst="ellipse">
              <a:avLst/>
            </a:prstGeom>
            <a:gradFill rotWithShape="1">
              <a:gsLst>
                <a:gs pos="0">
                  <a:srgbClr val="DDDDDD">
                    <a:gamma/>
                    <a:shade val="55686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55686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3562" name="Oval 250"/>
            <p:cNvSpPr>
              <a:spLocks noChangeArrowheads="1"/>
            </p:cNvSpPr>
            <p:nvPr/>
          </p:nvSpPr>
          <p:spPr bwMode="ltGray">
            <a:xfrm rot="-208054">
              <a:off x="4209" y="1676"/>
              <a:ext cx="1203" cy="610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tint val="33725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72"/>
          <p:cNvGrpSpPr>
            <a:grpSpLocks/>
          </p:cNvGrpSpPr>
          <p:nvPr/>
        </p:nvGrpSpPr>
        <p:grpSpPr bwMode="auto">
          <a:xfrm>
            <a:off x="6019800" y="3810000"/>
            <a:ext cx="2105025" cy="1143000"/>
            <a:chOff x="2831" y="2671"/>
            <a:chExt cx="1662" cy="1011"/>
          </a:xfrm>
        </p:grpSpPr>
        <p:sp>
          <p:nvSpPr>
            <p:cNvPr id="653566" name="Oval 254"/>
            <p:cNvSpPr>
              <a:spLocks noChangeArrowheads="1"/>
            </p:cNvSpPr>
            <p:nvPr/>
          </p:nvSpPr>
          <p:spPr bwMode="gray">
            <a:xfrm rot="-198351">
              <a:off x="2831" y="2672"/>
              <a:ext cx="1659" cy="1010"/>
            </a:xfrm>
            <a:prstGeom prst="ellipse">
              <a:avLst/>
            </a:prstGeom>
            <a:gradFill rotWithShape="1">
              <a:gsLst>
                <a:gs pos="0">
                  <a:srgbClr val="DDDDDD">
                    <a:gamma/>
                    <a:shade val="55686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55686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3567" name="Oval 255"/>
            <p:cNvSpPr>
              <a:spLocks noChangeArrowheads="1"/>
            </p:cNvSpPr>
            <p:nvPr/>
          </p:nvSpPr>
          <p:spPr bwMode="gray">
            <a:xfrm rot="-198351">
              <a:off x="2833" y="2671"/>
              <a:ext cx="1660" cy="938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tint val="33725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58"/>
          <p:cNvGrpSpPr>
            <a:grpSpLocks/>
          </p:cNvGrpSpPr>
          <p:nvPr/>
        </p:nvGrpSpPr>
        <p:grpSpPr bwMode="auto">
          <a:xfrm rot="-293188">
            <a:off x="1308100" y="4619625"/>
            <a:ext cx="2076450" cy="1228725"/>
            <a:chOff x="3098" y="249"/>
            <a:chExt cx="1959" cy="629"/>
          </a:xfrm>
        </p:grpSpPr>
        <p:sp>
          <p:nvSpPr>
            <p:cNvPr id="653571" name="Oval 259"/>
            <p:cNvSpPr>
              <a:spLocks noChangeArrowheads="1"/>
            </p:cNvSpPr>
            <p:nvPr/>
          </p:nvSpPr>
          <p:spPr bwMode="gray">
            <a:xfrm>
              <a:off x="3099" y="297"/>
              <a:ext cx="1958" cy="581"/>
            </a:xfrm>
            <a:prstGeom prst="ellipse">
              <a:avLst/>
            </a:prstGeom>
            <a:gradFill rotWithShape="1">
              <a:gsLst>
                <a:gs pos="0">
                  <a:srgbClr val="DDDDDD">
                    <a:gamma/>
                    <a:shade val="55686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55686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3572" name="Oval 260"/>
            <p:cNvSpPr>
              <a:spLocks noChangeArrowheads="1"/>
            </p:cNvSpPr>
            <p:nvPr/>
          </p:nvSpPr>
          <p:spPr bwMode="gray">
            <a:xfrm>
              <a:off x="3098" y="249"/>
              <a:ext cx="1959" cy="581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tint val="33725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3575" name="Oval 263"/>
          <p:cNvSpPr>
            <a:spLocks noChangeArrowheads="1"/>
          </p:cNvSpPr>
          <p:nvPr/>
        </p:nvSpPr>
        <p:spPr bwMode="gray">
          <a:xfrm rot="-417327">
            <a:off x="2463170" y="2356823"/>
            <a:ext cx="3802062" cy="1898650"/>
          </a:xfrm>
          <a:prstGeom prst="ellipse">
            <a:avLst/>
          </a:prstGeom>
          <a:gradFill rotWithShape="1">
            <a:gsLst>
              <a:gs pos="0">
                <a:srgbClr val="666699"/>
              </a:gs>
              <a:gs pos="100000">
                <a:srgbClr val="CCECFF"/>
              </a:gs>
            </a:gsLst>
            <a:lin ang="2700000" scaled="1"/>
          </a:gradFill>
          <a:ln w="28575" algn="ctr">
            <a:noFill/>
            <a:round/>
            <a:headEnd/>
            <a:tailEnd/>
          </a:ln>
          <a:effectLst/>
          <a:scene3d>
            <a:camera prst="legacyPerspectiveBottom"/>
            <a:lightRig rig="legacyFlat1" dir="t"/>
          </a:scene3d>
          <a:sp3d extrusionH="887400" prstMaterial="legacyMatte">
            <a:bevelT w="13500" h="13500" prst="angle"/>
            <a:bevelB w="13500" h="13500" prst="angle"/>
            <a:extrusionClr>
              <a:srgbClr val="336699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53577" name="Text Box 265"/>
          <p:cNvSpPr txBox="1">
            <a:spLocks noChangeArrowheads="1"/>
          </p:cNvSpPr>
          <p:nvPr/>
        </p:nvSpPr>
        <p:spPr bwMode="gray">
          <a:xfrm>
            <a:off x="2420938" y="1892300"/>
            <a:ext cx="9620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bg2"/>
                </a:solidFill>
              </a:rPr>
              <a:t>Fear</a:t>
            </a:r>
            <a:endParaRPr lang="en-US" sz="2000" b="1" dirty="0">
              <a:solidFill>
                <a:schemeClr val="bg2"/>
              </a:solidFill>
            </a:endParaRPr>
          </a:p>
        </p:txBody>
      </p:sp>
      <p:sp>
        <p:nvSpPr>
          <p:cNvPr id="653578" name="Text Box 266"/>
          <p:cNvSpPr txBox="1">
            <a:spLocks noChangeArrowheads="1"/>
          </p:cNvSpPr>
          <p:nvPr/>
        </p:nvSpPr>
        <p:spPr bwMode="gray">
          <a:xfrm>
            <a:off x="5148263" y="1700213"/>
            <a:ext cx="9620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bg2"/>
                </a:solidFill>
              </a:rPr>
              <a:t>Anger</a:t>
            </a:r>
            <a:endParaRPr lang="en-US" sz="2000" b="1" dirty="0">
              <a:solidFill>
                <a:schemeClr val="bg2"/>
              </a:solidFill>
            </a:endParaRPr>
          </a:p>
        </p:txBody>
      </p:sp>
      <p:sp>
        <p:nvSpPr>
          <p:cNvPr id="653579" name="Text Box 267"/>
          <p:cNvSpPr txBox="1">
            <a:spLocks noChangeArrowheads="1"/>
          </p:cNvSpPr>
          <p:nvPr/>
        </p:nvSpPr>
        <p:spPr bwMode="auto">
          <a:xfrm>
            <a:off x="7086600" y="2667000"/>
            <a:ext cx="123666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bg2"/>
                </a:solidFill>
              </a:rPr>
              <a:t>Surprise</a:t>
            </a:r>
            <a:endParaRPr lang="en-US" sz="2000" b="1" dirty="0">
              <a:solidFill>
                <a:schemeClr val="bg2"/>
              </a:solidFill>
            </a:endParaRPr>
          </a:p>
        </p:txBody>
      </p:sp>
      <p:sp>
        <p:nvSpPr>
          <p:cNvPr id="653580" name="Text Box 268"/>
          <p:cNvSpPr txBox="1">
            <a:spLocks noChangeArrowheads="1"/>
          </p:cNvSpPr>
          <p:nvPr/>
        </p:nvSpPr>
        <p:spPr bwMode="gray">
          <a:xfrm>
            <a:off x="4495800" y="5257800"/>
            <a:ext cx="9620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333333"/>
                </a:solidFill>
              </a:rPr>
              <a:t>Title</a:t>
            </a:r>
          </a:p>
        </p:txBody>
      </p:sp>
      <p:sp>
        <p:nvSpPr>
          <p:cNvPr id="653581" name="Text Box 269"/>
          <p:cNvSpPr txBox="1">
            <a:spLocks noChangeArrowheads="1"/>
          </p:cNvSpPr>
          <p:nvPr/>
        </p:nvSpPr>
        <p:spPr bwMode="gray">
          <a:xfrm>
            <a:off x="1295400" y="5029200"/>
            <a:ext cx="22098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Sadness/despair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53582" name="Text Box 270"/>
          <p:cNvSpPr txBox="1">
            <a:spLocks noChangeArrowheads="1"/>
          </p:cNvSpPr>
          <p:nvPr/>
        </p:nvSpPr>
        <p:spPr bwMode="gray">
          <a:xfrm>
            <a:off x="914400" y="2667000"/>
            <a:ext cx="96202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Pain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53583" name="Text Box 271"/>
          <p:cNvSpPr txBox="1">
            <a:spLocks noChangeArrowheads="1"/>
          </p:cNvSpPr>
          <p:nvPr/>
        </p:nvSpPr>
        <p:spPr bwMode="gray">
          <a:xfrm>
            <a:off x="3048000" y="2743200"/>
            <a:ext cx="2755900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29EE1A"/>
                </a:solidFill>
                <a:latin typeface="Matura MT Script Capitals" panose="03020802060602070202" pitchFamily="66" charset="0"/>
              </a:rPr>
              <a:t>Primary</a:t>
            </a:r>
          </a:p>
          <a:p>
            <a:pPr algn="ctr"/>
            <a:r>
              <a:rPr lang="en-US" sz="4000" b="1" dirty="0" smtClean="0">
                <a:solidFill>
                  <a:srgbClr val="29EE1A"/>
                </a:solidFill>
                <a:latin typeface="Matura MT Script Capitals" panose="03020802060602070202" pitchFamily="66" charset="0"/>
              </a:rPr>
              <a:t>Emotions</a:t>
            </a:r>
            <a:endParaRPr lang="en-US" sz="4000" b="1" dirty="0">
              <a:solidFill>
                <a:srgbClr val="29EE1A"/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990600" y="2514600"/>
            <a:ext cx="1143000" cy="1524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5" name="Group 272"/>
          <p:cNvGrpSpPr>
            <a:grpSpLocks/>
          </p:cNvGrpSpPr>
          <p:nvPr/>
        </p:nvGrpSpPr>
        <p:grpSpPr bwMode="auto">
          <a:xfrm>
            <a:off x="3581400" y="4800600"/>
            <a:ext cx="2333625" cy="1447800"/>
            <a:chOff x="2831" y="2671"/>
            <a:chExt cx="1662" cy="1011"/>
          </a:xfrm>
        </p:grpSpPr>
        <p:sp>
          <p:nvSpPr>
            <p:cNvPr id="46" name="Oval 254"/>
            <p:cNvSpPr>
              <a:spLocks noChangeArrowheads="1"/>
            </p:cNvSpPr>
            <p:nvPr/>
          </p:nvSpPr>
          <p:spPr bwMode="gray">
            <a:xfrm rot="-198351">
              <a:off x="2831" y="2672"/>
              <a:ext cx="1659" cy="1010"/>
            </a:xfrm>
            <a:prstGeom prst="ellipse">
              <a:avLst/>
            </a:prstGeom>
            <a:gradFill rotWithShape="1">
              <a:gsLst>
                <a:gs pos="0">
                  <a:srgbClr val="DDDDDD">
                    <a:gamma/>
                    <a:shade val="55686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55686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255"/>
            <p:cNvSpPr>
              <a:spLocks noChangeArrowheads="1"/>
            </p:cNvSpPr>
            <p:nvPr/>
          </p:nvSpPr>
          <p:spPr bwMode="gray">
            <a:xfrm rot="-198351">
              <a:off x="2833" y="2671"/>
              <a:ext cx="1660" cy="938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tint val="33725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" name="Group 233"/>
          <p:cNvGrpSpPr>
            <a:grpSpLocks/>
          </p:cNvGrpSpPr>
          <p:nvPr/>
        </p:nvGrpSpPr>
        <p:grpSpPr bwMode="auto">
          <a:xfrm rot="-395355">
            <a:off x="433915" y="3652789"/>
            <a:ext cx="1646770" cy="1017053"/>
            <a:chOff x="3098" y="249"/>
            <a:chExt cx="1959" cy="629"/>
          </a:xfrm>
        </p:grpSpPr>
        <p:sp>
          <p:nvSpPr>
            <p:cNvPr id="49" name="Oval 234"/>
            <p:cNvSpPr>
              <a:spLocks noChangeArrowheads="1"/>
            </p:cNvSpPr>
            <p:nvPr/>
          </p:nvSpPr>
          <p:spPr bwMode="gray">
            <a:xfrm>
              <a:off x="3099" y="297"/>
              <a:ext cx="1958" cy="581"/>
            </a:xfrm>
            <a:prstGeom prst="ellipse">
              <a:avLst/>
            </a:prstGeom>
            <a:gradFill rotWithShape="1">
              <a:gsLst>
                <a:gs pos="0">
                  <a:srgbClr val="DDDDDD">
                    <a:gamma/>
                    <a:shade val="55686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55686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235"/>
            <p:cNvSpPr>
              <a:spLocks noChangeArrowheads="1"/>
            </p:cNvSpPr>
            <p:nvPr/>
          </p:nvSpPr>
          <p:spPr bwMode="gray">
            <a:xfrm>
              <a:off x="3098" y="249"/>
              <a:ext cx="1959" cy="581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tint val="33725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6324600" y="4191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Shame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10000" y="5257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Hurt/distress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62000" y="3962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Love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30480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Rebellious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Responses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Secondary Emotions</a:t>
            </a:r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gray">
          <a:xfrm>
            <a:off x="1459754" y="1447800"/>
            <a:ext cx="6624637" cy="0"/>
          </a:xfrm>
          <a:prstGeom prst="line">
            <a:avLst/>
          </a:prstGeom>
          <a:noFill/>
          <a:ln w="12700">
            <a:solidFill>
              <a:srgbClr val="96969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gray">
          <a:xfrm>
            <a:off x="1227082" y="2743200"/>
            <a:ext cx="6624637" cy="0"/>
          </a:xfrm>
          <a:prstGeom prst="line">
            <a:avLst/>
          </a:prstGeom>
          <a:noFill/>
          <a:ln w="12700">
            <a:solidFill>
              <a:srgbClr val="96969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196001" y="1676400"/>
            <a:ext cx="86868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buClr>
                <a:schemeClr val="tx2"/>
              </a:buClr>
              <a:buSzPct val="60000"/>
              <a:buFont typeface="Arial" charset="0"/>
              <a:buChar char="►"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nstantia" panose="02030602050306030303" pitchFamily="18" charset="0"/>
                <a:cs typeface="Arial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tantia" panose="02030602050306030303" pitchFamily="18" charset="0"/>
                <a:cs typeface="Arial" charset="0"/>
              </a:rPr>
              <a:t>Primary Emotion – Fear has two sub-categories Nervousness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tantia" panose="02030602050306030303" pitchFamily="18" charset="0"/>
                <a:cs typeface="Arial" charset="0"/>
              </a:rPr>
              <a:t>&amp;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tantia" panose="02030602050306030303" pitchFamily="18" charset="0"/>
                <a:cs typeface="Arial" charset="0"/>
              </a:rPr>
              <a:t>Horror</a:t>
            </a:r>
          </a:p>
          <a:p>
            <a:pPr algn="ctr">
              <a:lnSpc>
                <a:spcPct val="120000"/>
              </a:lnSpc>
              <a:buClr>
                <a:schemeClr val="tx2"/>
              </a:buClr>
              <a:buSzPct val="60000"/>
              <a:buFont typeface="Arial" charset="0"/>
              <a:buChar char="►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tantia" panose="02030602050306030303" pitchFamily="18" charset="0"/>
                <a:cs typeface="Arial" charset="0"/>
              </a:rPr>
              <a:t>Primary Emotion – Sadness  can also be a secondary emotion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nstantia" panose="02030602050306030303" pitchFamily="18" charset="0"/>
            </a:endParaRPr>
          </a:p>
        </p:txBody>
      </p:sp>
      <p:grpSp>
        <p:nvGrpSpPr>
          <p:cNvPr id="57351" name="Group 7"/>
          <p:cNvGrpSpPr>
            <a:grpSpLocks/>
          </p:cNvGrpSpPr>
          <p:nvPr/>
        </p:nvGrpSpPr>
        <p:grpSpPr bwMode="auto">
          <a:xfrm>
            <a:off x="196001" y="3620446"/>
            <a:ext cx="2917087" cy="2475554"/>
            <a:chOff x="624" y="1968"/>
            <a:chExt cx="2064" cy="1895"/>
          </a:xfrm>
        </p:grpSpPr>
        <p:sp>
          <p:nvSpPr>
            <p:cNvPr id="57352" name="AutoShape 8"/>
            <p:cNvSpPr>
              <a:spLocks noChangeAspect="1" noChangeArrowheads="1"/>
            </p:cNvSpPr>
            <p:nvPr/>
          </p:nvSpPr>
          <p:spPr bwMode="auto">
            <a:xfrm>
              <a:off x="624" y="1968"/>
              <a:ext cx="2064" cy="1895"/>
            </a:xfrm>
            <a:prstGeom prst="roundRect">
              <a:avLst>
                <a:gd name="adj" fmla="val 4690"/>
              </a:avLst>
            </a:prstGeom>
            <a:gradFill rotWithShape="1">
              <a:gsLst>
                <a:gs pos="0">
                  <a:schemeClr val="hlink">
                    <a:gamma/>
                    <a:tint val="43529"/>
                    <a:invGamma/>
                    <a:alpha val="60001"/>
                  </a:schemeClr>
                </a:gs>
                <a:gs pos="100000">
                  <a:schemeClr val="hlink">
                    <a:alpha val="60001"/>
                  </a:schemeClr>
                </a:gs>
              </a:gsLst>
              <a:lin ang="5400000" scaled="1"/>
            </a:gra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3" name="AutoShape 9"/>
            <p:cNvSpPr>
              <a:spLocks noChangeAspect="1" noChangeArrowheads="1"/>
            </p:cNvSpPr>
            <p:nvPr/>
          </p:nvSpPr>
          <p:spPr bwMode="auto">
            <a:xfrm>
              <a:off x="649" y="1992"/>
              <a:ext cx="2010" cy="1848"/>
            </a:xfrm>
            <a:prstGeom prst="roundRect">
              <a:avLst>
                <a:gd name="adj" fmla="val 4690"/>
              </a:avLst>
            </a:prstGeom>
            <a:solidFill>
              <a:srgbClr val="FFFFFF"/>
            </a:solidFill>
            <a:ln w="9525">
              <a:solidFill>
                <a:schemeClr val="hlink">
                  <a:alpha val="60001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354" name="AutoShape 10"/>
          <p:cNvSpPr>
            <a:spLocks noChangeArrowheads="1"/>
          </p:cNvSpPr>
          <p:nvPr/>
        </p:nvSpPr>
        <p:spPr bwMode="invGray">
          <a:xfrm>
            <a:off x="693738" y="3029060"/>
            <a:ext cx="2324100" cy="393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tint val="8117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gray">
          <a:xfrm>
            <a:off x="693738" y="3012433"/>
            <a:ext cx="2020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Matura MT Script Capitals" panose="03020802060602070202" pitchFamily="66" charset="0"/>
              </a:rPr>
              <a:t>Nervousness</a:t>
            </a:r>
            <a:endParaRPr lang="en-US" sz="2400" b="1" dirty="0">
              <a:solidFill>
                <a:srgbClr val="FFFFFF"/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gray">
          <a:xfrm>
            <a:off x="505398" y="3683642"/>
            <a:ext cx="2700779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nstantia" panose="02030602050306030303" pitchFamily="18" charset="0"/>
              </a:rPr>
              <a:t>Anxiety </a:t>
            </a:r>
          </a:p>
          <a:p>
            <a:r>
              <a:rPr lang="en-US" sz="2000" b="1" dirty="0" smtClean="0">
                <a:latin typeface="Constantia" panose="02030602050306030303" pitchFamily="18" charset="0"/>
              </a:rPr>
              <a:t>Apprehension</a:t>
            </a:r>
          </a:p>
          <a:p>
            <a:r>
              <a:rPr lang="en-US" sz="2000" b="1" dirty="0" smtClean="0">
                <a:latin typeface="Constantia" panose="02030602050306030303" pitchFamily="18" charset="0"/>
              </a:rPr>
              <a:t>Distress </a:t>
            </a:r>
          </a:p>
          <a:p>
            <a:r>
              <a:rPr lang="en-US" sz="2000" b="1" dirty="0" smtClean="0">
                <a:latin typeface="Constantia" panose="02030602050306030303" pitchFamily="18" charset="0"/>
              </a:rPr>
              <a:t>Dread </a:t>
            </a:r>
          </a:p>
          <a:p>
            <a:r>
              <a:rPr lang="en-US" sz="2000" b="1" dirty="0" smtClean="0">
                <a:latin typeface="Constantia" panose="02030602050306030303" pitchFamily="18" charset="0"/>
              </a:rPr>
              <a:t>Tenseness </a:t>
            </a:r>
          </a:p>
          <a:p>
            <a:r>
              <a:rPr lang="en-US" sz="2000" b="1" dirty="0" smtClean="0">
                <a:latin typeface="Constantia" panose="02030602050306030303" pitchFamily="18" charset="0"/>
              </a:rPr>
              <a:t>Uneasiness </a:t>
            </a:r>
          </a:p>
          <a:p>
            <a:r>
              <a:rPr lang="en-US" sz="2000" b="1" dirty="0" smtClean="0">
                <a:latin typeface="Constantia" panose="02030602050306030303" pitchFamily="18" charset="0"/>
              </a:rPr>
              <a:t>Worry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en-US" sz="2000" b="1" dirty="0" smtClean="0">
                <a:latin typeface="Constantia" panose="02030602050306030303" pitchFamily="18" charset="0"/>
              </a:rPr>
              <a:t> </a:t>
            </a:r>
            <a:endParaRPr lang="en-US" sz="2000" b="1" dirty="0">
              <a:solidFill>
                <a:srgbClr val="000000"/>
              </a:solidFill>
              <a:latin typeface="Constantia" panose="02030602050306030303" pitchFamily="18" charset="0"/>
            </a:endParaRPr>
          </a:p>
        </p:txBody>
      </p:sp>
      <p:grpSp>
        <p:nvGrpSpPr>
          <p:cNvPr id="57357" name="Group 13"/>
          <p:cNvGrpSpPr>
            <a:grpSpLocks/>
          </p:cNvGrpSpPr>
          <p:nvPr/>
        </p:nvGrpSpPr>
        <p:grpSpPr bwMode="auto">
          <a:xfrm>
            <a:off x="3284538" y="3620446"/>
            <a:ext cx="2514600" cy="2445508"/>
            <a:chOff x="624" y="1968"/>
            <a:chExt cx="2064" cy="1895"/>
          </a:xfrm>
        </p:grpSpPr>
        <p:sp>
          <p:nvSpPr>
            <p:cNvPr id="57358" name="AutoShape 14"/>
            <p:cNvSpPr>
              <a:spLocks noChangeAspect="1" noChangeArrowheads="1"/>
            </p:cNvSpPr>
            <p:nvPr/>
          </p:nvSpPr>
          <p:spPr bwMode="auto">
            <a:xfrm>
              <a:off x="624" y="1968"/>
              <a:ext cx="2064" cy="1895"/>
            </a:xfrm>
            <a:prstGeom prst="roundRect">
              <a:avLst>
                <a:gd name="adj" fmla="val 4690"/>
              </a:avLst>
            </a:prstGeom>
            <a:gradFill rotWithShape="1">
              <a:gsLst>
                <a:gs pos="0">
                  <a:schemeClr val="folHlink">
                    <a:gamma/>
                    <a:tint val="43529"/>
                    <a:invGamma/>
                    <a:alpha val="60001"/>
                  </a:schemeClr>
                </a:gs>
                <a:gs pos="100000">
                  <a:schemeClr val="folHlink">
                    <a:alpha val="60001"/>
                  </a:schemeClr>
                </a:gs>
              </a:gsLst>
              <a:lin ang="5400000" scaled="1"/>
            </a:gra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9" name="AutoShape 15"/>
            <p:cNvSpPr>
              <a:spLocks noChangeAspect="1" noChangeArrowheads="1"/>
            </p:cNvSpPr>
            <p:nvPr/>
          </p:nvSpPr>
          <p:spPr bwMode="auto">
            <a:xfrm>
              <a:off x="649" y="1992"/>
              <a:ext cx="2010" cy="1848"/>
            </a:xfrm>
            <a:prstGeom prst="roundRect">
              <a:avLst>
                <a:gd name="adj" fmla="val 4690"/>
              </a:avLst>
            </a:prstGeom>
            <a:solidFill>
              <a:srgbClr val="FFFFFF"/>
            </a:solidFill>
            <a:ln w="9525">
              <a:solidFill>
                <a:schemeClr val="folHlink">
                  <a:alpha val="60001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360" name="AutoShape 16"/>
          <p:cNvSpPr>
            <a:spLocks noChangeArrowheads="1"/>
          </p:cNvSpPr>
          <p:nvPr/>
        </p:nvSpPr>
        <p:spPr bwMode="invGray">
          <a:xfrm>
            <a:off x="3379788" y="2985446"/>
            <a:ext cx="2324100" cy="393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folHlink">
                  <a:gamma/>
                  <a:tint val="81176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Matura MT Script Capitals" panose="03020802060602070202" pitchFamily="66" charset="0"/>
              </a:rPr>
              <a:t>Horror </a:t>
            </a:r>
            <a:endParaRPr lang="en-US" sz="2400" b="1" dirty="0">
              <a:solidFill>
                <a:schemeClr val="bg1"/>
              </a:solidFill>
              <a:latin typeface="Matura MT Script Capitals" panose="03020802060602070202" pitchFamily="66" charset="0"/>
            </a:endParaRPr>
          </a:p>
        </p:txBody>
      </p:sp>
      <p:grpSp>
        <p:nvGrpSpPr>
          <p:cNvPr id="57362" name="Group 18"/>
          <p:cNvGrpSpPr>
            <a:grpSpLocks/>
          </p:cNvGrpSpPr>
          <p:nvPr/>
        </p:nvGrpSpPr>
        <p:grpSpPr bwMode="auto">
          <a:xfrm>
            <a:off x="6019800" y="3634733"/>
            <a:ext cx="2514600" cy="2401539"/>
            <a:chOff x="624" y="1968"/>
            <a:chExt cx="2064" cy="1895"/>
          </a:xfrm>
        </p:grpSpPr>
        <p:sp>
          <p:nvSpPr>
            <p:cNvPr id="57363" name="AutoShape 19"/>
            <p:cNvSpPr>
              <a:spLocks noChangeAspect="1" noChangeArrowheads="1"/>
            </p:cNvSpPr>
            <p:nvPr/>
          </p:nvSpPr>
          <p:spPr bwMode="auto">
            <a:xfrm>
              <a:off x="624" y="1968"/>
              <a:ext cx="2064" cy="1895"/>
            </a:xfrm>
            <a:prstGeom prst="roundRect">
              <a:avLst>
                <a:gd name="adj" fmla="val 4690"/>
              </a:avLst>
            </a:prstGeom>
            <a:gradFill rotWithShape="1">
              <a:gsLst>
                <a:gs pos="0">
                  <a:schemeClr val="accent2">
                    <a:gamma/>
                    <a:tint val="43529"/>
                    <a:invGamma/>
                    <a:alpha val="60001"/>
                  </a:schemeClr>
                </a:gs>
                <a:gs pos="100000">
                  <a:schemeClr val="accent2">
                    <a:alpha val="60001"/>
                  </a:schemeClr>
                </a:gs>
              </a:gsLst>
              <a:lin ang="5400000" scaled="1"/>
            </a:gra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4" name="AutoShape 20"/>
            <p:cNvSpPr>
              <a:spLocks noChangeAspect="1" noChangeArrowheads="1"/>
            </p:cNvSpPr>
            <p:nvPr/>
          </p:nvSpPr>
          <p:spPr bwMode="auto">
            <a:xfrm>
              <a:off x="649" y="1992"/>
              <a:ext cx="2010" cy="1848"/>
            </a:xfrm>
            <a:prstGeom prst="roundRect">
              <a:avLst>
                <a:gd name="adj" fmla="val 4690"/>
              </a:avLst>
            </a:prstGeom>
            <a:solidFill>
              <a:srgbClr val="FFFFFF"/>
            </a:solidFill>
            <a:ln w="9525">
              <a:solidFill>
                <a:schemeClr val="accent2">
                  <a:alpha val="60001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365" name="AutoShape 21"/>
          <p:cNvSpPr>
            <a:spLocks noChangeArrowheads="1"/>
          </p:cNvSpPr>
          <p:nvPr/>
        </p:nvSpPr>
        <p:spPr bwMode="invGray">
          <a:xfrm>
            <a:off x="6057900" y="2985446"/>
            <a:ext cx="2324100" cy="393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tint val="81176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Matura MT Script Capitals" panose="03020802060602070202" pitchFamily="66" charset="0"/>
              </a:rPr>
              <a:t>Sadness</a:t>
            </a:r>
            <a:endParaRPr lang="en-US" sz="2400" b="1" dirty="0">
              <a:solidFill>
                <a:schemeClr val="bg1"/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57367" name="Rectangle 23"/>
          <p:cNvSpPr>
            <a:spLocks noChangeArrowheads="1"/>
          </p:cNvSpPr>
          <p:nvPr/>
        </p:nvSpPr>
        <p:spPr bwMode="gray">
          <a:xfrm>
            <a:off x="3284538" y="3610560"/>
            <a:ext cx="2590800" cy="293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nstantia" panose="02030602050306030303" pitchFamily="18" charset="0"/>
              </a:rPr>
              <a:t>alarm </a:t>
            </a:r>
            <a:r>
              <a:rPr lang="en-US" b="1" dirty="0" smtClean="0">
                <a:latin typeface="Constantia" panose="02030602050306030303" pitchFamily="18" charset="0"/>
              </a:rPr>
              <a:t>                   </a:t>
            </a:r>
          </a:p>
          <a:p>
            <a:r>
              <a:rPr lang="en-US" b="1" dirty="0" smtClean="0">
                <a:latin typeface="Constantia" panose="02030602050306030303" pitchFamily="18" charset="0"/>
              </a:rPr>
              <a:t>fear                        </a:t>
            </a:r>
          </a:p>
          <a:p>
            <a:r>
              <a:rPr lang="en-US" b="1" dirty="0" smtClean="0">
                <a:latin typeface="Constantia" panose="02030602050306030303" pitchFamily="18" charset="0"/>
              </a:rPr>
              <a:t>fright 	               shock</a:t>
            </a:r>
          </a:p>
          <a:p>
            <a:r>
              <a:rPr lang="en-US" b="1" dirty="0" smtClean="0">
                <a:latin typeface="Constantia" panose="02030602050306030303" pitchFamily="18" charset="0"/>
              </a:rPr>
              <a:t>horror </a:t>
            </a:r>
            <a:endParaRPr lang="en-US" b="1" dirty="0" smtClean="0">
              <a:latin typeface="Constantia" panose="02030602050306030303" pitchFamily="18" charset="0"/>
            </a:endParaRPr>
          </a:p>
          <a:p>
            <a:r>
              <a:rPr lang="en-US" b="1" dirty="0" smtClean="0">
                <a:latin typeface="Constantia" panose="02030602050306030303" pitchFamily="18" charset="0"/>
              </a:rPr>
              <a:t>hysteria </a:t>
            </a:r>
          </a:p>
          <a:p>
            <a:r>
              <a:rPr lang="en-US" b="1" dirty="0" smtClean="0">
                <a:latin typeface="Constantia" panose="02030602050306030303" pitchFamily="18" charset="0"/>
              </a:rPr>
              <a:t>mortification </a:t>
            </a:r>
            <a:endParaRPr lang="en-US" b="1" dirty="0" smtClean="0">
              <a:latin typeface="Constantia" panose="02030602050306030303" pitchFamily="18" charset="0"/>
            </a:endParaRPr>
          </a:p>
          <a:p>
            <a:r>
              <a:rPr lang="en-US" b="1" dirty="0" smtClean="0">
                <a:latin typeface="Constantia" panose="02030602050306030303" pitchFamily="18" charset="0"/>
              </a:rPr>
              <a:t>Terror</a:t>
            </a:r>
          </a:p>
          <a:p>
            <a:r>
              <a:rPr lang="en-US" b="1" dirty="0" smtClean="0">
                <a:latin typeface="Constantia" panose="02030602050306030303" pitchFamily="18" charset="0"/>
              </a:rPr>
              <a:t>Panic </a:t>
            </a:r>
          </a:p>
          <a:p>
            <a:endParaRPr lang="en-US" b="1" dirty="0" smtClean="0">
              <a:latin typeface="Constantia" panose="02030602050306030303" pitchFamily="18" charset="0"/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en-US" sz="1400" dirty="0" smtClean="0"/>
              <a:t> </a:t>
            </a:r>
            <a:endParaRPr lang="en-US" sz="1400" dirty="0">
              <a:solidFill>
                <a:srgbClr val="000000"/>
              </a:solidFill>
            </a:endParaRPr>
          </a:p>
        </p:txBody>
      </p:sp>
      <p:cxnSp>
        <p:nvCxnSpPr>
          <p:cNvPr id="57369" name="AutoShape 25"/>
          <p:cNvCxnSpPr>
            <a:cxnSpLocks noChangeShapeType="1"/>
            <a:stCxn id="57354" idx="2"/>
            <a:endCxn id="57352" idx="0"/>
          </p:cNvCxnSpPr>
          <p:nvPr/>
        </p:nvCxnSpPr>
        <p:spPr bwMode="auto">
          <a:xfrm flipH="1">
            <a:off x="1654545" y="3422760"/>
            <a:ext cx="201243" cy="197686"/>
          </a:xfrm>
          <a:prstGeom prst="straightConnector1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</p:cxnSp>
      <p:cxnSp>
        <p:nvCxnSpPr>
          <p:cNvPr id="57370" name="AutoShape 26"/>
          <p:cNvCxnSpPr>
            <a:cxnSpLocks noChangeShapeType="1"/>
            <a:stCxn id="57360" idx="2"/>
            <a:endCxn id="57358" idx="0"/>
          </p:cNvCxnSpPr>
          <p:nvPr/>
        </p:nvCxnSpPr>
        <p:spPr bwMode="auto">
          <a:xfrm>
            <a:off x="4541838" y="3379146"/>
            <a:ext cx="0" cy="241300"/>
          </a:xfrm>
          <a:prstGeom prst="straightConnector1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</p:cxnSp>
      <p:cxnSp>
        <p:nvCxnSpPr>
          <p:cNvPr id="57371" name="AutoShape 27"/>
          <p:cNvCxnSpPr>
            <a:cxnSpLocks noChangeShapeType="1"/>
            <a:stCxn id="57365" idx="2"/>
          </p:cNvCxnSpPr>
          <p:nvPr/>
        </p:nvCxnSpPr>
        <p:spPr bwMode="auto">
          <a:xfrm rot="5400000">
            <a:off x="7066257" y="3530403"/>
            <a:ext cx="304951" cy="2436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</p:cxnSp>
      <p:sp>
        <p:nvSpPr>
          <p:cNvPr id="33" name="Rectangle 32"/>
          <p:cNvSpPr/>
          <p:nvPr/>
        </p:nvSpPr>
        <p:spPr>
          <a:xfrm>
            <a:off x="6096000" y="3710933"/>
            <a:ext cx="2209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nstantia" panose="02030602050306030303" pitchFamily="18" charset="0"/>
              </a:rPr>
              <a:t>depression </a:t>
            </a:r>
          </a:p>
          <a:p>
            <a:r>
              <a:rPr lang="en-US" sz="2000" b="1" dirty="0" smtClean="0">
                <a:latin typeface="Constantia" panose="02030602050306030303" pitchFamily="18" charset="0"/>
              </a:rPr>
              <a:t>unhappiness </a:t>
            </a:r>
          </a:p>
          <a:p>
            <a:r>
              <a:rPr lang="en-US" sz="2000" b="1" dirty="0" smtClean="0">
                <a:latin typeface="Constantia" panose="02030602050306030303" pitchFamily="18" charset="0"/>
              </a:rPr>
              <a:t>misery </a:t>
            </a:r>
          </a:p>
          <a:p>
            <a:r>
              <a:rPr lang="en-US" sz="2000" b="1" dirty="0" smtClean="0">
                <a:latin typeface="Constantia" panose="02030602050306030303" pitchFamily="18" charset="0"/>
              </a:rPr>
              <a:t>melancholy </a:t>
            </a:r>
          </a:p>
          <a:p>
            <a:r>
              <a:rPr lang="en-US" sz="2000" b="1" dirty="0" smtClean="0">
                <a:latin typeface="Constantia" panose="02030602050306030303" pitchFamily="18" charset="0"/>
              </a:rPr>
              <a:t>gloom </a:t>
            </a:r>
          </a:p>
          <a:p>
            <a:r>
              <a:rPr lang="en-US" sz="2000" b="1" dirty="0" smtClean="0">
                <a:latin typeface="Constantia" panose="02030602050306030303" pitchFamily="18" charset="0"/>
              </a:rPr>
              <a:t>despair</a:t>
            </a:r>
            <a:endParaRPr lang="en-US" sz="2000" b="1" dirty="0"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Secondary Emotions</a:t>
            </a:r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gray">
          <a:xfrm>
            <a:off x="1335880" y="1447800"/>
            <a:ext cx="6624637" cy="0"/>
          </a:xfrm>
          <a:prstGeom prst="line">
            <a:avLst/>
          </a:prstGeom>
          <a:noFill/>
          <a:ln w="12700">
            <a:solidFill>
              <a:srgbClr val="96969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gray">
          <a:xfrm>
            <a:off x="1212056" y="2830517"/>
            <a:ext cx="6624637" cy="0"/>
          </a:xfrm>
          <a:prstGeom prst="line">
            <a:avLst/>
          </a:prstGeom>
          <a:noFill/>
          <a:ln w="12700">
            <a:solidFill>
              <a:srgbClr val="96969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304800" y="1600959"/>
            <a:ext cx="8839199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buClr>
                <a:schemeClr val="tx2"/>
              </a:buClr>
              <a:buSzPct val="60000"/>
              <a:buFont typeface="Arial" charset="0"/>
              <a:buChar char="►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tantia" panose="02030602050306030303" pitchFamily="18" charset="0"/>
              </a:rPr>
              <a:t>Primary emotion- Joy; has a secondary emotion of cheerfulness</a:t>
            </a:r>
          </a:p>
          <a:p>
            <a:pPr algn="ctr">
              <a:lnSpc>
                <a:spcPct val="120000"/>
              </a:lnSpc>
              <a:buClr>
                <a:schemeClr val="tx2"/>
              </a:buClr>
              <a:buSzPct val="60000"/>
              <a:buFont typeface="Arial" charset="0"/>
              <a:buChar char="►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tantia" panose="02030602050306030303" pitchFamily="18" charset="0"/>
              </a:rPr>
              <a:t>Primary emotion – Sadness; has a secondary emotion of neglect</a:t>
            </a:r>
          </a:p>
          <a:p>
            <a:pPr algn="ctr">
              <a:lnSpc>
                <a:spcPct val="120000"/>
              </a:lnSpc>
              <a:buClr>
                <a:schemeClr val="tx2"/>
              </a:buClr>
              <a:buSzPct val="60000"/>
              <a:buFont typeface="Arial" charset="0"/>
              <a:buChar char="►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tantia" panose="02030602050306030303" pitchFamily="18" charset="0"/>
              </a:rPr>
              <a:t>Primary emotion - Anger; has a secondary emotion of rage 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nstantia" panose="02030602050306030303" pitchFamily="18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09600" y="3641274"/>
            <a:ext cx="2514600" cy="2862322"/>
            <a:chOff x="624" y="1968"/>
            <a:chExt cx="2064" cy="1895"/>
          </a:xfrm>
        </p:grpSpPr>
        <p:sp>
          <p:nvSpPr>
            <p:cNvPr id="57352" name="AutoShape 8"/>
            <p:cNvSpPr>
              <a:spLocks noChangeAspect="1" noChangeArrowheads="1"/>
            </p:cNvSpPr>
            <p:nvPr/>
          </p:nvSpPr>
          <p:spPr bwMode="auto">
            <a:xfrm>
              <a:off x="624" y="1968"/>
              <a:ext cx="2064" cy="1895"/>
            </a:xfrm>
            <a:prstGeom prst="roundRect">
              <a:avLst>
                <a:gd name="adj" fmla="val 4690"/>
              </a:avLst>
            </a:prstGeom>
            <a:gradFill rotWithShape="1">
              <a:gsLst>
                <a:gs pos="0">
                  <a:schemeClr val="hlink">
                    <a:gamma/>
                    <a:tint val="43529"/>
                    <a:invGamma/>
                    <a:alpha val="60001"/>
                  </a:schemeClr>
                </a:gs>
                <a:gs pos="100000">
                  <a:schemeClr val="hlink">
                    <a:alpha val="60001"/>
                  </a:schemeClr>
                </a:gs>
              </a:gsLst>
              <a:lin ang="5400000" scaled="1"/>
            </a:gra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3" name="AutoShape 9"/>
            <p:cNvSpPr>
              <a:spLocks noChangeAspect="1" noChangeArrowheads="1"/>
            </p:cNvSpPr>
            <p:nvPr/>
          </p:nvSpPr>
          <p:spPr bwMode="auto">
            <a:xfrm>
              <a:off x="649" y="1992"/>
              <a:ext cx="2010" cy="1848"/>
            </a:xfrm>
            <a:prstGeom prst="roundRect">
              <a:avLst>
                <a:gd name="adj" fmla="val 4690"/>
              </a:avLst>
            </a:prstGeom>
            <a:solidFill>
              <a:srgbClr val="FFFFFF"/>
            </a:solidFill>
            <a:ln w="9525">
              <a:solidFill>
                <a:schemeClr val="hlink">
                  <a:alpha val="60001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354" name="AutoShape 10"/>
          <p:cNvSpPr>
            <a:spLocks noChangeArrowheads="1"/>
          </p:cNvSpPr>
          <p:nvPr/>
        </p:nvSpPr>
        <p:spPr bwMode="invGray">
          <a:xfrm>
            <a:off x="693738" y="2991987"/>
            <a:ext cx="2324100" cy="393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tint val="8117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Matura MT Script Capitals" panose="03020802060602070202" pitchFamily="66" charset="0"/>
              </a:rPr>
              <a:t>Cheerfulness</a:t>
            </a:r>
            <a:endParaRPr lang="en-US" sz="2400" b="1" dirty="0">
              <a:solidFill>
                <a:schemeClr val="bg1"/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gray">
          <a:xfrm>
            <a:off x="685800" y="3717474"/>
            <a:ext cx="2246313" cy="31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en-US" sz="1400" dirty="0" smtClean="0"/>
              <a:t> </a:t>
            </a:r>
            <a:endParaRPr lang="en-US" sz="1400" dirty="0">
              <a:solidFill>
                <a:srgbClr val="000000"/>
              </a:solidFill>
            </a:endParaRP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276600" y="3641274"/>
            <a:ext cx="2514600" cy="2827581"/>
            <a:chOff x="624" y="1968"/>
            <a:chExt cx="2064" cy="1895"/>
          </a:xfrm>
        </p:grpSpPr>
        <p:sp>
          <p:nvSpPr>
            <p:cNvPr id="57358" name="AutoShape 14"/>
            <p:cNvSpPr>
              <a:spLocks noChangeAspect="1" noChangeArrowheads="1"/>
            </p:cNvSpPr>
            <p:nvPr/>
          </p:nvSpPr>
          <p:spPr bwMode="auto">
            <a:xfrm>
              <a:off x="624" y="1968"/>
              <a:ext cx="2064" cy="1895"/>
            </a:xfrm>
            <a:prstGeom prst="roundRect">
              <a:avLst>
                <a:gd name="adj" fmla="val 4690"/>
              </a:avLst>
            </a:prstGeom>
            <a:gradFill rotWithShape="1">
              <a:gsLst>
                <a:gs pos="0">
                  <a:schemeClr val="folHlink">
                    <a:gamma/>
                    <a:tint val="43529"/>
                    <a:invGamma/>
                    <a:alpha val="60001"/>
                  </a:schemeClr>
                </a:gs>
                <a:gs pos="100000">
                  <a:schemeClr val="folHlink">
                    <a:alpha val="60001"/>
                  </a:schemeClr>
                </a:gs>
              </a:gsLst>
              <a:lin ang="5400000" scaled="1"/>
            </a:gra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9" name="AutoShape 15"/>
            <p:cNvSpPr>
              <a:spLocks noChangeAspect="1" noChangeArrowheads="1"/>
            </p:cNvSpPr>
            <p:nvPr/>
          </p:nvSpPr>
          <p:spPr bwMode="auto">
            <a:xfrm>
              <a:off x="649" y="1992"/>
              <a:ext cx="2010" cy="1848"/>
            </a:xfrm>
            <a:prstGeom prst="roundRect">
              <a:avLst>
                <a:gd name="adj" fmla="val 4690"/>
              </a:avLst>
            </a:prstGeom>
            <a:solidFill>
              <a:srgbClr val="FFFFFF"/>
            </a:solidFill>
            <a:ln w="9525">
              <a:solidFill>
                <a:schemeClr val="folHlink">
                  <a:alpha val="60001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360" name="AutoShape 16"/>
          <p:cNvSpPr>
            <a:spLocks noChangeArrowheads="1"/>
          </p:cNvSpPr>
          <p:nvPr/>
        </p:nvSpPr>
        <p:spPr bwMode="invGray">
          <a:xfrm>
            <a:off x="3352800" y="2955474"/>
            <a:ext cx="2324100" cy="393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folHlink">
                  <a:gamma/>
                  <a:tint val="81176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Matura MT Script Capitals" panose="03020802060602070202" pitchFamily="66" charset="0"/>
              </a:rPr>
              <a:t>Neglect</a:t>
            </a:r>
            <a:endParaRPr lang="en-US" sz="2400" b="1" dirty="0">
              <a:solidFill>
                <a:schemeClr val="bg1"/>
              </a:solidFill>
              <a:latin typeface="Matura MT Script Capitals" panose="03020802060602070202" pitchFamily="66" charset="0"/>
            </a:endParaRP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6134100" y="3669543"/>
            <a:ext cx="2514600" cy="2799312"/>
            <a:chOff x="624" y="1968"/>
            <a:chExt cx="2064" cy="1895"/>
          </a:xfrm>
        </p:grpSpPr>
        <p:sp>
          <p:nvSpPr>
            <p:cNvPr id="57363" name="AutoShape 19"/>
            <p:cNvSpPr>
              <a:spLocks noChangeAspect="1" noChangeArrowheads="1"/>
            </p:cNvSpPr>
            <p:nvPr/>
          </p:nvSpPr>
          <p:spPr bwMode="auto">
            <a:xfrm>
              <a:off x="624" y="1968"/>
              <a:ext cx="2064" cy="1895"/>
            </a:xfrm>
            <a:prstGeom prst="roundRect">
              <a:avLst>
                <a:gd name="adj" fmla="val 4690"/>
              </a:avLst>
            </a:prstGeom>
            <a:gradFill rotWithShape="1">
              <a:gsLst>
                <a:gs pos="0">
                  <a:schemeClr val="accent2">
                    <a:gamma/>
                    <a:tint val="43529"/>
                    <a:invGamma/>
                    <a:alpha val="60001"/>
                  </a:schemeClr>
                </a:gs>
                <a:gs pos="100000">
                  <a:schemeClr val="accent2">
                    <a:alpha val="60001"/>
                  </a:schemeClr>
                </a:gs>
              </a:gsLst>
              <a:lin ang="5400000" scaled="1"/>
            </a:gra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4" name="AutoShape 20"/>
            <p:cNvSpPr>
              <a:spLocks noChangeAspect="1" noChangeArrowheads="1"/>
            </p:cNvSpPr>
            <p:nvPr/>
          </p:nvSpPr>
          <p:spPr bwMode="auto">
            <a:xfrm>
              <a:off x="649" y="1992"/>
              <a:ext cx="2010" cy="1848"/>
            </a:xfrm>
            <a:prstGeom prst="roundRect">
              <a:avLst>
                <a:gd name="adj" fmla="val 4690"/>
              </a:avLst>
            </a:prstGeom>
            <a:solidFill>
              <a:srgbClr val="FFFFFF"/>
            </a:solidFill>
            <a:ln w="9525">
              <a:solidFill>
                <a:schemeClr val="accent2">
                  <a:alpha val="60001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365" name="AutoShape 21"/>
          <p:cNvSpPr>
            <a:spLocks noChangeArrowheads="1"/>
          </p:cNvSpPr>
          <p:nvPr/>
        </p:nvSpPr>
        <p:spPr bwMode="invGray">
          <a:xfrm>
            <a:off x="6096000" y="2955474"/>
            <a:ext cx="2324100" cy="393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tint val="81176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7367" name="Rectangle 23"/>
          <p:cNvSpPr>
            <a:spLocks noChangeArrowheads="1"/>
          </p:cNvSpPr>
          <p:nvPr/>
        </p:nvSpPr>
        <p:spPr bwMode="gray">
          <a:xfrm>
            <a:off x="3352800" y="4056530"/>
            <a:ext cx="2590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nstantia" panose="02030602050306030303" pitchFamily="18" charset="0"/>
              </a:rPr>
              <a:t>insecurity </a:t>
            </a:r>
          </a:p>
          <a:p>
            <a:r>
              <a:rPr lang="en-US" sz="2000" b="1" dirty="0" smtClean="0">
                <a:latin typeface="Constantia" panose="02030602050306030303" pitchFamily="18" charset="0"/>
              </a:rPr>
              <a:t>alienation </a:t>
            </a:r>
          </a:p>
          <a:p>
            <a:r>
              <a:rPr lang="en-US" sz="2000" b="1" dirty="0" smtClean="0">
                <a:latin typeface="Constantia" panose="02030602050306030303" pitchFamily="18" charset="0"/>
              </a:rPr>
              <a:t>homesickness </a:t>
            </a:r>
          </a:p>
          <a:p>
            <a:r>
              <a:rPr lang="en-US" sz="2000" b="1" dirty="0" smtClean="0">
                <a:latin typeface="Constantia" panose="02030602050306030303" pitchFamily="18" charset="0"/>
              </a:rPr>
              <a:t>embarrassment </a:t>
            </a:r>
          </a:p>
          <a:p>
            <a:r>
              <a:rPr lang="en-US" sz="2000" b="1" dirty="0" smtClean="0">
                <a:latin typeface="Constantia" panose="02030602050306030303" pitchFamily="18" charset="0"/>
              </a:rPr>
              <a:t>humiliation</a:t>
            </a:r>
            <a:endParaRPr lang="en-US" sz="2000" b="1" dirty="0">
              <a:latin typeface="Constantia" panose="02030602050306030303" pitchFamily="18" charset="0"/>
            </a:endParaRPr>
          </a:p>
        </p:txBody>
      </p:sp>
      <p:cxnSp>
        <p:nvCxnSpPr>
          <p:cNvPr id="57369" name="AutoShape 25"/>
          <p:cNvCxnSpPr>
            <a:cxnSpLocks noChangeShapeType="1"/>
            <a:stCxn id="57354" idx="2"/>
          </p:cNvCxnSpPr>
          <p:nvPr/>
        </p:nvCxnSpPr>
        <p:spPr bwMode="auto">
          <a:xfrm rot="16200000" flipH="1">
            <a:off x="1733551" y="3507924"/>
            <a:ext cx="255587" cy="11112"/>
          </a:xfrm>
          <a:prstGeom prst="straightConnector1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</p:cxnSp>
      <p:cxnSp>
        <p:nvCxnSpPr>
          <p:cNvPr id="57370" name="AutoShape 26"/>
          <p:cNvCxnSpPr>
            <a:cxnSpLocks noChangeShapeType="1"/>
            <a:stCxn id="57360" idx="2"/>
            <a:endCxn id="57358" idx="0"/>
          </p:cNvCxnSpPr>
          <p:nvPr/>
        </p:nvCxnSpPr>
        <p:spPr bwMode="auto">
          <a:xfrm>
            <a:off x="4514850" y="3349174"/>
            <a:ext cx="19050" cy="292100"/>
          </a:xfrm>
          <a:prstGeom prst="straightConnector1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</p:cxnSp>
      <p:cxnSp>
        <p:nvCxnSpPr>
          <p:cNvPr id="57371" name="AutoShape 27"/>
          <p:cNvCxnSpPr>
            <a:cxnSpLocks noChangeShapeType="1"/>
            <a:stCxn id="57365" idx="2"/>
            <a:endCxn id="57363" idx="0"/>
          </p:cNvCxnSpPr>
          <p:nvPr/>
        </p:nvCxnSpPr>
        <p:spPr bwMode="auto">
          <a:xfrm>
            <a:off x="7258050" y="3349174"/>
            <a:ext cx="133350" cy="320369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</p:cxnSp>
      <p:sp>
        <p:nvSpPr>
          <p:cNvPr id="26" name="Rectangle 25"/>
          <p:cNvSpPr/>
          <p:nvPr/>
        </p:nvSpPr>
        <p:spPr>
          <a:xfrm>
            <a:off x="609600" y="3641274"/>
            <a:ext cx="2514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onstantia" panose="02030602050306030303" pitchFamily="18" charset="0"/>
              </a:rPr>
              <a:t>a</a:t>
            </a:r>
            <a:r>
              <a:rPr lang="en-US" sz="2000" b="1" dirty="0" smtClean="0">
                <a:latin typeface="Constantia" panose="02030602050306030303" pitchFamily="18" charset="0"/>
              </a:rPr>
              <a:t>musement      </a:t>
            </a:r>
            <a:r>
              <a:rPr lang="en-US" sz="2000" b="1" dirty="0" smtClean="0">
                <a:latin typeface="Constantia" panose="02030602050306030303" pitchFamily="18" charset="0"/>
              </a:rPr>
              <a:t>jubilation </a:t>
            </a:r>
          </a:p>
          <a:p>
            <a:r>
              <a:rPr lang="en-US" sz="2000" b="1" dirty="0" smtClean="0">
                <a:latin typeface="Constantia" panose="02030602050306030303" pitchFamily="18" charset="0"/>
              </a:rPr>
              <a:t>ecstasy </a:t>
            </a:r>
          </a:p>
          <a:p>
            <a:r>
              <a:rPr lang="en-US" sz="2000" b="1" dirty="0" smtClean="0">
                <a:latin typeface="Constantia" panose="02030602050306030303" pitchFamily="18" charset="0"/>
              </a:rPr>
              <a:t>gaiety </a:t>
            </a:r>
          </a:p>
          <a:p>
            <a:r>
              <a:rPr lang="en-US" sz="2000" b="1" dirty="0" smtClean="0">
                <a:latin typeface="Constantia" panose="02030602050306030303" pitchFamily="18" charset="0"/>
              </a:rPr>
              <a:t>euphoria </a:t>
            </a:r>
          </a:p>
          <a:p>
            <a:r>
              <a:rPr lang="en-US" sz="2000" b="1" dirty="0" smtClean="0">
                <a:latin typeface="Constantia" panose="02030602050306030303" pitchFamily="18" charset="0"/>
              </a:rPr>
              <a:t>bliss </a:t>
            </a:r>
          </a:p>
          <a:p>
            <a:r>
              <a:rPr lang="en-US" sz="2000" b="1" dirty="0" smtClean="0">
                <a:latin typeface="Constantia" panose="02030602050306030303" pitchFamily="18" charset="0"/>
              </a:rPr>
              <a:t>elation </a:t>
            </a:r>
          </a:p>
          <a:p>
            <a:r>
              <a:rPr lang="en-US" sz="2000" b="1" dirty="0" smtClean="0">
                <a:latin typeface="Constantia" panose="02030602050306030303" pitchFamily="18" charset="0"/>
              </a:rPr>
              <a:t>delight </a:t>
            </a:r>
          </a:p>
          <a:p>
            <a:r>
              <a:rPr lang="en-US" sz="2000" b="1" dirty="0">
                <a:latin typeface="Constantia" panose="02030602050306030303" pitchFamily="18" charset="0"/>
              </a:rPr>
              <a:t>h</a:t>
            </a:r>
            <a:r>
              <a:rPr lang="en-US" sz="2000" b="1" dirty="0" smtClean="0">
                <a:latin typeface="Constantia" panose="02030602050306030303" pitchFamily="18" charset="0"/>
              </a:rPr>
              <a:t>appiness </a:t>
            </a:r>
            <a:endParaRPr lang="en-US" sz="2000" b="1" dirty="0" smtClean="0">
              <a:latin typeface="Constantia" panose="02030602050306030303" pitchFamily="18" charset="0"/>
            </a:endParaRPr>
          </a:p>
        </p:txBody>
      </p:sp>
      <p:sp>
        <p:nvSpPr>
          <p:cNvPr id="33" name="AutoShape 21"/>
          <p:cNvSpPr>
            <a:spLocks noChangeArrowheads="1"/>
          </p:cNvSpPr>
          <p:nvPr/>
        </p:nvSpPr>
        <p:spPr bwMode="invGray">
          <a:xfrm>
            <a:off x="6286500" y="2988079"/>
            <a:ext cx="2324100" cy="393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tint val="81176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Matura MT Script Capitals" panose="03020802060602070202" pitchFamily="66" charset="0"/>
              </a:rPr>
              <a:t>Rage</a:t>
            </a:r>
            <a:endParaRPr lang="en-US" sz="2400" b="1" dirty="0">
              <a:solidFill>
                <a:schemeClr val="bg1"/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229350" y="3949805"/>
            <a:ext cx="2438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nstantia" panose="02030602050306030303" pitchFamily="18" charset="0"/>
              </a:rPr>
              <a:t>fury </a:t>
            </a:r>
          </a:p>
          <a:p>
            <a:r>
              <a:rPr lang="en-US" sz="2000" b="1" dirty="0" smtClean="0">
                <a:latin typeface="Constantia" panose="02030602050306030303" pitchFamily="18" charset="0"/>
              </a:rPr>
              <a:t>wrath </a:t>
            </a:r>
          </a:p>
          <a:p>
            <a:r>
              <a:rPr lang="en-US" sz="2000" b="1" dirty="0" smtClean="0">
                <a:latin typeface="Constantia" panose="02030602050306030303" pitchFamily="18" charset="0"/>
              </a:rPr>
              <a:t>bitterness </a:t>
            </a:r>
          </a:p>
          <a:p>
            <a:r>
              <a:rPr lang="en-US" sz="2000" b="1" dirty="0" smtClean="0">
                <a:latin typeface="Constantia" panose="02030602050306030303" pitchFamily="18" charset="0"/>
              </a:rPr>
              <a:t>loathing </a:t>
            </a:r>
          </a:p>
          <a:p>
            <a:r>
              <a:rPr lang="en-US" sz="2000" b="1" dirty="0" smtClean="0">
                <a:latin typeface="Constantia" panose="02030602050306030303" pitchFamily="18" charset="0"/>
              </a:rPr>
              <a:t>resentment </a:t>
            </a:r>
          </a:p>
          <a:p>
            <a:r>
              <a:rPr lang="en-US" sz="2000" b="1" dirty="0" smtClean="0">
                <a:latin typeface="Constantia" panose="02030602050306030303" pitchFamily="18" charset="0"/>
              </a:rPr>
              <a:t>hate </a:t>
            </a:r>
          </a:p>
          <a:p>
            <a:r>
              <a:rPr lang="en-US" sz="2000" b="1" dirty="0" smtClean="0">
                <a:latin typeface="Constantia" panose="02030602050306030303" pitchFamily="18" charset="0"/>
              </a:rPr>
              <a:t>loathing</a:t>
            </a:r>
            <a:endParaRPr lang="en-US" sz="2000" b="1" dirty="0"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Secondary Emotions</a:t>
            </a:r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gray">
          <a:xfrm>
            <a:off x="1442539" y="1447800"/>
            <a:ext cx="6624637" cy="0"/>
          </a:xfrm>
          <a:prstGeom prst="line">
            <a:avLst/>
          </a:prstGeom>
          <a:noFill/>
          <a:ln w="12700">
            <a:solidFill>
              <a:srgbClr val="96969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gray">
          <a:xfrm>
            <a:off x="1300163" y="2590800"/>
            <a:ext cx="6624637" cy="0"/>
          </a:xfrm>
          <a:prstGeom prst="line">
            <a:avLst/>
          </a:prstGeom>
          <a:noFill/>
          <a:ln w="12700">
            <a:solidFill>
              <a:srgbClr val="96969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1973023"/>
            <a:ext cx="88392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buClr>
                <a:schemeClr val="tx2"/>
              </a:buClr>
              <a:buSzPct val="60000"/>
              <a:buFont typeface="Arial" charset="0"/>
              <a:buChar char="►"/>
            </a:pPr>
            <a:r>
              <a:rPr lang="en-US" sz="2000" b="1" dirty="0" smtClean="0">
                <a:latin typeface="Constantia" panose="02030602050306030303" pitchFamily="18" charset="0"/>
              </a:rPr>
              <a:t>Primary emotion-  Anger, secondary emotions: irritation, </a:t>
            </a:r>
            <a:r>
              <a:rPr lang="en-US" sz="2000" b="1" dirty="0" smtClean="0">
                <a:latin typeface="Constantia" panose="02030602050306030303" pitchFamily="18" charset="0"/>
              </a:rPr>
              <a:t>disgust</a:t>
            </a:r>
            <a:endParaRPr lang="en-US" sz="2000" b="1" dirty="0" smtClean="0">
              <a:latin typeface="Constantia" panose="02030602050306030303" pitchFamily="18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82662" y="3707232"/>
            <a:ext cx="2514600" cy="1766887"/>
            <a:chOff x="624" y="1968"/>
            <a:chExt cx="2064" cy="1895"/>
          </a:xfrm>
        </p:grpSpPr>
        <p:sp>
          <p:nvSpPr>
            <p:cNvPr id="57352" name="AutoShape 8"/>
            <p:cNvSpPr>
              <a:spLocks noChangeAspect="1" noChangeArrowheads="1"/>
            </p:cNvSpPr>
            <p:nvPr/>
          </p:nvSpPr>
          <p:spPr bwMode="auto">
            <a:xfrm>
              <a:off x="624" y="1968"/>
              <a:ext cx="2064" cy="1895"/>
            </a:xfrm>
            <a:prstGeom prst="roundRect">
              <a:avLst>
                <a:gd name="adj" fmla="val 4690"/>
              </a:avLst>
            </a:prstGeom>
            <a:gradFill rotWithShape="1">
              <a:gsLst>
                <a:gs pos="0">
                  <a:schemeClr val="hlink">
                    <a:gamma/>
                    <a:tint val="43529"/>
                    <a:invGamma/>
                    <a:alpha val="60001"/>
                  </a:schemeClr>
                </a:gs>
                <a:gs pos="100000">
                  <a:schemeClr val="hlink">
                    <a:alpha val="60001"/>
                  </a:schemeClr>
                </a:gs>
              </a:gsLst>
              <a:lin ang="5400000" scaled="1"/>
            </a:gra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3" name="AutoShape 9"/>
            <p:cNvSpPr>
              <a:spLocks noChangeAspect="1" noChangeArrowheads="1"/>
            </p:cNvSpPr>
            <p:nvPr/>
          </p:nvSpPr>
          <p:spPr bwMode="auto">
            <a:xfrm>
              <a:off x="649" y="1992"/>
              <a:ext cx="2010" cy="1848"/>
            </a:xfrm>
            <a:prstGeom prst="roundRect">
              <a:avLst>
                <a:gd name="adj" fmla="val 4690"/>
              </a:avLst>
            </a:prstGeom>
            <a:solidFill>
              <a:srgbClr val="FFFFFF"/>
            </a:solidFill>
            <a:ln w="9525">
              <a:solidFill>
                <a:schemeClr val="hlink">
                  <a:alpha val="60001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354" name="AutoShape 10"/>
          <p:cNvSpPr>
            <a:spLocks noChangeArrowheads="1"/>
          </p:cNvSpPr>
          <p:nvPr/>
        </p:nvSpPr>
        <p:spPr bwMode="invGray">
          <a:xfrm>
            <a:off x="1066800" y="2905545"/>
            <a:ext cx="2324100" cy="393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tint val="8117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Matura MT Script Capitals" panose="03020802060602070202" pitchFamily="66" charset="0"/>
              </a:rPr>
              <a:t>Irritation</a:t>
            </a:r>
            <a:endParaRPr lang="en-US" sz="2400" b="1" dirty="0">
              <a:solidFill>
                <a:schemeClr val="bg1"/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gray">
          <a:xfrm>
            <a:off x="1058862" y="3631032"/>
            <a:ext cx="2246313" cy="31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en-US" sz="1400" dirty="0" smtClean="0"/>
              <a:t> </a:t>
            </a:r>
            <a:endParaRPr lang="en-US" sz="1400" dirty="0">
              <a:solidFill>
                <a:srgbClr val="000000"/>
              </a:solidFill>
            </a:endParaRP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097462" y="3631032"/>
            <a:ext cx="2514600" cy="1766887"/>
            <a:chOff x="624" y="1968"/>
            <a:chExt cx="2064" cy="1895"/>
          </a:xfrm>
        </p:grpSpPr>
        <p:sp>
          <p:nvSpPr>
            <p:cNvPr id="57358" name="AutoShape 14"/>
            <p:cNvSpPr>
              <a:spLocks noChangeAspect="1" noChangeArrowheads="1"/>
            </p:cNvSpPr>
            <p:nvPr/>
          </p:nvSpPr>
          <p:spPr bwMode="auto">
            <a:xfrm>
              <a:off x="624" y="1968"/>
              <a:ext cx="2064" cy="1895"/>
            </a:xfrm>
            <a:prstGeom prst="roundRect">
              <a:avLst>
                <a:gd name="adj" fmla="val 4690"/>
              </a:avLst>
            </a:prstGeom>
            <a:gradFill rotWithShape="1">
              <a:gsLst>
                <a:gs pos="0">
                  <a:schemeClr val="folHlink">
                    <a:gamma/>
                    <a:tint val="43529"/>
                    <a:invGamma/>
                    <a:alpha val="60001"/>
                  </a:schemeClr>
                </a:gs>
                <a:gs pos="100000">
                  <a:schemeClr val="folHlink">
                    <a:alpha val="60001"/>
                  </a:schemeClr>
                </a:gs>
              </a:gsLst>
              <a:lin ang="5400000" scaled="1"/>
            </a:gra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9" name="AutoShape 15"/>
            <p:cNvSpPr>
              <a:spLocks noChangeAspect="1" noChangeArrowheads="1"/>
            </p:cNvSpPr>
            <p:nvPr/>
          </p:nvSpPr>
          <p:spPr bwMode="auto">
            <a:xfrm>
              <a:off x="649" y="1992"/>
              <a:ext cx="2010" cy="1848"/>
            </a:xfrm>
            <a:prstGeom prst="roundRect">
              <a:avLst>
                <a:gd name="adj" fmla="val 4690"/>
              </a:avLst>
            </a:prstGeom>
            <a:solidFill>
              <a:srgbClr val="FFFFFF"/>
            </a:solidFill>
            <a:ln w="9525">
              <a:solidFill>
                <a:schemeClr val="folHlink">
                  <a:alpha val="60001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360" name="AutoShape 16"/>
          <p:cNvSpPr>
            <a:spLocks noChangeArrowheads="1"/>
          </p:cNvSpPr>
          <p:nvPr/>
        </p:nvSpPr>
        <p:spPr bwMode="invGray">
          <a:xfrm>
            <a:off x="5097462" y="2869032"/>
            <a:ext cx="2324100" cy="393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folHlink">
                  <a:gamma/>
                  <a:tint val="81176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Matura MT Script Capitals" panose="03020802060602070202" pitchFamily="66" charset="0"/>
              </a:rPr>
              <a:t>Disgust</a:t>
            </a:r>
            <a:endParaRPr lang="en-US" sz="2400" b="1" dirty="0">
              <a:solidFill>
                <a:schemeClr val="bg1"/>
              </a:solidFill>
              <a:latin typeface="Matura MT Script Capitals" panose="03020802060602070202" pitchFamily="66" charset="0"/>
            </a:endParaRPr>
          </a:p>
        </p:txBody>
      </p:sp>
      <p:cxnSp>
        <p:nvCxnSpPr>
          <p:cNvPr id="57369" name="AutoShape 25"/>
          <p:cNvCxnSpPr>
            <a:cxnSpLocks noChangeShapeType="1"/>
            <a:stCxn id="57354" idx="2"/>
            <a:endCxn id="57352" idx="0"/>
          </p:cNvCxnSpPr>
          <p:nvPr/>
        </p:nvCxnSpPr>
        <p:spPr bwMode="auto">
          <a:xfrm rot="16200000" flipH="1">
            <a:off x="2030413" y="3497682"/>
            <a:ext cx="407987" cy="11112"/>
          </a:xfrm>
          <a:prstGeom prst="straightConnector1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</p:cxnSp>
      <p:cxnSp>
        <p:nvCxnSpPr>
          <p:cNvPr id="57370" name="AutoShape 26"/>
          <p:cNvCxnSpPr>
            <a:cxnSpLocks noChangeShapeType="1"/>
            <a:endCxn id="57358" idx="0"/>
          </p:cNvCxnSpPr>
          <p:nvPr/>
        </p:nvCxnSpPr>
        <p:spPr bwMode="auto">
          <a:xfrm rot="16200000" flipH="1">
            <a:off x="6145212" y="3421482"/>
            <a:ext cx="381000" cy="38100"/>
          </a:xfrm>
          <a:prstGeom prst="straightConnector1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</p:cxnSp>
      <p:sp>
        <p:nvSpPr>
          <p:cNvPr id="29" name="Rectangle 28"/>
          <p:cNvSpPr/>
          <p:nvPr/>
        </p:nvSpPr>
        <p:spPr>
          <a:xfrm>
            <a:off x="1439862" y="3859632"/>
            <a:ext cx="1905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nstantia" panose="02030602050306030303" pitchFamily="18" charset="0"/>
              </a:rPr>
              <a:t>agitation </a:t>
            </a:r>
          </a:p>
          <a:p>
            <a:r>
              <a:rPr lang="en-US" sz="2000" b="1" dirty="0" smtClean="0">
                <a:latin typeface="Constantia" panose="02030602050306030303" pitchFamily="18" charset="0"/>
              </a:rPr>
              <a:t>aggravation </a:t>
            </a:r>
          </a:p>
          <a:p>
            <a:r>
              <a:rPr lang="en-US" sz="2000" b="1" dirty="0" smtClean="0">
                <a:latin typeface="Constantia" panose="02030602050306030303" pitchFamily="18" charset="0"/>
              </a:rPr>
              <a:t>grouchiness</a:t>
            </a:r>
            <a:endParaRPr lang="en-US" sz="2000" b="1" dirty="0">
              <a:latin typeface="Constantia" panose="02030602050306030303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97462" y="3868610"/>
            <a:ext cx="274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nstantia" panose="02030602050306030303" pitchFamily="18" charset="0"/>
              </a:rPr>
              <a:t>revulsion </a:t>
            </a:r>
          </a:p>
          <a:p>
            <a:r>
              <a:rPr lang="en-US" sz="2000" b="1" dirty="0" smtClean="0">
                <a:latin typeface="Constantia" panose="02030602050306030303" pitchFamily="18" charset="0"/>
              </a:rPr>
              <a:t>contempt</a:t>
            </a:r>
            <a:endParaRPr lang="en-US" sz="2000" b="1" dirty="0"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et signs">
  <a:themeElements>
    <a:clrScheme name="Custom 4">
      <a:dk1>
        <a:srgbClr val="000000"/>
      </a:dk1>
      <a:lt1>
        <a:srgbClr val="FFFFFF"/>
      </a:lt1>
      <a:dk2>
        <a:srgbClr val="304F7C"/>
      </a:dk2>
      <a:lt2>
        <a:srgbClr val="90A4D0"/>
      </a:lt2>
      <a:accent1>
        <a:srgbClr val="5B93C1"/>
      </a:accent1>
      <a:accent2>
        <a:srgbClr val="5DC1CB"/>
      </a:accent2>
      <a:accent3>
        <a:srgbClr val="FFA401"/>
      </a:accent3>
      <a:accent4>
        <a:srgbClr val="E87F6A"/>
      </a:accent4>
      <a:accent5>
        <a:srgbClr val="BC88DC"/>
      </a:accent5>
      <a:accent6>
        <a:srgbClr val="C5A447"/>
      </a:accent6>
      <a:hlink>
        <a:srgbClr val="56C268"/>
      </a:hlink>
      <a:folHlink>
        <a:srgbClr val="9AC83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304F7C"/>
        </a:dk2>
        <a:lt2>
          <a:srgbClr val="90A4D0"/>
        </a:lt2>
        <a:accent1>
          <a:srgbClr val="5B93C1"/>
        </a:accent1>
        <a:accent2>
          <a:srgbClr val="5DC1CB"/>
        </a:accent2>
        <a:accent3>
          <a:srgbClr val="FFFFFF"/>
        </a:accent3>
        <a:accent4>
          <a:srgbClr val="000000"/>
        </a:accent4>
        <a:accent5>
          <a:srgbClr val="B5C8DD"/>
        </a:accent5>
        <a:accent6>
          <a:srgbClr val="53AFB8"/>
        </a:accent6>
        <a:hlink>
          <a:srgbClr val="56C268"/>
        </a:hlink>
        <a:folHlink>
          <a:srgbClr val="9AC8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BB2D15"/>
        </a:dk2>
        <a:lt2>
          <a:srgbClr val="C3A687"/>
        </a:lt2>
        <a:accent1>
          <a:srgbClr val="F4AF02"/>
        </a:accent1>
        <a:accent2>
          <a:srgbClr val="805BDB"/>
        </a:accent2>
        <a:accent3>
          <a:srgbClr val="FFFFFF"/>
        </a:accent3>
        <a:accent4>
          <a:srgbClr val="000000"/>
        </a:accent4>
        <a:accent5>
          <a:srgbClr val="F8D4AA"/>
        </a:accent5>
        <a:accent6>
          <a:srgbClr val="7352C6"/>
        </a:accent6>
        <a:hlink>
          <a:srgbClr val="3CAFD8"/>
        </a:hlink>
        <a:folHlink>
          <a:srgbClr val="EA7B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288C5F"/>
        </a:dk2>
        <a:lt2>
          <a:srgbClr val="B9CF91"/>
        </a:lt2>
        <a:accent1>
          <a:srgbClr val="67B939"/>
        </a:accent1>
        <a:accent2>
          <a:srgbClr val="CDC129"/>
        </a:accent2>
        <a:accent3>
          <a:srgbClr val="FFFFFF"/>
        </a:accent3>
        <a:accent4>
          <a:srgbClr val="000000"/>
        </a:accent4>
        <a:accent5>
          <a:srgbClr val="B8D9AE"/>
        </a:accent5>
        <a:accent6>
          <a:srgbClr val="BAAF24"/>
        </a:accent6>
        <a:hlink>
          <a:srgbClr val="EB8515"/>
        </a:hlink>
        <a:folHlink>
          <a:srgbClr val="698AF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street signs</Template>
  <TotalTime>476</TotalTime>
  <Words>1056</Words>
  <Application>Microsoft Office PowerPoint</Application>
  <PresentationFormat>On-screen Show (4:3)</PresentationFormat>
  <Paragraphs>334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street signs</vt:lpstr>
      <vt:lpstr>Emotional Regulation</vt:lpstr>
      <vt:lpstr>Contents</vt:lpstr>
      <vt:lpstr>PowerPoint Presentation</vt:lpstr>
      <vt:lpstr>Two Kinds of Emotions</vt:lpstr>
      <vt:lpstr>PowerPoint Presentation</vt:lpstr>
      <vt:lpstr>PowerPoint Presentation</vt:lpstr>
      <vt:lpstr>Secondary Emotions</vt:lpstr>
      <vt:lpstr>Secondary Emotions</vt:lpstr>
      <vt:lpstr>Secondary Emotions</vt:lpstr>
      <vt:lpstr>Secondary Emotions</vt:lpstr>
      <vt:lpstr>Secondary Emotions Pile Up One On Top Of The Other And Increase Our Emotional Pain</vt:lpstr>
      <vt:lpstr>Frequent Response  To Intense Feelings</vt:lpstr>
      <vt:lpstr>Secondary Feelings</vt:lpstr>
      <vt:lpstr>Primary Goals of Emotional Regulation</vt:lpstr>
      <vt:lpstr>Goals of Emotion Regulation</vt:lpstr>
      <vt:lpstr>Goals of Emotional Regulation</vt:lpstr>
      <vt:lpstr>PowerPoint Presentation</vt:lpstr>
      <vt:lpstr>PowerPoint Presentation</vt:lpstr>
      <vt:lpstr>Be Honest About How You Feel</vt:lpstr>
      <vt:lpstr>Emotion Regulation Skills </vt:lpstr>
      <vt:lpstr>Managing painful emotions</vt:lpstr>
      <vt:lpstr>Managing Secondary Emotions</vt:lpstr>
      <vt:lpstr>Misconceptions  About Emotions</vt:lpstr>
      <vt:lpstr>Caring for yourself</vt:lpstr>
      <vt:lpstr>Decreasing Emotional Suffering</vt:lpstr>
      <vt:lpstr>Please Visit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 Regulation</dc:title>
  <dc:creator>Dell</dc:creator>
  <cp:lastModifiedBy>Windows User</cp:lastModifiedBy>
  <cp:revision>51</cp:revision>
  <dcterms:created xsi:type="dcterms:W3CDTF">2009-04-23T18:34:59Z</dcterms:created>
  <dcterms:modified xsi:type="dcterms:W3CDTF">2021-06-09T17:05:08Z</dcterms:modified>
</cp:coreProperties>
</file>