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5" r:id="rId2"/>
  </p:sldMasterIdLst>
  <p:notesMasterIdLst>
    <p:notesMasterId r:id="rId136"/>
  </p:notesMasterIdLst>
  <p:sldIdLst>
    <p:sldId id="256" r:id="rId3"/>
    <p:sldId id="429" r:id="rId4"/>
    <p:sldId id="318" r:id="rId5"/>
    <p:sldId id="303" r:id="rId6"/>
    <p:sldId id="277" r:id="rId7"/>
    <p:sldId id="276" r:id="rId8"/>
    <p:sldId id="279" r:id="rId9"/>
    <p:sldId id="278" r:id="rId10"/>
    <p:sldId id="285" r:id="rId11"/>
    <p:sldId id="301" r:id="rId12"/>
    <p:sldId id="300" r:id="rId13"/>
    <p:sldId id="283" r:id="rId14"/>
    <p:sldId id="284" r:id="rId15"/>
    <p:sldId id="307" r:id="rId16"/>
    <p:sldId id="309" r:id="rId17"/>
    <p:sldId id="403" r:id="rId18"/>
    <p:sldId id="305" r:id="rId19"/>
    <p:sldId id="306" r:id="rId20"/>
    <p:sldId id="286" r:id="rId21"/>
    <p:sldId id="287" r:id="rId22"/>
    <p:sldId id="289" r:id="rId23"/>
    <p:sldId id="288" r:id="rId24"/>
    <p:sldId id="290" r:id="rId25"/>
    <p:sldId id="268" r:id="rId26"/>
    <p:sldId id="408" r:id="rId27"/>
    <p:sldId id="324" r:id="rId28"/>
    <p:sldId id="325" r:id="rId29"/>
    <p:sldId id="326" r:id="rId30"/>
    <p:sldId id="327" r:id="rId31"/>
    <p:sldId id="328" r:id="rId32"/>
    <p:sldId id="329" r:id="rId33"/>
    <p:sldId id="330" r:id="rId34"/>
    <p:sldId id="331" r:id="rId35"/>
    <p:sldId id="409" r:id="rId36"/>
    <p:sldId id="321" r:id="rId37"/>
    <p:sldId id="322" r:id="rId38"/>
    <p:sldId id="313" r:id="rId39"/>
    <p:sldId id="406" r:id="rId40"/>
    <p:sldId id="311" r:id="rId41"/>
    <p:sldId id="314" r:id="rId42"/>
    <p:sldId id="317" r:id="rId43"/>
    <p:sldId id="347" r:id="rId44"/>
    <p:sldId id="348" r:id="rId45"/>
    <p:sldId id="350" r:id="rId46"/>
    <p:sldId id="346" r:id="rId47"/>
    <p:sldId id="312" r:id="rId48"/>
    <p:sldId id="405" r:id="rId49"/>
    <p:sldId id="316" r:id="rId50"/>
    <p:sldId id="292" r:id="rId51"/>
    <p:sldId id="293" r:id="rId52"/>
    <p:sldId id="294" r:id="rId53"/>
    <p:sldId id="407" r:id="rId54"/>
    <p:sldId id="323" r:id="rId55"/>
    <p:sldId id="333" r:id="rId56"/>
    <p:sldId id="337" r:id="rId57"/>
    <p:sldId id="332" r:id="rId58"/>
    <p:sldId id="338" r:id="rId59"/>
    <p:sldId id="336" r:id="rId60"/>
    <p:sldId id="339" r:id="rId61"/>
    <p:sldId id="340" r:id="rId62"/>
    <p:sldId id="341" r:id="rId63"/>
    <p:sldId id="342" r:id="rId64"/>
    <p:sldId id="411" r:id="rId65"/>
    <p:sldId id="410" r:id="rId66"/>
    <p:sldId id="412" r:id="rId67"/>
    <p:sldId id="413" r:id="rId68"/>
    <p:sldId id="414" r:id="rId69"/>
    <p:sldId id="415" r:id="rId70"/>
    <p:sldId id="416" r:id="rId71"/>
    <p:sldId id="417" r:id="rId72"/>
    <p:sldId id="418" r:id="rId73"/>
    <p:sldId id="419" r:id="rId74"/>
    <p:sldId id="420" r:id="rId75"/>
    <p:sldId id="421" r:id="rId76"/>
    <p:sldId id="422" r:id="rId77"/>
    <p:sldId id="423" r:id="rId78"/>
    <p:sldId id="424" r:id="rId79"/>
    <p:sldId id="334" r:id="rId80"/>
    <p:sldId id="392" r:id="rId81"/>
    <p:sldId id="378" r:id="rId82"/>
    <p:sldId id="379" r:id="rId83"/>
    <p:sldId id="380" r:id="rId84"/>
    <p:sldId id="335" r:id="rId85"/>
    <p:sldId id="373" r:id="rId86"/>
    <p:sldId id="374" r:id="rId87"/>
    <p:sldId id="375" r:id="rId88"/>
    <p:sldId id="376" r:id="rId89"/>
    <p:sldId id="343" r:id="rId90"/>
    <p:sldId id="377" r:id="rId91"/>
    <p:sldId id="381" r:id="rId92"/>
    <p:sldId id="382" r:id="rId93"/>
    <p:sldId id="383" r:id="rId94"/>
    <p:sldId id="384" r:id="rId95"/>
    <p:sldId id="385" r:id="rId96"/>
    <p:sldId id="386" r:id="rId97"/>
    <p:sldId id="400" r:id="rId98"/>
    <p:sldId id="387" r:id="rId99"/>
    <p:sldId id="388" r:id="rId100"/>
    <p:sldId id="389" r:id="rId101"/>
    <p:sldId id="390" r:id="rId102"/>
    <p:sldId id="391" r:id="rId103"/>
    <p:sldId id="393" r:id="rId104"/>
    <p:sldId id="395" r:id="rId105"/>
    <p:sldId id="401" r:id="rId106"/>
    <p:sldId id="396" r:id="rId107"/>
    <p:sldId id="397" r:id="rId108"/>
    <p:sldId id="398" r:id="rId109"/>
    <p:sldId id="402" r:id="rId110"/>
    <p:sldId id="399" r:id="rId111"/>
    <p:sldId id="369" r:id="rId112"/>
    <p:sldId id="367" r:id="rId113"/>
    <p:sldId id="368" r:id="rId114"/>
    <p:sldId id="360" r:id="rId115"/>
    <p:sldId id="359" r:id="rId116"/>
    <p:sldId id="357" r:id="rId117"/>
    <p:sldId id="370" r:id="rId118"/>
    <p:sldId id="351" r:id="rId119"/>
    <p:sldId id="353" r:id="rId120"/>
    <p:sldId id="361" r:id="rId121"/>
    <p:sldId id="356" r:id="rId122"/>
    <p:sldId id="352" r:id="rId123"/>
    <p:sldId id="362" r:id="rId124"/>
    <p:sldId id="363" r:id="rId125"/>
    <p:sldId id="364" r:id="rId126"/>
    <p:sldId id="365" r:id="rId127"/>
    <p:sldId id="366" r:id="rId128"/>
    <p:sldId id="271" r:id="rId129"/>
    <p:sldId id="296" r:id="rId130"/>
    <p:sldId id="297" r:id="rId131"/>
    <p:sldId id="426" r:id="rId132"/>
    <p:sldId id="425" r:id="rId133"/>
    <p:sldId id="427" r:id="rId134"/>
    <p:sldId id="430" r:id="rId135"/>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6BA7A"/>
    <a:srgbClr val="808080"/>
    <a:srgbClr val="5DC38B"/>
    <a:srgbClr val="000000"/>
    <a:srgbClr val="51A164"/>
    <a:srgbClr val="FFCC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72" autoAdjust="0"/>
    <p:restoredTop sz="94660"/>
  </p:normalViewPr>
  <p:slideViewPr>
    <p:cSldViewPr>
      <p:cViewPr varScale="1">
        <p:scale>
          <a:sx n="110" d="100"/>
          <a:sy n="110" d="100"/>
        </p:scale>
        <p:origin x="-162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6" d="100"/>
          <a:sy n="56" d="100"/>
        </p:scale>
        <p:origin x="-181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Men </c:v>
                </c:pt>
              </c:strCache>
            </c:strRef>
          </c:tx>
          <c:invertIfNegative val="0"/>
          <c:cat>
            <c:strRef>
              <c:f>Sheet1!$A$2:$A$9</c:f>
              <c:strCache>
                <c:ptCount val="8"/>
                <c:pt idx="0">
                  <c:v>Alcohol Abuse</c:v>
                </c:pt>
                <c:pt idx="1">
                  <c:v>Drug Abuse</c:v>
                </c:pt>
                <c:pt idx="2">
                  <c:v>Major Depression</c:v>
                </c:pt>
                <c:pt idx="3">
                  <c:v>Social Phobias</c:v>
                </c:pt>
                <c:pt idx="4">
                  <c:v>Agoraphobia</c:v>
                </c:pt>
                <c:pt idx="5">
                  <c:v>Gen. Anxiety</c:v>
                </c:pt>
                <c:pt idx="6">
                  <c:v>Panic Disorder</c:v>
                </c:pt>
                <c:pt idx="7">
                  <c:v>&gt;3 Diagnosis</c:v>
                </c:pt>
              </c:strCache>
            </c:strRef>
          </c:cat>
          <c:val>
            <c:numRef>
              <c:f>Sheet1!$B$2:$B$9</c:f>
              <c:numCache>
                <c:formatCode>General</c:formatCode>
                <c:ptCount val="8"/>
                <c:pt idx="0">
                  <c:v>52</c:v>
                </c:pt>
                <c:pt idx="1">
                  <c:v>35</c:v>
                </c:pt>
                <c:pt idx="2">
                  <c:v>48</c:v>
                </c:pt>
                <c:pt idx="3">
                  <c:v>28</c:v>
                </c:pt>
                <c:pt idx="4">
                  <c:v>16</c:v>
                </c:pt>
                <c:pt idx="5">
                  <c:v>17</c:v>
                </c:pt>
                <c:pt idx="6">
                  <c:v>16</c:v>
                </c:pt>
                <c:pt idx="7">
                  <c:v>59</c:v>
                </c:pt>
              </c:numCache>
            </c:numRef>
          </c:val>
        </c:ser>
        <c:ser>
          <c:idx val="1"/>
          <c:order val="1"/>
          <c:tx>
            <c:strRef>
              <c:f>Sheet1!$C$1</c:f>
              <c:strCache>
                <c:ptCount val="1"/>
                <c:pt idx="0">
                  <c:v>Women</c:v>
                </c:pt>
              </c:strCache>
            </c:strRef>
          </c:tx>
          <c:invertIfNegative val="0"/>
          <c:cat>
            <c:strRef>
              <c:f>Sheet1!$A$2:$A$9</c:f>
              <c:strCache>
                <c:ptCount val="8"/>
                <c:pt idx="0">
                  <c:v>Alcohol Abuse</c:v>
                </c:pt>
                <c:pt idx="1">
                  <c:v>Drug Abuse</c:v>
                </c:pt>
                <c:pt idx="2">
                  <c:v>Major Depression</c:v>
                </c:pt>
                <c:pt idx="3">
                  <c:v>Social Phobias</c:v>
                </c:pt>
                <c:pt idx="4">
                  <c:v>Agoraphobia</c:v>
                </c:pt>
                <c:pt idx="5">
                  <c:v>Gen. Anxiety</c:v>
                </c:pt>
                <c:pt idx="6">
                  <c:v>Panic Disorder</c:v>
                </c:pt>
                <c:pt idx="7">
                  <c:v>&gt;3 Diagnosis</c:v>
                </c:pt>
              </c:strCache>
            </c:strRef>
          </c:cat>
          <c:val>
            <c:numRef>
              <c:f>Sheet1!$C$2:$C$9</c:f>
              <c:numCache>
                <c:formatCode>General</c:formatCode>
                <c:ptCount val="8"/>
                <c:pt idx="0">
                  <c:v>38</c:v>
                </c:pt>
                <c:pt idx="1">
                  <c:v>27</c:v>
                </c:pt>
                <c:pt idx="2">
                  <c:v>49</c:v>
                </c:pt>
                <c:pt idx="3">
                  <c:v>28</c:v>
                </c:pt>
                <c:pt idx="4">
                  <c:v>22</c:v>
                </c:pt>
                <c:pt idx="5">
                  <c:v>15</c:v>
                </c:pt>
                <c:pt idx="6">
                  <c:v>13</c:v>
                </c:pt>
                <c:pt idx="7">
                  <c:v>44</c:v>
                </c:pt>
              </c:numCache>
            </c:numRef>
          </c:val>
        </c:ser>
        <c:dLbls>
          <c:showLegendKey val="0"/>
          <c:showVal val="0"/>
          <c:showCatName val="0"/>
          <c:showSerName val="0"/>
          <c:showPercent val="0"/>
          <c:showBubbleSize val="0"/>
        </c:dLbls>
        <c:gapWidth val="150"/>
        <c:shape val="pyramid"/>
        <c:axId val="187015168"/>
        <c:axId val="187016704"/>
        <c:axId val="0"/>
      </c:bar3DChart>
      <c:catAx>
        <c:axId val="187015168"/>
        <c:scaling>
          <c:orientation val="minMax"/>
        </c:scaling>
        <c:delete val="0"/>
        <c:axPos val="b"/>
        <c:majorTickMark val="out"/>
        <c:minorTickMark val="none"/>
        <c:tickLblPos val="nextTo"/>
        <c:crossAx val="187016704"/>
        <c:crosses val="autoZero"/>
        <c:auto val="1"/>
        <c:lblAlgn val="ctr"/>
        <c:lblOffset val="100"/>
        <c:noMultiLvlLbl val="0"/>
      </c:catAx>
      <c:valAx>
        <c:axId val="187016704"/>
        <c:scaling>
          <c:orientation val="minMax"/>
        </c:scaling>
        <c:delete val="0"/>
        <c:axPos val="l"/>
        <c:majorGridlines/>
        <c:numFmt formatCode="General" sourceLinked="1"/>
        <c:majorTickMark val="out"/>
        <c:minorTickMark val="none"/>
        <c:tickLblPos val="nextTo"/>
        <c:crossAx val="1870151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latin typeface="+mn-lt"/>
              </a:defRPr>
            </a:pPr>
            <a:r>
              <a:rPr lang="en-US" sz="3600" dirty="0">
                <a:latin typeface="+mn-lt"/>
              </a:rPr>
              <a:t>Person Parts</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Person Parts</c:v>
                </c:pt>
              </c:strCache>
            </c:strRef>
          </c:tx>
          <c:cat>
            <c:strRef>
              <c:f>Sheet1!$A$2:$A$7</c:f>
              <c:strCache>
                <c:ptCount val="6"/>
                <c:pt idx="0">
                  <c:v>Adult</c:v>
                </c:pt>
                <c:pt idx="1">
                  <c:v>17 year old</c:v>
                </c:pt>
                <c:pt idx="2">
                  <c:v>13 year old</c:v>
                </c:pt>
                <c:pt idx="3">
                  <c:v>9 year old</c:v>
                </c:pt>
                <c:pt idx="4">
                  <c:v>5 year old</c:v>
                </c:pt>
                <c:pt idx="5">
                  <c:v>2 year old</c:v>
                </c:pt>
              </c:strCache>
            </c:strRef>
          </c:cat>
          <c:val>
            <c:numRef>
              <c:f>Sheet1!$B$2:$B$7</c:f>
              <c:numCache>
                <c:formatCode>General</c:formatCode>
                <c:ptCount val="6"/>
                <c:pt idx="0">
                  <c:v>8.2000000000000011</c:v>
                </c:pt>
                <c:pt idx="1">
                  <c:v>2.2000000000000002</c:v>
                </c:pt>
                <c:pt idx="2">
                  <c:v>1.4</c:v>
                </c:pt>
                <c:pt idx="3">
                  <c:v>1.2</c:v>
                </c:pt>
                <c:pt idx="4">
                  <c:v>1.2</c:v>
                </c:pt>
                <c:pt idx="5">
                  <c:v>1.3</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4DE6A-68CD-40C1-9E08-08254A3E8265}" type="doc">
      <dgm:prSet loTypeId="urn:microsoft.com/office/officeart/2005/8/layout/vList3#1" loCatId="list" qsTypeId="urn:microsoft.com/office/officeart/2005/8/quickstyle/simple1" qsCatId="simple" csTypeId="urn:microsoft.com/office/officeart/2005/8/colors/accent3_5" csCatId="accent3" phldr="1"/>
      <dgm:spPr/>
    </dgm:pt>
    <dgm:pt modelId="{A153ABE9-56BC-4565-A3C4-EC4E29C07AE7}">
      <dgm:prSet phldrT="[Text]" custT="1"/>
      <dgm:spPr/>
      <dgm:t>
        <a:bodyPr/>
        <a:lstStyle/>
        <a:p>
          <a:r>
            <a:rPr lang="en-US" sz="3200" b="1" dirty="0" smtClean="0">
              <a:solidFill>
                <a:srgbClr val="FFFF00"/>
              </a:solidFill>
              <a:latin typeface="Andalus" panose="02020603050405020304" pitchFamily="18" charset="-78"/>
              <a:cs typeface="Andalus" panose="02020603050405020304" pitchFamily="18" charset="-78"/>
            </a:rPr>
            <a:t>War Trauma</a:t>
          </a:r>
          <a:endParaRPr lang="en-US" sz="3200" b="1" dirty="0">
            <a:solidFill>
              <a:srgbClr val="FFFF00"/>
            </a:solidFill>
            <a:latin typeface="Andalus" panose="02020603050405020304" pitchFamily="18" charset="-78"/>
            <a:cs typeface="Andalus" panose="02020603050405020304" pitchFamily="18" charset="-78"/>
          </a:endParaRPr>
        </a:p>
      </dgm:t>
    </dgm:pt>
    <dgm:pt modelId="{AAEAD7E0-A2ED-44C0-B6B7-5F466127F652}" type="parTrans" cxnId="{BA9268E0-D4C9-48F7-98A8-1149733CC520}">
      <dgm:prSet/>
      <dgm:spPr/>
      <dgm:t>
        <a:bodyPr/>
        <a:lstStyle/>
        <a:p>
          <a:endParaRPr lang="en-US" b="1"/>
        </a:p>
      </dgm:t>
    </dgm:pt>
    <dgm:pt modelId="{9597D4AE-8308-46FE-87E8-D81F17134296}" type="sibTrans" cxnId="{BA9268E0-D4C9-48F7-98A8-1149733CC520}">
      <dgm:prSet/>
      <dgm:spPr/>
      <dgm:t>
        <a:bodyPr/>
        <a:lstStyle/>
        <a:p>
          <a:endParaRPr lang="en-US" b="1"/>
        </a:p>
      </dgm:t>
    </dgm:pt>
    <dgm:pt modelId="{26F8B026-6C02-4B3D-8009-46D2DE907405}">
      <dgm:prSet phldrT="[Text]" custT="1"/>
      <dgm:spPr/>
      <dgm:t>
        <a:bodyPr/>
        <a:lstStyle/>
        <a:p>
          <a:r>
            <a:rPr lang="en-US" sz="3200" b="1" dirty="0" smtClean="0">
              <a:solidFill>
                <a:srgbClr val="FFFF00"/>
              </a:solidFill>
              <a:latin typeface="Andalus" panose="02020603050405020304" pitchFamily="18" charset="-78"/>
              <a:cs typeface="Andalus" panose="02020603050405020304" pitchFamily="18" charset="-78"/>
            </a:rPr>
            <a:t>Natural  Disasters</a:t>
          </a:r>
          <a:endParaRPr lang="en-US" sz="3200" b="1" dirty="0">
            <a:solidFill>
              <a:srgbClr val="FFFF00"/>
            </a:solidFill>
            <a:latin typeface="Andalus" panose="02020603050405020304" pitchFamily="18" charset="-78"/>
            <a:cs typeface="Andalus" panose="02020603050405020304" pitchFamily="18" charset="-78"/>
          </a:endParaRPr>
        </a:p>
      </dgm:t>
    </dgm:pt>
    <dgm:pt modelId="{FA25C1F4-DC1B-4CF8-BC94-6EA56F534F6B}" type="parTrans" cxnId="{0BC09B6A-47CC-4EB3-AE3B-84DB1C1EB1C4}">
      <dgm:prSet/>
      <dgm:spPr/>
      <dgm:t>
        <a:bodyPr/>
        <a:lstStyle/>
        <a:p>
          <a:endParaRPr lang="en-US" b="1"/>
        </a:p>
      </dgm:t>
    </dgm:pt>
    <dgm:pt modelId="{70DAA4E0-874C-4F1D-A648-B3E175970240}" type="sibTrans" cxnId="{0BC09B6A-47CC-4EB3-AE3B-84DB1C1EB1C4}">
      <dgm:prSet/>
      <dgm:spPr/>
      <dgm:t>
        <a:bodyPr/>
        <a:lstStyle/>
        <a:p>
          <a:endParaRPr lang="en-US" b="1"/>
        </a:p>
      </dgm:t>
    </dgm:pt>
    <dgm:pt modelId="{5C8431C9-C6C6-4317-8971-CF518269C60D}">
      <dgm:prSet phldrT="[Text]" custT="1"/>
      <dgm:spPr/>
      <dgm:t>
        <a:bodyPr/>
        <a:lstStyle/>
        <a:p>
          <a:r>
            <a:rPr lang="en-US" sz="3200" b="1" dirty="0" smtClean="0">
              <a:solidFill>
                <a:srgbClr val="FFFF00"/>
              </a:solidFill>
              <a:latin typeface="Andalus" panose="02020603050405020304" pitchFamily="18" charset="-78"/>
              <a:cs typeface="Andalus" panose="02020603050405020304" pitchFamily="18" charset="-78"/>
            </a:rPr>
            <a:t>Man-made Disasters</a:t>
          </a:r>
          <a:endParaRPr lang="en-US" sz="3200" b="1" dirty="0">
            <a:solidFill>
              <a:srgbClr val="FFFF00"/>
            </a:solidFill>
            <a:latin typeface="Andalus" panose="02020603050405020304" pitchFamily="18" charset="-78"/>
            <a:cs typeface="Andalus" panose="02020603050405020304" pitchFamily="18" charset="-78"/>
          </a:endParaRPr>
        </a:p>
      </dgm:t>
    </dgm:pt>
    <dgm:pt modelId="{18B75B17-1F20-4AEC-8EC2-225C0BEB9951}" type="parTrans" cxnId="{BFFA0F1A-3819-4A6E-8A67-797DA80E55B6}">
      <dgm:prSet/>
      <dgm:spPr/>
      <dgm:t>
        <a:bodyPr/>
        <a:lstStyle/>
        <a:p>
          <a:endParaRPr lang="en-US" b="1"/>
        </a:p>
      </dgm:t>
    </dgm:pt>
    <dgm:pt modelId="{2861DAFB-9FC5-4380-B2D4-BEF308CD5042}" type="sibTrans" cxnId="{BFFA0F1A-3819-4A6E-8A67-797DA80E55B6}">
      <dgm:prSet/>
      <dgm:spPr/>
      <dgm:t>
        <a:bodyPr/>
        <a:lstStyle/>
        <a:p>
          <a:endParaRPr lang="en-US" b="1"/>
        </a:p>
      </dgm:t>
    </dgm:pt>
    <dgm:pt modelId="{E47A37BB-ED5E-4E4A-81F6-7B0DAD6BD454}">
      <dgm:prSet custT="1"/>
      <dgm:spPr/>
      <dgm:t>
        <a:bodyPr/>
        <a:lstStyle/>
        <a:p>
          <a:r>
            <a:rPr lang="en-US" sz="3200" b="1" dirty="0" smtClean="0">
              <a:solidFill>
                <a:srgbClr val="FFFF00"/>
              </a:solidFill>
              <a:latin typeface="Andalus" panose="02020603050405020304" pitchFamily="18" charset="-78"/>
              <a:cs typeface="Andalus" panose="02020603050405020304" pitchFamily="18" charset="-78"/>
            </a:rPr>
            <a:t>Physical Assault</a:t>
          </a:r>
          <a:endParaRPr lang="en-US" sz="3200" b="1" dirty="0">
            <a:solidFill>
              <a:srgbClr val="FFFF00"/>
            </a:solidFill>
            <a:latin typeface="Andalus" panose="02020603050405020304" pitchFamily="18" charset="-78"/>
            <a:cs typeface="Andalus" panose="02020603050405020304" pitchFamily="18" charset="-78"/>
          </a:endParaRPr>
        </a:p>
      </dgm:t>
    </dgm:pt>
    <dgm:pt modelId="{213DA833-09DF-4011-BB62-6874B1204BF5}" type="parTrans" cxnId="{7A6BF956-9AE9-4DD2-A4CF-AE944A403C48}">
      <dgm:prSet/>
      <dgm:spPr/>
      <dgm:t>
        <a:bodyPr/>
        <a:lstStyle/>
        <a:p>
          <a:endParaRPr lang="en-US" b="1"/>
        </a:p>
      </dgm:t>
    </dgm:pt>
    <dgm:pt modelId="{32EE58C5-4F2A-4D43-8AA8-48C35B0B3F27}" type="sibTrans" cxnId="{7A6BF956-9AE9-4DD2-A4CF-AE944A403C48}">
      <dgm:prSet/>
      <dgm:spPr/>
      <dgm:t>
        <a:bodyPr/>
        <a:lstStyle/>
        <a:p>
          <a:endParaRPr lang="en-US" b="1"/>
        </a:p>
      </dgm:t>
    </dgm:pt>
    <dgm:pt modelId="{9F57533B-C07E-4302-A098-318932AB5209}">
      <dgm:prSet custT="1"/>
      <dgm:spPr/>
      <dgm:t>
        <a:bodyPr/>
        <a:lstStyle/>
        <a:p>
          <a:r>
            <a:rPr lang="en-US" sz="3200" b="1" dirty="0" smtClean="0">
              <a:solidFill>
                <a:srgbClr val="FFFF00"/>
              </a:solidFill>
              <a:latin typeface="Andalus" panose="02020603050405020304" pitchFamily="18" charset="-78"/>
              <a:cs typeface="Andalus" panose="02020603050405020304" pitchFamily="18" charset="-78"/>
            </a:rPr>
            <a:t>Sexual Assault</a:t>
          </a:r>
          <a:endParaRPr lang="en-US" sz="3200" b="1" dirty="0">
            <a:solidFill>
              <a:srgbClr val="FFFF00"/>
            </a:solidFill>
            <a:latin typeface="Andalus" panose="02020603050405020304" pitchFamily="18" charset="-78"/>
            <a:cs typeface="Andalus" panose="02020603050405020304" pitchFamily="18" charset="-78"/>
          </a:endParaRPr>
        </a:p>
      </dgm:t>
    </dgm:pt>
    <dgm:pt modelId="{22E67E7C-10F5-4864-BAAE-68F369738A7D}" type="parTrans" cxnId="{11F870EA-287E-44D9-8C9F-657D7BA3E9EE}">
      <dgm:prSet/>
      <dgm:spPr/>
      <dgm:t>
        <a:bodyPr/>
        <a:lstStyle/>
        <a:p>
          <a:endParaRPr lang="en-US" b="1"/>
        </a:p>
      </dgm:t>
    </dgm:pt>
    <dgm:pt modelId="{329AAEDA-C13C-472D-A558-906165022BA7}" type="sibTrans" cxnId="{11F870EA-287E-44D9-8C9F-657D7BA3E9EE}">
      <dgm:prSet/>
      <dgm:spPr/>
      <dgm:t>
        <a:bodyPr/>
        <a:lstStyle/>
        <a:p>
          <a:endParaRPr lang="en-US" b="1"/>
        </a:p>
      </dgm:t>
    </dgm:pt>
    <dgm:pt modelId="{A0AE1212-2387-44ED-9F30-2F648D28E53A}">
      <dgm:prSet custT="1"/>
      <dgm:spPr/>
      <dgm:t>
        <a:bodyPr/>
        <a:lstStyle/>
        <a:p>
          <a:r>
            <a:rPr lang="en-US" sz="3200" b="1" dirty="0" smtClean="0">
              <a:solidFill>
                <a:srgbClr val="FFFF00"/>
              </a:solidFill>
              <a:latin typeface="Andalus" panose="02020603050405020304" pitchFamily="18" charset="-78"/>
              <a:cs typeface="Andalus" panose="02020603050405020304" pitchFamily="18" charset="-78"/>
            </a:rPr>
            <a:t>Accidents</a:t>
          </a:r>
          <a:endParaRPr lang="en-US" sz="3200" b="1" dirty="0">
            <a:solidFill>
              <a:srgbClr val="FFFF00"/>
            </a:solidFill>
            <a:latin typeface="Andalus" panose="02020603050405020304" pitchFamily="18" charset="-78"/>
            <a:cs typeface="Andalus" panose="02020603050405020304" pitchFamily="18" charset="-78"/>
          </a:endParaRPr>
        </a:p>
      </dgm:t>
    </dgm:pt>
    <dgm:pt modelId="{E8828010-49BA-4BD1-A148-BF624B10FBBB}" type="parTrans" cxnId="{C318B944-DD5A-480B-A6D0-C99CF3533755}">
      <dgm:prSet/>
      <dgm:spPr/>
      <dgm:t>
        <a:bodyPr/>
        <a:lstStyle/>
        <a:p>
          <a:endParaRPr lang="en-US" b="1"/>
        </a:p>
      </dgm:t>
    </dgm:pt>
    <dgm:pt modelId="{224A89C9-1850-4E33-B352-671DAAB2D26E}" type="sibTrans" cxnId="{C318B944-DD5A-480B-A6D0-C99CF3533755}">
      <dgm:prSet/>
      <dgm:spPr/>
      <dgm:t>
        <a:bodyPr/>
        <a:lstStyle/>
        <a:p>
          <a:endParaRPr lang="en-US" b="1"/>
        </a:p>
      </dgm:t>
    </dgm:pt>
    <dgm:pt modelId="{10E02166-0C30-49A2-8F59-39915234EEF9}" type="pres">
      <dgm:prSet presAssocID="{6E84DE6A-68CD-40C1-9E08-08254A3E8265}" presName="linearFlow" presStyleCnt="0">
        <dgm:presLayoutVars>
          <dgm:dir/>
          <dgm:resizeHandles val="exact"/>
        </dgm:presLayoutVars>
      </dgm:prSet>
      <dgm:spPr/>
    </dgm:pt>
    <dgm:pt modelId="{36967C24-F031-4398-958E-6E746FE7A03A}" type="pres">
      <dgm:prSet presAssocID="{A153ABE9-56BC-4565-A3C4-EC4E29C07AE7}" presName="composite" presStyleCnt="0"/>
      <dgm:spPr/>
    </dgm:pt>
    <dgm:pt modelId="{340D9FFB-F0A2-4EE0-8875-8DBB03CC9C79}" type="pres">
      <dgm:prSet presAssocID="{A153ABE9-56BC-4565-A3C4-EC4E29C07AE7}" presName="imgShp" presStyleLbl="fgImgPlace1" presStyleIdx="0" presStyleCnt="6" custLinFactNeighborX="59803" custLinFactNeighborY="-2637"/>
      <dgm:spPr>
        <a:blipFill rotWithShape="0">
          <a:blip xmlns:r="http://schemas.openxmlformats.org/officeDocument/2006/relationships" r:embed="rId1"/>
          <a:stretch>
            <a:fillRect/>
          </a:stretch>
        </a:blipFill>
      </dgm:spPr>
    </dgm:pt>
    <dgm:pt modelId="{85F22F1E-1B4A-4FC5-ADCC-3A71125ACB23}" type="pres">
      <dgm:prSet presAssocID="{A153ABE9-56BC-4565-A3C4-EC4E29C07AE7}" presName="txShp" presStyleLbl="node1" presStyleIdx="0" presStyleCnt="6" custScaleX="73472" custScaleY="66938">
        <dgm:presLayoutVars>
          <dgm:bulletEnabled val="1"/>
        </dgm:presLayoutVars>
      </dgm:prSet>
      <dgm:spPr/>
      <dgm:t>
        <a:bodyPr/>
        <a:lstStyle/>
        <a:p>
          <a:endParaRPr lang="en-US"/>
        </a:p>
      </dgm:t>
    </dgm:pt>
    <dgm:pt modelId="{5C8BC21D-E6D2-4F6D-9A32-8DBF04C27BFA}" type="pres">
      <dgm:prSet presAssocID="{9597D4AE-8308-46FE-87E8-D81F17134296}" presName="spacing" presStyleCnt="0"/>
      <dgm:spPr/>
    </dgm:pt>
    <dgm:pt modelId="{2F1AA01D-E045-4FA2-84AC-0ED3F2C7147A}" type="pres">
      <dgm:prSet presAssocID="{E47A37BB-ED5E-4E4A-81F6-7B0DAD6BD454}" presName="composite" presStyleCnt="0"/>
      <dgm:spPr/>
    </dgm:pt>
    <dgm:pt modelId="{C69F1EAF-EEBB-4B1F-AF46-84124B7F974B}" type="pres">
      <dgm:prSet presAssocID="{E47A37BB-ED5E-4E4A-81F6-7B0DAD6BD454}" presName="imgShp" presStyleLbl="fgImgPlace1" presStyleIdx="1" presStyleCnt="6" custLinFactNeighborX="1998" custLinFactNeighborY="-8113"/>
      <dgm:spPr>
        <a:blipFill rotWithShape="0">
          <a:blip xmlns:r="http://schemas.openxmlformats.org/officeDocument/2006/relationships" r:embed="rId2"/>
          <a:stretch>
            <a:fillRect/>
          </a:stretch>
        </a:blipFill>
      </dgm:spPr>
    </dgm:pt>
    <dgm:pt modelId="{BF065F73-3424-485F-B485-A5F505786A7D}" type="pres">
      <dgm:prSet presAssocID="{E47A37BB-ED5E-4E4A-81F6-7B0DAD6BD454}" presName="txShp" presStyleLbl="node1" presStyleIdx="1" presStyleCnt="6" custScaleX="88620" custScaleY="50351" custLinFactNeighborX="3249" custLinFactNeighborY="-4235">
        <dgm:presLayoutVars>
          <dgm:bulletEnabled val="1"/>
        </dgm:presLayoutVars>
      </dgm:prSet>
      <dgm:spPr/>
      <dgm:t>
        <a:bodyPr/>
        <a:lstStyle/>
        <a:p>
          <a:endParaRPr lang="en-US"/>
        </a:p>
      </dgm:t>
    </dgm:pt>
    <dgm:pt modelId="{2DC71C93-96EE-483A-8786-8EF9DE5CFC39}" type="pres">
      <dgm:prSet presAssocID="{32EE58C5-4F2A-4D43-8AA8-48C35B0B3F27}" presName="spacing" presStyleCnt="0"/>
      <dgm:spPr/>
    </dgm:pt>
    <dgm:pt modelId="{71D7A144-AB1C-4605-BA74-27D833BABA28}" type="pres">
      <dgm:prSet presAssocID="{9F57533B-C07E-4302-A098-318932AB5209}" presName="composite" presStyleCnt="0"/>
      <dgm:spPr/>
    </dgm:pt>
    <dgm:pt modelId="{BDEAAC27-C4BE-48CE-A380-BC1FFEB13495}" type="pres">
      <dgm:prSet presAssocID="{9F57533B-C07E-4302-A098-318932AB5209}" presName="imgShp" presStyleLbl="fgImgPlace1" presStyleIdx="2" presStyleCnt="6" custLinFactNeighborX="8491" custLinFactNeighborY="-32723"/>
      <dgm:spPr>
        <a:blipFill rotWithShape="0">
          <a:blip xmlns:r="http://schemas.openxmlformats.org/officeDocument/2006/relationships" r:embed="rId3"/>
          <a:stretch>
            <a:fillRect/>
          </a:stretch>
        </a:blipFill>
      </dgm:spPr>
    </dgm:pt>
    <dgm:pt modelId="{0414045C-5DB1-4FDC-8FF0-84E43334A765}" type="pres">
      <dgm:prSet presAssocID="{9F57533B-C07E-4302-A098-318932AB5209}" presName="txShp" presStyleLbl="node1" presStyleIdx="2" presStyleCnt="6" custScaleX="92095" custScaleY="64168" custLinFactNeighborX="4575" custLinFactNeighborY="-31505">
        <dgm:presLayoutVars>
          <dgm:bulletEnabled val="1"/>
        </dgm:presLayoutVars>
      </dgm:prSet>
      <dgm:spPr/>
      <dgm:t>
        <a:bodyPr/>
        <a:lstStyle/>
        <a:p>
          <a:endParaRPr lang="en-US"/>
        </a:p>
      </dgm:t>
    </dgm:pt>
    <dgm:pt modelId="{34C6397F-BE31-4541-A172-D8F5C19BA41D}" type="pres">
      <dgm:prSet presAssocID="{329AAEDA-C13C-472D-A558-906165022BA7}" presName="spacing" presStyleCnt="0"/>
      <dgm:spPr/>
    </dgm:pt>
    <dgm:pt modelId="{89E3FC97-D08F-46E7-90F0-30E418B520F7}" type="pres">
      <dgm:prSet presAssocID="{A0AE1212-2387-44ED-9F30-2F648D28E53A}" presName="composite" presStyleCnt="0"/>
      <dgm:spPr/>
    </dgm:pt>
    <dgm:pt modelId="{D4A568F9-EE58-4702-AF6F-6416058CD6EA}" type="pres">
      <dgm:prSet presAssocID="{A0AE1212-2387-44ED-9F30-2F648D28E53A}" presName="imgShp" presStyleLbl="fgImgPlace1" presStyleIdx="3" presStyleCnt="6" custLinFactNeighborX="9352" custLinFactNeighborY="-47767"/>
      <dgm:spPr>
        <a:blipFill rotWithShape="0">
          <a:blip xmlns:r="http://schemas.openxmlformats.org/officeDocument/2006/relationships" r:embed="rId4"/>
          <a:stretch>
            <a:fillRect/>
          </a:stretch>
        </a:blipFill>
      </dgm:spPr>
    </dgm:pt>
    <dgm:pt modelId="{0E9CC339-1BC0-45D7-9ECF-6A53A78E1858}" type="pres">
      <dgm:prSet presAssocID="{A0AE1212-2387-44ED-9F30-2F648D28E53A}" presName="txShp" presStyleLbl="node1" presStyleIdx="3" presStyleCnt="6" custScaleX="88834" custScaleY="72351" custLinFactNeighborX="2130" custLinFactNeighborY="-52024">
        <dgm:presLayoutVars>
          <dgm:bulletEnabled val="1"/>
        </dgm:presLayoutVars>
      </dgm:prSet>
      <dgm:spPr/>
      <dgm:t>
        <a:bodyPr/>
        <a:lstStyle/>
        <a:p>
          <a:endParaRPr lang="en-US"/>
        </a:p>
      </dgm:t>
    </dgm:pt>
    <dgm:pt modelId="{AFBAE6D4-3984-4C9F-96CB-9C8A191551D2}" type="pres">
      <dgm:prSet presAssocID="{224A89C9-1850-4E33-B352-671DAAB2D26E}" presName="spacing" presStyleCnt="0"/>
      <dgm:spPr/>
    </dgm:pt>
    <dgm:pt modelId="{A730BC5D-1158-4B28-93C1-FA40E1024A8E}" type="pres">
      <dgm:prSet presAssocID="{26F8B026-6C02-4B3D-8009-46D2DE907405}" presName="composite" presStyleCnt="0"/>
      <dgm:spPr/>
    </dgm:pt>
    <dgm:pt modelId="{7A6DF4F0-35F1-4611-9C4D-130CEE164003}" type="pres">
      <dgm:prSet presAssocID="{26F8B026-6C02-4B3D-8009-46D2DE907405}" presName="imgShp" presStyleLbl="fgImgPlace1" presStyleIdx="4" presStyleCnt="6" custLinFactNeighborX="12711" custLinFactNeighborY="-72377"/>
      <dgm:spPr>
        <a:blipFill rotWithShape="0">
          <a:blip xmlns:r="http://schemas.openxmlformats.org/officeDocument/2006/relationships" r:embed="rId5"/>
          <a:stretch>
            <a:fillRect/>
          </a:stretch>
        </a:blipFill>
      </dgm:spPr>
    </dgm:pt>
    <dgm:pt modelId="{C2BB2522-7362-4F48-BCC7-66C650DB867E}" type="pres">
      <dgm:prSet presAssocID="{26F8B026-6C02-4B3D-8009-46D2DE907405}" presName="txShp" presStyleLbl="node1" presStyleIdx="4" presStyleCnt="6" custScaleX="89233" custScaleY="61398" custLinFactNeighborX="3709" custLinFactNeighborY="-72544">
        <dgm:presLayoutVars>
          <dgm:bulletEnabled val="1"/>
        </dgm:presLayoutVars>
      </dgm:prSet>
      <dgm:spPr/>
      <dgm:t>
        <a:bodyPr/>
        <a:lstStyle/>
        <a:p>
          <a:endParaRPr lang="en-US"/>
        </a:p>
      </dgm:t>
    </dgm:pt>
    <dgm:pt modelId="{C935CF26-6C9D-4006-9618-F4269777AF34}" type="pres">
      <dgm:prSet presAssocID="{70DAA4E0-874C-4F1D-A648-B3E175970240}" presName="spacing" presStyleCnt="0"/>
      <dgm:spPr/>
    </dgm:pt>
    <dgm:pt modelId="{7C8D3352-F6E1-4381-98E7-27DC19A0A4EE}" type="pres">
      <dgm:prSet presAssocID="{5C8431C9-C6C6-4317-8971-CF518269C60D}" presName="composite" presStyleCnt="0"/>
      <dgm:spPr/>
    </dgm:pt>
    <dgm:pt modelId="{FFB60973-8592-4B40-8BBC-D0AFBF85EEDE}" type="pres">
      <dgm:prSet presAssocID="{5C8431C9-C6C6-4317-8971-CF518269C60D}" presName="imgShp" presStyleLbl="fgImgPlace1" presStyleIdx="5" presStyleCnt="6" custLinFactNeighborX="25993" custLinFactNeighborY="-96988"/>
      <dgm:spPr>
        <a:blipFill rotWithShape="0">
          <a:blip xmlns:r="http://schemas.openxmlformats.org/officeDocument/2006/relationships" r:embed="rId6"/>
          <a:stretch>
            <a:fillRect/>
          </a:stretch>
        </a:blipFill>
      </dgm:spPr>
    </dgm:pt>
    <dgm:pt modelId="{0A34F538-8330-4B37-8DC9-F8FEA2785C58}" type="pres">
      <dgm:prSet presAssocID="{5C8431C9-C6C6-4317-8971-CF518269C60D}" presName="txShp" presStyleLbl="node1" presStyleIdx="5" presStyleCnt="6" custScaleX="96342" custScaleY="64934" custLinFactNeighborX="7761" custLinFactNeighborY="-95386">
        <dgm:presLayoutVars>
          <dgm:bulletEnabled val="1"/>
        </dgm:presLayoutVars>
      </dgm:prSet>
      <dgm:spPr/>
      <dgm:t>
        <a:bodyPr/>
        <a:lstStyle/>
        <a:p>
          <a:endParaRPr lang="en-US"/>
        </a:p>
      </dgm:t>
    </dgm:pt>
  </dgm:ptLst>
  <dgm:cxnLst>
    <dgm:cxn modelId="{0BC09B6A-47CC-4EB3-AE3B-84DB1C1EB1C4}" srcId="{6E84DE6A-68CD-40C1-9E08-08254A3E8265}" destId="{26F8B026-6C02-4B3D-8009-46D2DE907405}" srcOrd="4" destOrd="0" parTransId="{FA25C1F4-DC1B-4CF8-BC94-6EA56F534F6B}" sibTransId="{70DAA4E0-874C-4F1D-A648-B3E175970240}"/>
    <dgm:cxn modelId="{F2AC2F38-5F04-4F32-BB21-F16BCE142AB8}" type="presOf" srcId="{A0AE1212-2387-44ED-9F30-2F648D28E53A}" destId="{0E9CC339-1BC0-45D7-9ECF-6A53A78E1858}" srcOrd="0" destOrd="0" presId="urn:microsoft.com/office/officeart/2005/8/layout/vList3#1"/>
    <dgm:cxn modelId="{11F870EA-287E-44D9-8C9F-657D7BA3E9EE}" srcId="{6E84DE6A-68CD-40C1-9E08-08254A3E8265}" destId="{9F57533B-C07E-4302-A098-318932AB5209}" srcOrd="2" destOrd="0" parTransId="{22E67E7C-10F5-4864-BAAE-68F369738A7D}" sibTransId="{329AAEDA-C13C-472D-A558-906165022BA7}"/>
    <dgm:cxn modelId="{3C7C7764-819C-48AB-A664-DC4808AEB2A2}" type="presOf" srcId="{9F57533B-C07E-4302-A098-318932AB5209}" destId="{0414045C-5DB1-4FDC-8FF0-84E43334A765}" srcOrd="0" destOrd="0" presId="urn:microsoft.com/office/officeart/2005/8/layout/vList3#1"/>
    <dgm:cxn modelId="{A0B0D314-0BB9-4326-9EA9-DB604D01543E}" type="presOf" srcId="{E47A37BB-ED5E-4E4A-81F6-7B0DAD6BD454}" destId="{BF065F73-3424-485F-B485-A5F505786A7D}" srcOrd="0" destOrd="0" presId="urn:microsoft.com/office/officeart/2005/8/layout/vList3#1"/>
    <dgm:cxn modelId="{5188EA19-6504-44C8-8B70-0B524DDC3A90}" type="presOf" srcId="{6E84DE6A-68CD-40C1-9E08-08254A3E8265}" destId="{10E02166-0C30-49A2-8F59-39915234EEF9}" srcOrd="0" destOrd="0" presId="urn:microsoft.com/office/officeart/2005/8/layout/vList3#1"/>
    <dgm:cxn modelId="{BA9268E0-D4C9-48F7-98A8-1149733CC520}" srcId="{6E84DE6A-68CD-40C1-9E08-08254A3E8265}" destId="{A153ABE9-56BC-4565-A3C4-EC4E29C07AE7}" srcOrd="0" destOrd="0" parTransId="{AAEAD7E0-A2ED-44C0-B6B7-5F466127F652}" sibTransId="{9597D4AE-8308-46FE-87E8-D81F17134296}"/>
    <dgm:cxn modelId="{FF8F375E-75C4-42F6-9CF1-2D7487DB7E72}" type="presOf" srcId="{26F8B026-6C02-4B3D-8009-46D2DE907405}" destId="{C2BB2522-7362-4F48-BCC7-66C650DB867E}" srcOrd="0" destOrd="0" presId="urn:microsoft.com/office/officeart/2005/8/layout/vList3#1"/>
    <dgm:cxn modelId="{BFFA0F1A-3819-4A6E-8A67-797DA80E55B6}" srcId="{6E84DE6A-68CD-40C1-9E08-08254A3E8265}" destId="{5C8431C9-C6C6-4317-8971-CF518269C60D}" srcOrd="5" destOrd="0" parTransId="{18B75B17-1F20-4AEC-8EC2-225C0BEB9951}" sibTransId="{2861DAFB-9FC5-4380-B2D4-BEF308CD5042}"/>
    <dgm:cxn modelId="{7A6BF956-9AE9-4DD2-A4CF-AE944A403C48}" srcId="{6E84DE6A-68CD-40C1-9E08-08254A3E8265}" destId="{E47A37BB-ED5E-4E4A-81F6-7B0DAD6BD454}" srcOrd="1" destOrd="0" parTransId="{213DA833-09DF-4011-BB62-6874B1204BF5}" sibTransId="{32EE58C5-4F2A-4D43-8AA8-48C35B0B3F27}"/>
    <dgm:cxn modelId="{BD3F4B3F-0E55-43C6-B65F-04DA25AAD016}" type="presOf" srcId="{5C8431C9-C6C6-4317-8971-CF518269C60D}" destId="{0A34F538-8330-4B37-8DC9-F8FEA2785C58}" srcOrd="0" destOrd="0" presId="urn:microsoft.com/office/officeart/2005/8/layout/vList3#1"/>
    <dgm:cxn modelId="{27757C7C-3ED0-424A-9669-72A223F35B25}" type="presOf" srcId="{A153ABE9-56BC-4565-A3C4-EC4E29C07AE7}" destId="{85F22F1E-1B4A-4FC5-ADCC-3A71125ACB23}" srcOrd="0" destOrd="0" presId="urn:microsoft.com/office/officeart/2005/8/layout/vList3#1"/>
    <dgm:cxn modelId="{C318B944-DD5A-480B-A6D0-C99CF3533755}" srcId="{6E84DE6A-68CD-40C1-9E08-08254A3E8265}" destId="{A0AE1212-2387-44ED-9F30-2F648D28E53A}" srcOrd="3" destOrd="0" parTransId="{E8828010-49BA-4BD1-A148-BF624B10FBBB}" sibTransId="{224A89C9-1850-4E33-B352-671DAAB2D26E}"/>
    <dgm:cxn modelId="{112E9887-7484-4766-B8B2-E761EF5062FF}" type="presParOf" srcId="{10E02166-0C30-49A2-8F59-39915234EEF9}" destId="{36967C24-F031-4398-958E-6E746FE7A03A}" srcOrd="0" destOrd="0" presId="urn:microsoft.com/office/officeart/2005/8/layout/vList3#1"/>
    <dgm:cxn modelId="{8F72A7B4-7EC0-459C-94DA-7F91D4EB7B24}" type="presParOf" srcId="{36967C24-F031-4398-958E-6E746FE7A03A}" destId="{340D9FFB-F0A2-4EE0-8875-8DBB03CC9C79}" srcOrd="0" destOrd="0" presId="urn:microsoft.com/office/officeart/2005/8/layout/vList3#1"/>
    <dgm:cxn modelId="{142E81BF-4AA2-4529-A7BC-A9B7AEDCD0F5}" type="presParOf" srcId="{36967C24-F031-4398-958E-6E746FE7A03A}" destId="{85F22F1E-1B4A-4FC5-ADCC-3A71125ACB23}" srcOrd="1" destOrd="0" presId="urn:microsoft.com/office/officeart/2005/8/layout/vList3#1"/>
    <dgm:cxn modelId="{5E71F1D6-6903-4AE4-B236-0DDC3E53051F}" type="presParOf" srcId="{10E02166-0C30-49A2-8F59-39915234EEF9}" destId="{5C8BC21D-E6D2-4F6D-9A32-8DBF04C27BFA}" srcOrd="1" destOrd="0" presId="urn:microsoft.com/office/officeart/2005/8/layout/vList3#1"/>
    <dgm:cxn modelId="{875ACA03-57BC-42C4-9A81-A951093E91D5}" type="presParOf" srcId="{10E02166-0C30-49A2-8F59-39915234EEF9}" destId="{2F1AA01D-E045-4FA2-84AC-0ED3F2C7147A}" srcOrd="2" destOrd="0" presId="urn:microsoft.com/office/officeart/2005/8/layout/vList3#1"/>
    <dgm:cxn modelId="{39B8E3D2-6676-472D-901F-F24A9FC24097}" type="presParOf" srcId="{2F1AA01D-E045-4FA2-84AC-0ED3F2C7147A}" destId="{C69F1EAF-EEBB-4B1F-AF46-84124B7F974B}" srcOrd="0" destOrd="0" presId="urn:microsoft.com/office/officeart/2005/8/layout/vList3#1"/>
    <dgm:cxn modelId="{F21D9EA9-721A-42EF-9FFD-D97FDBA481A7}" type="presParOf" srcId="{2F1AA01D-E045-4FA2-84AC-0ED3F2C7147A}" destId="{BF065F73-3424-485F-B485-A5F505786A7D}" srcOrd="1" destOrd="0" presId="urn:microsoft.com/office/officeart/2005/8/layout/vList3#1"/>
    <dgm:cxn modelId="{16A1DC3F-A30D-4397-9C9A-FAE5AC770C55}" type="presParOf" srcId="{10E02166-0C30-49A2-8F59-39915234EEF9}" destId="{2DC71C93-96EE-483A-8786-8EF9DE5CFC39}" srcOrd="3" destOrd="0" presId="urn:microsoft.com/office/officeart/2005/8/layout/vList3#1"/>
    <dgm:cxn modelId="{3E45B8DC-C9A2-4934-A1D1-B80C29D85573}" type="presParOf" srcId="{10E02166-0C30-49A2-8F59-39915234EEF9}" destId="{71D7A144-AB1C-4605-BA74-27D833BABA28}" srcOrd="4" destOrd="0" presId="urn:microsoft.com/office/officeart/2005/8/layout/vList3#1"/>
    <dgm:cxn modelId="{BE0DC997-7144-4DE2-8139-9DDF1B026232}" type="presParOf" srcId="{71D7A144-AB1C-4605-BA74-27D833BABA28}" destId="{BDEAAC27-C4BE-48CE-A380-BC1FFEB13495}" srcOrd="0" destOrd="0" presId="urn:microsoft.com/office/officeart/2005/8/layout/vList3#1"/>
    <dgm:cxn modelId="{CCE576EA-5F73-4C28-B852-4FA6609EC5E1}" type="presParOf" srcId="{71D7A144-AB1C-4605-BA74-27D833BABA28}" destId="{0414045C-5DB1-4FDC-8FF0-84E43334A765}" srcOrd="1" destOrd="0" presId="urn:microsoft.com/office/officeart/2005/8/layout/vList3#1"/>
    <dgm:cxn modelId="{5CCBB0AD-4E0A-4986-B889-84A61CF314F1}" type="presParOf" srcId="{10E02166-0C30-49A2-8F59-39915234EEF9}" destId="{34C6397F-BE31-4541-A172-D8F5C19BA41D}" srcOrd="5" destOrd="0" presId="urn:microsoft.com/office/officeart/2005/8/layout/vList3#1"/>
    <dgm:cxn modelId="{FF0F1221-6FA2-4058-89F7-822DF631C82A}" type="presParOf" srcId="{10E02166-0C30-49A2-8F59-39915234EEF9}" destId="{89E3FC97-D08F-46E7-90F0-30E418B520F7}" srcOrd="6" destOrd="0" presId="urn:microsoft.com/office/officeart/2005/8/layout/vList3#1"/>
    <dgm:cxn modelId="{C27ADFD7-BA3A-4E6F-95F4-D07B23A04C9B}" type="presParOf" srcId="{89E3FC97-D08F-46E7-90F0-30E418B520F7}" destId="{D4A568F9-EE58-4702-AF6F-6416058CD6EA}" srcOrd="0" destOrd="0" presId="urn:microsoft.com/office/officeart/2005/8/layout/vList3#1"/>
    <dgm:cxn modelId="{CB64E021-C349-4B7B-9D65-7D272A4301F4}" type="presParOf" srcId="{89E3FC97-D08F-46E7-90F0-30E418B520F7}" destId="{0E9CC339-1BC0-45D7-9ECF-6A53A78E1858}" srcOrd="1" destOrd="0" presId="urn:microsoft.com/office/officeart/2005/8/layout/vList3#1"/>
    <dgm:cxn modelId="{CC074CCB-F7E3-4536-B9E2-99FEFCB9A421}" type="presParOf" srcId="{10E02166-0C30-49A2-8F59-39915234EEF9}" destId="{AFBAE6D4-3984-4C9F-96CB-9C8A191551D2}" srcOrd="7" destOrd="0" presId="urn:microsoft.com/office/officeart/2005/8/layout/vList3#1"/>
    <dgm:cxn modelId="{C71A6556-B8DC-412E-A117-D3628083EEF6}" type="presParOf" srcId="{10E02166-0C30-49A2-8F59-39915234EEF9}" destId="{A730BC5D-1158-4B28-93C1-FA40E1024A8E}" srcOrd="8" destOrd="0" presId="urn:microsoft.com/office/officeart/2005/8/layout/vList3#1"/>
    <dgm:cxn modelId="{99B01F63-7BBA-484E-83AB-EA868F7E3374}" type="presParOf" srcId="{A730BC5D-1158-4B28-93C1-FA40E1024A8E}" destId="{7A6DF4F0-35F1-4611-9C4D-130CEE164003}" srcOrd="0" destOrd="0" presId="urn:microsoft.com/office/officeart/2005/8/layout/vList3#1"/>
    <dgm:cxn modelId="{E7CB0ED1-FBD0-4B2B-A801-BC4859570EE2}" type="presParOf" srcId="{A730BC5D-1158-4B28-93C1-FA40E1024A8E}" destId="{C2BB2522-7362-4F48-BCC7-66C650DB867E}" srcOrd="1" destOrd="0" presId="urn:microsoft.com/office/officeart/2005/8/layout/vList3#1"/>
    <dgm:cxn modelId="{2533B3C1-B3F1-43D5-A80E-8F822F97D64D}" type="presParOf" srcId="{10E02166-0C30-49A2-8F59-39915234EEF9}" destId="{C935CF26-6C9D-4006-9618-F4269777AF34}" srcOrd="9" destOrd="0" presId="urn:microsoft.com/office/officeart/2005/8/layout/vList3#1"/>
    <dgm:cxn modelId="{6588BC6F-E892-4A2C-AAF2-683638F49720}" type="presParOf" srcId="{10E02166-0C30-49A2-8F59-39915234EEF9}" destId="{7C8D3352-F6E1-4381-98E7-27DC19A0A4EE}" srcOrd="10" destOrd="0" presId="urn:microsoft.com/office/officeart/2005/8/layout/vList3#1"/>
    <dgm:cxn modelId="{E21442D6-CA08-4343-A4AB-F5153CA4E144}" type="presParOf" srcId="{7C8D3352-F6E1-4381-98E7-27DC19A0A4EE}" destId="{FFB60973-8592-4B40-8BBC-D0AFBF85EEDE}" srcOrd="0" destOrd="0" presId="urn:microsoft.com/office/officeart/2005/8/layout/vList3#1"/>
    <dgm:cxn modelId="{72F4CFF0-8661-4CE3-B4EB-F569E5DB9A95}" type="presParOf" srcId="{7C8D3352-F6E1-4381-98E7-27DC19A0A4EE}" destId="{0A34F538-8330-4B37-8DC9-F8FEA2785C58}"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DCF199-3C25-4BAF-8D71-D60D69515AE6}" type="doc">
      <dgm:prSet loTypeId="urn:microsoft.com/office/officeart/2005/8/layout/cycle8" loCatId="cycle" qsTypeId="urn:microsoft.com/office/officeart/2005/8/quickstyle/3d2" qsCatId="3D" csTypeId="urn:microsoft.com/office/officeart/2005/8/colors/accent4_5" csCatId="accent4" phldr="1"/>
      <dgm:spPr/>
    </dgm:pt>
    <dgm:pt modelId="{3978DDFA-7B3D-45A0-B1EC-FFECF534BD41}">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dirty="0" smtClean="0">
              <a:latin typeface="Arial Black" pitchFamily="34" charset="0"/>
            </a:rPr>
            <a:t>Hyperarousal</a:t>
          </a:r>
          <a:endParaRPr lang="en-US" b="1" dirty="0">
            <a:latin typeface="Arial Black" pitchFamily="34" charset="0"/>
          </a:endParaRPr>
        </a:p>
      </dgm:t>
    </dgm:pt>
    <dgm:pt modelId="{D08A0A39-EB45-4E97-B4FA-7C688B4F8AD5}" type="parTrans" cxnId="{34DCE45F-3803-4368-812C-602315418E36}">
      <dgm:prSet/>
      <dgm:spPr/>
      <dgm:t>
        <a:bodyPr/>
        <a:lstStyle/>
        <a:p>
          <a:endParaRPr lang="en-US"/>
        </a:p>
      </dgm:t>
    </dgm:pt>
    <dgm:pt modelId="{C04352D4-6464-4994-9EBD-82292BA2F698}" type="sibTrans" cxnId="{34DCE45F-3803-4368-812C-602315418E36}">
      <dgm:prSet/>
      <dgm:spPr/>
      <dgm:t>
        <a:bodyPr/>
        <a:lstStyle/>
        <a:p>
          <a:endParaRPr lang="en-US"/>
        </a:p>
      </dgm:t>
    </dgm:pt>
    <dgm:pt modelId="{924A20DC-C597-4F73-AA42-C2BDA5FE1A0A}">
      <dgm:prSet phldrT="[Text]">
        <dgm:style>
          <a:lnRef idx="0">
            <a:schemeClr val="accent5"/>
          </a:lnRef>
          <a:fillRef idx="3">
            <a:schemeClr val="accent5"/>
          </a:fillRef>
          <a:effectRef idx="3">
            <a:schemeClr val="accent5"/>
          </a:effectRef>
          <a:fontRef idx="minor">
            <a:schemeClr val="lt1"/>
          </a:fontRef>
        </dgm:style>
      </dgm:prSet>
      <dgm:spPr/>
      <dgm:t>
        <a:bodyPr/>
        <a:lstStyle/>
        <a:p>
          <a:r>
            <a:rPr lang="en-US" b="1" dirty="0" smtClean="0">
              <a:latin typeface="Arial Black" pitchFamily="34" charset="0"/>
            </a:rPr>
            <a:t>Avoidance</a:t>
          </a:r>
          <a:endParaRPr lang="en-US" b="1" dirty="0">
            <a:latin typeface="Arial Black" pitchFamily="34" charset="0"/>
          </a:endParaRPr>
        </a:p>
      </dgm:t>
    </dgm:pt>
    <dgm:pt modelId="{E8DE509C-0EBF-4634-B00C-28D08D06E8EF}" type="parTrans" cxnId="{10692F54-E116-4185-A8F0-FB7ADCFE182B}">
      <dgm:prSet/>
      <dgm:spPr/>
      <dgm:t>
        <a:bodyPr/>
        <a:lstStyle/>
        <a:p>
          <a:endParaRPr lang="en-US"/>
        </a:p>
      </dgm:t>
    </dgm:pt>
    <dgm:pt modelId="{130C0C1A-84A4-4DA9-98F5-5895ECE60C48}" type="sibTrans" cxnId="{10692F54-E116-4185-A8F0-FB7ADCFE182B}">
      <dgm:prSet/>
      <dgm:spPr/>
      <dgm:t>
        <a:bodyPr/>
        <a:lstStyle/>
        <a:p>
          <a:endParaRPr lang="en-US"/>
        </a:p>
      </dgm:t>
    </dgm:pt>
    <dgm:pt modelId="{4F5B800B-CD6B-4462-9806-671D4E7BA238}">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latin typeface="Arial Black" pitchFamily="34" charset="0"/>
            </a:rPr>
            <a:t>Re-experiencing</a:t>
          </a:r>
          <a:endParaRPr lang="en-US" dirty="0">
            <a:latin typeface="Arial Black" pitchFamily="34" charset="0"/>
          </a:endParaRPr>
        </a:p>
      </dgm:t>
    </dgm:pt>
    <dgm:pt modelId="{AA443D30-E966-4C57-8178-1FD5003209FD}" type="parTrans" cxnId="{C3F16155-9C67-4BFB-9E77-E45DE50E56A0}">
      <dgm:prSet/>
      <dgm:spPr/>
      <dgm:t>
        <a:bodyPr/>
        <a:lstStyle/>
        <a:p>
          <a:endParaRPr lang="en-US"/>
        </a:p>
      </dgm:t>
    </dgm:pt>
    <dgm:pt modelId="{0EE4DAED-EC2A-4CB0-B852-DBA0ACB97A4C}" type="sibTrans" cxnId="{C3F16155-9C67-4BFB-9E77-E45DE50E56A0}">
      <dgm:prSet/>
      <dgm:spPr/>
      <dgm:t>
        <a:bodyPr/>
        <a:lstStyle/>
        <a:p>
          <a:endParaRPr lang="en-US"/>
        </a:p>
      </dgm:t>
    </dgm:pt>
    <dgm:pt modelId="{B2CC432C-AD42-476A-AD12-D78429663185}" type="pres">
      <dgm:prSet presAssocID="{30DCF199-3C25-4BAF-8D71-D60D69515AE6}" presName="compositeShape" presStyleCnt="0">
        <dgm:presLayoutVars>
          <dgm:chMax val="7"/>
          <dgm:dir/>
          <dgm:resizeHandles val="exact"/>
        </dgm:presLayoutVars>
      </dgm:prSet>
      <dgm:spPr/>
    </dgm:pt>
    <dgm:pt modelId="{B2F8E637-DA99-4498-A3BA-1D452FD8458B}" type="pres">
      <dgm:prSet presAssocID="{30DCF199-3C25-4BAF-8D71-D60D69515AE6}" presName="wedge1" presStyleLbl="node1" presStyleIdx="0" presStyleCnt="3"/>
      <dgm:spPr/>
      <dgm:t>
        <a:bodyPr/>
        <a:lstStyle/>
        <a:p>
          <a:endParaRPr lang="en-US"/>
        </a:p>
      </dgm:t>
    </dgm:pt>
    <dgm:pt modelId="{18CEDA54-8920-4D91-A1E8-6FF7BD38C10B}" type="pres">
      <dgm:prSet presAssocID="{30DCF199-3C25-4BAF-8D71-D60D69515AE6}" presName="dummy1a" presStyleCnt="0"/>
      <dgm:spPr/>
    </dgm:pt>
    <dgm:pt modelId="{26569616-5D33-408C-8240-A4DFAD15D115}" type="pres">
      <dgm:prSet presAssocID="{30DCF199-3C25-4BAF-8D71-D60D69515AE6}" presName="dummy1b" presStyleCnt="0"/>
      <dgm:spPr/>
    </dgm:pt>
    <dgm:pt modelId="{B366DDC6-2D5A-4A65-A1F0-D2E1AC77FAB4}" type="pres">
      <dgm:prSet presAssocID="{30DCF199-3C25-4BAF-8D71-D60D69515AE6}" presName="wedge1Tx" presStyleLbl="node1" presStyleIdx="0" presStyleCnt="3">
        <dgm:presLayoutVars>
          <dgm:chMax val="0"/>
          <dgm:chPref val="0"/>
          <dgm:bulletEnabled val="1"/>
        </dgm:presLayoutVars>
      </dgm:prSet>
      <dgm:spPr/>
      <dgm:t>
        <a:bodyPr/>
        <a:lstStyle/>
        <a:p>
          <a:endParaRPr lang="en-US"/>
        </a:p>
      </dgm:t>
    </dgm:pt>
    <dgm:pt modelId="{B1F142D3-C0E8-49E5-8A8F-845827A5FB61}" type="pres">
      <dgm:prSet presAssocID="{30DCF199-3C25-4BAF-8D71-D60D69515AE6}" presName="wedge2" presStyleLbl="node1" presStyleIdx="1" presStyleCnt="3" custScaleX="96043" custScaleY="101214"/>
      <dgm:spPr/>
      <dgm:t>
        <a:bodyPr/>
        <a:lstStyle/>
        <a:p>
          <a:endParaRPr lang="en-US"/>
        </a:p>
      </dgm:t>
    </dgm:pt>
    <dgm:pt modelId="{E5266D8E-69D5-4EAA-AF41-EB3AC54EDC57}" type="pres">
      <dgm:prSet presAssocID="{30DCF199-3C25-4BAF-8D71-D60D69515AE6}" presName="dummy2a" presStyleCnt="0"/>
      <dgm:spPr/>
    </dgm:pt>
    <dgm:pt modelId="{A71B7F68-F95F-4098-AD5A-D57D69579D09}" type="pres">
      <dgm:prSet presAssocID="{30DCF199-3C25-4BAF-8D71-D60D69515AE6}" presName="dummy2b" presStyleCnt="0"/>
      <dgm:spPr/>
    </dgm:pt>
    <dgm:pt modelId="{CBE1D19B-6029-49BA-8168-B110B53D290E}" type="pres">
      <dgm:prSet presAssocID="{30DCF199-3C25-4BAF-8D71-D60D69515AE6}" presName="wedge2Tx" presStyleLbl="node1" presStyleIdx="1" presStyleCnt="3">
        <dgm:presLayoutVars>
          <dgm:chMax val="0"/>
          <dgm:chPref val="0"/>
          <dgm:bulletEnabled val="1"/>
        </dgm:presLayoutVars>
      </dgm:prSet>
      <dgm:spPr/>
      <dgm:t>
        <a:bodyPr/>
        <a:lstStyle/>
        <a:p>
          <a:endParaRPr lang="en-US"/>
        </a:p>
      </dgm:t>
    </dgm:pt>
    <dgm:pt modelId="{48C9173E-47FE-46C3-B8F2-5AB4915627D7}" type="pres">
      <dgm:prSet presAssocID="{30DCF199-3C25-4BAF-8D71-D60D69515AE6}" presName="wedge3" presStyleLbl="node1" presStyleIdx="2" presStyleCnt="3" custScaleX="103769"/>
      <dgm:spPr/>
      <dgm:t>
        <a:bodyPr/>
        <a:lstStyle/>
        <a:p>
          <a:endParaRPr lang="en-US"/>
        </a:p>
      </dgm:t>
    </dgm:pt>
    <dgm:pt modelId="{073AA43B-7874-4AB8-8757-8D5CE9176949}" type="pres">
      <dgm:prSet presAssocID="{30DCF199-3C25-4BAF-8D71-D60D69515AE6}" presName="dummy3a" presStyleCnt="0"/>
      <dgm:spPr/>
    </dgm:pt>
    <dgm:pt modelId="{65A37932-A049-425F-B738-E56FEC4649A4}" type="pres">
      <dgm:prSet presAssocID="{30DCF199-3C25-4BAF-8D71-D60D69515AE6}" presName="dummy3b" presStyleCnt="0"/>
      <dgm:spPr/>
    </dgm:pt>
    <dgm:pt modelId="{98B8EF5E-C16E-44C7-9EF8-DFB43EA9C8BB}" type="pres">
      <dgm:prSet presAssocID="{30DCF199-3C25-4BAF-8D71-D60D69515AE6}" presName="wedge3Tx" presStyleLbl="node1" presStyleIdx="2" presStyleCnt="3">
        <dgm:presLayoutVars>
          <dgm:chMax val="0"/>
          <dgm:chPref val="0"/>
          <dgm:bulletEnabled val="1"/>
        </dgm:presLayoutVars>
      </dgm:prSet>
      <dgm:spPr/>
      <dgm:t>
        <a:bodyPr/>
        <a:lstStyle/>
        <a:p>
          <a:endParaRPr lang="en-US"/>
        </a:p>
      </dgm:t>
    </dgm:pt>
    <dgm:pt modelId="{A2047AA6-4B1B-4984-A3DC-6AC31CB153FC}" type="pres">
      <dgm:prSet presAssocID="{C04352D4-6464-4994-9EBD-82292BA2F698}" presName="arrowWedge1" presStyleLbl="fgSibTrans2D1" presStyleIdx="0" presStyleCnt="3"/>
      <dgm:spPr/>
    </dgm:pt>
    <dgm:pt modelId="{659A3F03-7FB9-4BDC-AFDA-72452BA8D353}" type="pres">
      <dgm:prSet presAssocID="{130C0C1A-84A4-4DA9-98F5-5895ECE60C48}" presName="arrowWedge2" presStyleLbl="fgSibTrans2D1" presStyleIdx="1" presStyleCnt="3"/>
      <dgm:spPr/>
    </dgm:pt>
    <dgm:pt modelId="{599B139D-E959-4AE3-A33A-DE7A3076A64A}" type="pres">
      <dgm:prSet presAssocID="{0EE4DAED-EC2A-4CB0-B852-DBA0ACB97A4C}" presName="arrowWedge3" presStyleLbl="fgSibTrans2D1" presStyleIdx="2" presStyleCnt="3"/>
      <dgm:spPr/>
    </dgm:pt>
  </dgm:ptLst>
  <dgm:cxnLst>
    <dgm:cxn modelId="{C6AF94F2-89EF-4CBD-834F-2D90323DE21E}" type="presOf" srcId="{30DCF199-3C25-4BAF-8D71-D60D69515AE6}" destId="{B2CC432C-AD42-476A-AD12-D78429663185}" srcOrd="0" destOrd="0" presId="urn:microsoft.com/office/officeart/2005/8/layout/cycle8"/>
    <dgm:cxn modelId="{7C7E5516-8EA2-45CF-BEB0-F2F0D151D220}" type="presOf" srcId="{3978DDFA-7B3D-45A0-B1EC-FFECF534BD41}" destId="{B366DDC6-2D5A-4A65-A1F0-D2E1AC77FAB4}" srcOrd="1" destOrd="0" presId="urn:microsoft.com/office/officeart/2005/8/layout/cycle8"/>
    <dgm:cxn modelId="{65E28BEC-27E1-4876-AB7E-23AC445E3810}" type="presOf" srcId="{4F5B800B-CD6B-4462-9806-671D4E7BA238}" destId="{98B8EF5E-C16E-44C7-9EF8-DFB43EA9C8BB}" srcOrd="1" destOrd="0" presId="urn:microsoft.com/office/officeart/2005/8/layout/cycle8"/>
    <dgm:cxn modelId="{DF1926B8-E6A5-4478-88AC-F1914DAD7ABA}" type="presOf" srcId="{924A20DC-C597-4F73-AA42-C2BDA5FE1A0A}" destId="{CBE1D19B-6029-49BA-8168-B110B53D290E}" srcOrd="1" destOrd="0" presId="urn:microsoft.com/office/officeart/2005/8/layout/cycle8"/>
    <dgm:cxn modelId="{34DCE45F-3803-4368-812C-602315418E36}" srcId="{30DCF199-3C25-4BAF-8D71-D60D69515AE6}" destId="{3978DDFA-7B3D-45A0-B1EC-FFECF534BD41}" srcOrd="0" destOrd="0" parTransId="{D08A0A39-EB45-4E97-B4FA-7C688B4F8AD5}" sibTransId="{C04352D4-6464-4994-9EBD-82292BA2F698}"/>
    <dgm:cxn modelId="{ADE2E488-EDD8-411B-A597-2E80DE0048F1}" type="presOf" srcId="{4F5B800B-CD6B-4462-9806-671D4E7BA238}" destId="{48C9173E-47FE-46C3-B8F2-5AB4915627D7}" srcOrd="0" destOrd="0" presId="urn:microsoft.com/office/officeart/2005/8/layout/cycle8"/>
    <dgm:cxn modelId="{10692F54-E116-4185-A8F0-FB7ADCFE182B}" srcId="{30DCF199-3C25-4BAF-8D71-D60D69515AE6}" destId="{924A20DC-C597-4F73-AA42-C2BDA5FE1A0A}" srcOrd="1" destOrd="0" parTransId="{E8DE509C-0EBF-4634-B00C-28D08D06E8EF}" sibTransId="{130C0C1A-84A4-4DA9-98F5-5895ECE60C48}"/>
    <dgm:cxn modelId="{C3F16155-9C67-4BFB-9E77-E45DE50E56A0}" srcId="{30DCF199-3C25-4BAF-8D71-D60D69515AE6}" destId="{4F5B800B-CD6B-4462-9806-671D4E7BA238}" srcOrd="2" destOrd="0" parTransId="{AA443D30-E966-4C57-8178-1FD5003209FD}" sibTransId="{0EE4DAED-EC2A-4CB0-B852-DBA0ACB97A4C}"/>
    <dgm:cxn modelId="{2143EE24-6856-4B85-9C1E-7B0F85FD5372}" type="presOf" srcId="{3978DDFA-7B3D-45A0-B1EC-FFECF534BD41}" destId="{B2F8E637-DA99-4498-A3BA-1D452FD8458B}" srcOrd="0" destOrd="0" presId="urn:microsoft.com/office/officeart/2005/8/layout/cycle8"/>
    <dgm:cxn modelId="{F6A27934-4748-4731-8389-1A0BB946B975}" type="presOf" srcId="{924A20DC-C597-4F73-AA42-C2BDA5FE1A0A}" destId="{B1F142D3-C0E8-49E5-8A8F-845827A5FB61}" srcOrd="0" destOrd="0" presId="urn:microsoft.com/office/officeart/2005/8/layout/cycle8"/>
    <dgm:cxn modelId="{0EAE260B-0F65-4A26-998C-ACEF646F0EED}" type="presParOf" srcId="{B2CC432C-AD42-476A-AD12-D78429663185}" destId="{B2F8E637-DA99-4498-A3BA-1D452FD8458B}" srcOrd="0" destOrd="0" presId="urn:microsoft.com/office/officeart/2005/8/layout/cycle8"/>
    <dgm:cxn modelId="{04FF5E5F-4915-4C3B-9535-ED7114D2A740}" type="presParOf" srcId="{B2CC432C-AD42-476A-AD12-D78429663185}" destId="{18CEDA54-8920-4D91-A1E8-6FF7BD38C10B}" srcOrd="1" destOrd="0" presId="urn:microsoft.com/office/officeart/2005/8/layout/cycle8"/>
    <dgm:cxn modelId="{9F373204-6661-430A-B628-E0E4A104847A}" type="presParOf" srcId="{B2CC432C-AD42-476A-AD12-D78429663185}" destId="{26569616-5D33-408C-8240-A4DFAD15D115}" srcOrd="2" destOrd="0" presId="urn:microsoft.com/office/officeart/2005/8/layout/cycle8"/>
    <dgm:cxn modelId="{12DED2D4-BF61-4CAD-BE2A-2C9BCA75E774}" type="presParOf" srcId="{B2CC432C-AD42-476A-AD12-D78429663185}" destId="{B366DDC6-2D5A-4A65-A1F0-D2E1AC77FAB4}" srcOrd="3" destOrd="0" presId="urn:microsoft.com/office/officeart/2005/8/layout/cycle8"/>
    <dgm:cxn modelId="{CAD04D10-97D3-4EF2-BAD2-FDA86E894F79}" type="presParOf" srcId="{B2CC432C-AD42-476A-AD12-D78429663185}" destId="{B1F142D3-C0E8-49E5-8A8F-845827A5FB61}" srcOrd="4" destOrd="0" presId="urn:microsoft.com/office/officeart/2005/8/layout/cycle8"/>
    <dgm:cxn modelId="{DC1871D1-7ADF-4461-B9BF-B788766012C0}" type="presParOf" srcId="{B2CC432C-AD42-476A-AD12-D78429663185}" destId="{E5266D8E-69D5-4EAA-AF41-EB3AC54EDC57}" srcOrd="5" destOrd="0" presId="urn:microsoft.com/office/officeart/2005/8/layout/cycle8"/>
    <dgm:cxn modelId="{DF8C14F5-DF07-4B5F-BC69-26A03009BFCA}" type="presParOf" srcId="{B2CC432C-AD42-476A-AD12-D78429663185}" destId="{A71B7F68-F95F-4098-AD5A-D57D69579D09}" srcOrd="6" destOrd="0" presId="urn:microsoft.com/office/officeart/2005/8/layout/cycle8"/>
    <dgm:cxn modelId="{46790861-BB1E-47B2-B43E-8F684AE22395}" type="presParOf" srcId="{B2CC432C-AD42-476A-AD12-D78429663185}" destId="{CBE1D19B-6029-49BA-8168-B110B53D290E}" srcOrd="7" destOrd="0" presId="urn:microsoft.com/office/officeart/2005/8/layout/cycle8"/>
    <dgm:cxn modelId="{701F06F7-0E6E-40C7-AB0A-9DC0730A8854}" type="presParOf" srcId="{B2CC432C-AD42-476A-AD12-D78429663185}" destId="{48C9173E-47FE-46C3-B8F2-5AB4915627D7}" srcOrd="8" destOrd="0" presId="urn:microsoft.com/office/officeart/2005/8/layout/cycle8"/>
    <dgm:cxn modelId="{76684DE1-8B1E-4B40-B0EC-8E16183CF909}" type="presParOf" srcId="{B2CC432C-AD42-476A-AD12-D78429663185}" destId="{073AA43B-7874-4AB8-8757-8D5CE9176949}" srcOrd="9" destOrd="0" presId="urn:microsoft.com/office/officeart/2005/8/layout/cycle8"/>
    <dgm:cxn modelId="{1E33E0E2-C1F0-4C54-AC92-58D552BE76FA}" type="presParOf" srcId="{B2CC432C-AD42-476A-AD12-D78429663185}" destId="{65A37932-A049-425F-B738-E56FEC4649A4}" srcOrd="10" destOrd="0" presId="urn:microsoft.com/office/officeart/2005/8/layout/cycle8"/>
    <dgm:cxn modelId="{2014306C-FC7A-4F0D-A9AF-068E497CEFEC}" type="presParOf" srcId="{B2CC432C-AD42-476A-AD12-D78429663185}" destId="{98B8EF5E-C16E-44C7-9EF8-DFB43EA9C8BB}" srcOrd="11" destOrd="0" presId="urn:microsoft.com/office/officeart/2005/8/layout/cycle8"/>
    <dgm:cxn modelId="{8451AA8B-9CED-4104-90B9-E79DA7159794}" type="presParOf" srcId="{B2CC432C-AD42-476A-AD12-D78429663185}" destId="{A2047AA6-4B1B-4984-A3DC-6AC31CB153FC}" srcOrd="12" destOrd="0" presId="urn:microsoft.com/office/officeart/2005/8/layout/cycle8"/>
    <dgm:cxn modelId="{68A1295A-8B43-4279-AC79-1DFF2B1CA478}" type="presParOf" srcId="{B2CC432C-AD42-476A-AD12-D78429663185}" destId="{659A3F03-7FB9-4BDC-AFDA-72452BA8D353}" srcOrd="13" destOrd="0" presId="urn:microsoft.com/office/officeart/2005/8/layout/cycle8"/>
    <dgm:cxn modelId="{BA608485-8381-47D7-9050-575FA06D3D08}" type="presParOf" srcId="{B2CC432C-AD42-476A-AD12-D78429663185}" destId="{599B139D-E959-4AE3-A33A-DE7A3076A64A}"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C1827B-6DEB-42BE-9188-4F9F0D26E4BB}" type="doc">
      <dgm:prSet loTypeId="urn:microsoft.com/office/officeart/2005/8/layout/radial3" loCatId="cycle" qsTypeId="urn:microsoft.com/office/officeart/2005/8/quickstyle/3d4" qsCatId="3D" csTypeId="urn:microsoft.com/office/officeart/2005/8/colors/accent1_2" csCatId="accent1" phldr="1"/>
      <dgm:spPr/>
      <dgm:t>
        <a:bodyPr/>
        <a:lstStyle/>
        <a:p>
          <a:endParaRPr lang="en-US"/>
        </a:p>
      </dgm:t>
    </dgm:pt>
    <dgm:pt modelId="{F0B48AAD-CD48-4D24-BA44-6A1E77069303}">
      <dgm:prSet phldrT="[Text]"/>
      <dgm:spPr/>
      <dgm:t>
        <a:bodyPr/>
        <a:lstStyle/>
        <a:p>
          <a:r>
            <a:rPr lang="en-US" b="1" dirty="0" smtClean="0">
              <a:latin typeface="Andalus" panose="02020603050405020304" pitchFamily="18" charset="-78"/>
              <a:cs typeface="Andalus" panose="02020603050405020304" pitchFamily="18" charset="-78"/>
            </a:rPr>
            <a:t>Physical symptoms</a:t>
          </a:r>
          <a:endParaRPr lang="en-US" b="1" dirty="0">
            <a:latin typeface="Andalus" panose="02020603050405020304" pitchFamily="18" charset="-78"/>
            <a:cs typeface="Andalus" panose="02020603050405020304" pitchFamily="18" charset="-78"/>
          </a:endParaRPr>
        </a:p>
      </dgm:t>
    </dgm:pt>
    <dgm:pt modelId="{71C30520-AADC-40A1-9958-AF570E18FA29}" type="parTrans" cxnId="{604EAAC9-84B8-4376-B154-1D956AB1A330}">
      <dgm:prSet/>
      <dgm:spPr/>
      <dgm:t>
        <a:bodyPr/>
        <a:lstStyle/>
        <a:p>
          <a:endParaRPr lang="en-US"/>
        </a:p>
      </dgm:t>
    </dgm:pt>
    <dgm:pt modelId="{92744181-892E-4EF2-BC73-480748FC8EBB}" type="sibTrans" cxnId="{604EAAC9-84B8-4376-B154-1D956AB1A330}">
      <dgm:prSet/>
      <dgm:spPr/>
      <dgm:t>
        <a:bodyPr/>
        <a:lstStyle/>
        <a:p>
          <a:endParaRPr lang="en-US"/>
        </a:p>
      </dgm:t>
    </dgm:pt>
    <dgm:pt modelId="{F4E92463-344A-47E3-B45D-8E0E68AEB65E}">
      <dgm:prSet phldrT="[Text]" custT="1"/>
      <dgm:spPr/>
      <dgm:t>
        <a:bodyPr/>
        <a:lstStyle/>
        <a:p>
          <a:r>
            <a:rPr lang="en-US" sz="1200" b="1" dirty="0" smtClean="0">
              <a:latin typeface="Arial Black" pitchFamily="34" charset="0"/>
            </a:rPr>
            <a:t>Gastrointestinal</a:t>
          </a:r>
        </a:p>
        <a:p>
          <a:r>
            <a:rPr lang="en-US" sz="1100" b="1" dirty="0" smtClean="0">
              <a:latin typeface="Arial Black" pitchFamily="34" charset="0"/>
            </a:rPr>
            <a:t>(Peptic ulcer)</a:t>
          </a:r>
        </a:p>
        <a:p>
          <a:endParaRPr lang="en-US" sz="1100" b="1" dirty="0">
            <a:latin typeface="Arial Black" pitchFamily="34" charset="0"/>
          </a:endParaRPr>
        </a:p>
      </dgm:t>
    </dgm:pt>
    <dgm:pt modelId="{D72C1A64-D9C1-435D-9466-56BA3DBB105A}" type="parTrans" cxnId="{BDE911B6-1310-484A-8480-291D5A1B00B3}">
      <dgm:prSet/>
      <dgm:spPr/>
      <dgm:t>
        <a:bodyPr/>
        <a:lstStyle/>
        <a:p>
          <a:endParaRPr lang="en-US"/>
        </a:p>
      </dgm:t>
    </dgm:pt>
    <dgm:pt modelId="{B21BFB8F-75B2-4A16-9FC3-F87C409EEDE0}" type="sibTrans" cxnId="{BDE911B6-1310-484A-8480-291D5A1B00B3}">
      <dgm:prSet/>
      <dgm:spPr/>
      <dgm:t>
        <a:bodyPr/>
        <a:lstStyle/>
        <a:p>
          <a:endParaRPr lang="en-US"/>
        </a:p>
      </dgm:t>
    </dgm:pt>
    <dgm:pt modelId="{40E325CC-5591-4E7F-BFCA-6BF5F0B2C897}">
      <dgm:prSet phldrT="[Text]" custT="1"/>
      <dgm:spPr/>
      <dgm:t>
        <a:bodyPr/>
        <a:lstStyle/>
        <a:p>
          <a:r>
            <a:rPr lang="en-US" sz="1200" b="1" dirty="0" smtClean="0">
              <a:latin typeface="Arial Black" pitchFamily="34" charset="0"/>
            </a:rPr>
            <a:t>Cardiovascular</a:t>
          </a:r>
        </a:p>
        <a:p>
          <a:r>
            <a:rPr lang="en-US" sz="1200" b="1" dirty="0" smtClean="0">
              <a:latin typeface="Arial Black" pitchFamily="34" charset="0"/>
            </a:rPr>
            <a:t>(heart palpitations)</a:t>
          </a:r>
        </a:p>
        <a:p>
          <a:endParaRPr lang="en-US" sz="1200" b="1" dirty="0">
            <a:latin typeface="Arial Black" pitchFamily="34" charset="0"/>
          </a:endParaRPr>
        </a:p>
      </dgm:t>
    </dgm:pt>
    <dgm:pt modelId="{CEB3D7BA-FD58-498E-B5DA-FEA682DF8162}" type="parTrans" cxnId="{988D8161-90D2-461A-97AB-65D496C91625}">
      <dgm:prSet/>
      <dgm:spPr/>
      <dgm:t>
        <a:bodyPr/>
        <a:lstStyle/>
        <a:p>
          <a:endParaRPr lang="en-US"/>
        </a:p>
      </dgm:t>
    </dgm:pt>
    <dgm:pt modelId="{56867FDB-E708-43CF-866E-0159B6D64EED}" type="sibTrans" cxnId="{988D8161-90D2-461A-97AB-65D496C91625}">
      <dgm:prSet/>
      <dgm:spPr/>
      <dgm:t>
        <a:bodyPr/>
        <a:lstStyle/>
        <a:p>
          <a:endParaRPr lang="en-US"/>
        </a:p>
      </dgm:t>
    </dgm:pt>
    <dgm:pt modelId="{848606B0-B29B-4A7C-8F39-1777975B8B63}">
      <dgm:prSet phldrT="[Text]" custT="1"/>
      <dgm:spPr/>
      <dgm:t>
        <a:bodyPr/>
        <a:lstStyle/>
        <a:p>
          <a:r>
            <a:rPr lang="en-US" sz="1400" b="1" dirty="0" smtClean="0">
              <a:latin typeface="Arial Black" pitchFamily="34" charset="0"/>
            </a:rPr>
            <a:t>Respiratory</a:t>
          </a:r>
        </a:p>
        <a:p>
          <a:r>
            <a:rPr lang="en-US" sz="1400" b="1" dirty="0" smtClean="0">
              <a:latin typeface="Arial Black" pitchFamily="34" charset="0"/>
            </a:rPr>
            <a:t>(Asthma)</a:t>
          </a:r>
          <a:endParaRPr lang="en-US" sz="1400" b="1" dirty="0">
            <a:latin typeface="Arial Black" pitchFamily="34" charset="0"/>
          </a:endParaRPr>
        </a:p>
      </dgm:t>
    </dgm:pt>
    <dgm:pt modelId="{94F27FD9-A208-4A40-98B7-A7D452B4A1D8}" type="parTrans" cxnId="{9E66C567-4706-4ABE-9D26-E46F39008808}">
      <dgm:prSet/>
      <dgm:spPr/>
      <dgm:t>
        <a:bodyPr/>
        <a:lstStyle/>
        <a:p>
          <a:endParaRPr lang="en-US"/>
        </a:p>
      </dgm:t>
    </dgm:pt>
    <dgm:pt modelId="{3BB13D4E-BDFC-4B12-B9AF-822CB77277B8}" type="sibTrans" cxnId="{9E66C567-4706-4ABE-9D26-E46F39008808}">
      <dgm:prSet/>
      <dgm:spPr/>
      <dgm:t>
        <a:bodyPr/>
        <a:lstStyle/>
        <a:p>
          <a:endParaRPr lang="en-US"/>
        </a:p>
      </dgm:t>
    </dgm:pt>
    <dgm:pt modelId="{C2A0AA44-E7F1-4FB8-8087-4E12448054AC}">
      <dgm:prSet phldrT="[Text]" custT="1"/>
      <dgm:spPr/>
      <dgm:t>
        <a:bodyPr/>
        <a:lstStyle/>
        <a:p>
          <a:r>
            <a:rPr lang="en-US" sz="1200" dirty="0" smtClean="0">
              <a:latin typeface="Arial Black" pitchFamily="34" charset="0"/>
            </a:rPr>
            <a:t>Tension</a:t>
          </a:r>
          <a:r>
            <a:rPr lang="en-US" sz="1400" dirty="0" smtClean="0">
              <a:latin typeface="Arial Black" pitchFamily="34" charset="0"/>
            </a:rPr>
            <a:t> Headaches and Migraines</a:t>
          </a:r>
          <a:endParaRPr lang="en-US" sz="1400" dirty="0">
            <a:latin typeface="Arial Black" pitchFamily="34" charset="0"/>
          </a:endParaRPr>
        </a:p>
      </dgm:t>
    </dgm:pt>
    <dgm:pt modelId="{D79C130E-96F3-4CCB-B584-AE2F4952FA87}" type="parTrans" cxnId="{E2FCC642-28DF-4FEE-9812-0D0F207B8C52}">
      <dgm:prSet/>
      <dgm:spPr/>
      <dgm:t>
        <a:bodyPr/>
        <a:lstStyle/>
        <a:p>
          <a:endParaRPr lang="en-US"/>
        </a:p>
      </dgm:t>
    </dgm:pt>
    <dgm:pt modelId="{58CC758A-B49D-4583-9733-8F93DF178030}" type="sibTrans" cxnId="{E2FCC642-28DF-4FEE-9812-0D0F207B8C52}">
      <dgm:prSet/>
      <dgm:spPr/>
      <dgm:t>
        <a:bodyPr/>
        <a:lstStyle/>
        <a:p>
          <a:endParaRPr lang="en-US"/>
        </a:p>
      </dgm:t>
    </dgm:pt>
    <dgm:pt modelId="{A4146242-B5C5-4327-A48B-FEC283136E64}">
      <dgm:prSet custT="1"/>
      <dgm:spPr/>
      <dgm:t>
        <a:bodyPr/>
        <a:lstStyle/>
        <a:p>
          <a:r>
            <a:rPr lang="en-US" sz="1400" dirty="0" smtClean="0">
              <a:latin typeface="Arial Black" pitchFamily="34" charset="0"/>
            </a:rPr>
            <a:t>Muscular</a:t>
          </a:r>
        </a:p>
        <a:p>
          <a:r>
            <a:rPr lang="en-US" sz="1400" dirty="0" smtClean="0">
              <a:latin typeface="Arial Black" pitchFamily="34" charset="0"/>
            </a:rPr>
            <a:t>(back, neck and joint pain)</a:t>
          </a:r>
          <a:endParaRPr lang="en-US" sz="1400" dirty="0">
            <a:latin typeface="Arial Black" pitchFamily="34" charset="0"/>
          </a:endParaRPr>
        </a:p>
      </dgm:t>
    </dgm:pt>
    <dgm:pt modelId="{ADF3EF7D-7E67-4955-8509-DCFD50F98ED7}" type="parTrans" cxnId="{B35A4CED-7A26-4799-9769-C35A4FA36715}">
      <dgm:prSet/>
      <dgm:spPr/>
      <dgm:t>
        <a:bodyPr/>
        <a:lstStyle/>
        <a:p>
          <a:endParaRPr lang="en-US"/>
        </a:p>
      </dgm:t>
    </dgm:pt>
    <dgm:pt modelId="{6CA50052-0D48-4981-8BBA-49DCDD1D438C}" type="sibTrans" cxnId="{B35A4CED-7A26-4799-9769-C35A4FA36715}">
      <dgm:prSet/>
      <dgm:spPr/>
      <dgm:t>
        <a:bodyPr/>
        <a:lstStyle/>
        <a:p>
          <a:endParaRPr lang="en-US"/>
        </a:p>
      </dgm:t>
    </dgm:pt>
    <dgm:pt modelId="{188B6334-3D83-4F53-AEB0-7E11CC45C875}">
      <dgm:prSet custT="1"/>
      <dgm:spPr/>
      <dgm:t>
        <a:bodyPr/>
        <a:lstStyle/>
        <a:p>
          <a:r>
            <a:rPr lang="en-US" sz="1400" dirty="0" smtClean="0">
              <a:latin typeface="Arial Black" pitchFamily="34" charset="0"/>
            </a:rPr>
            <a:t>Menstrual issues</a:t>
          </a:r>
          <a:endParaRPr lang="en-US" sz="1400" dirty="0">
            <a:latin typeface="Arial Black" pitchFamily="34" charset="0"/>
          </a:endParaRPr>
        </a:p>
      </dgm:t>
    </dgm:pt>
    <dgm:pt modelId="{B63E5AC2-5443-4222-B4F7-33C83B158056}" type="parTrans" cxnId="{E59735EB-A40D-45ED-ACA9-3DDC40F6CE35}">
      <dgm:prSet/>
      <dgm:spPr/>
      <dgm:t>
        <a:bodyPr/>
        <a:lstStyle/>
        <a:p>
          <a:endParaRPr lang="en-US"/>
        </a:p>
      </dgm:t>
    </dgm:pt>
    <dgm:pt modelId="{CC1FEC9D-9A5C-414F-9842-349C9949284F}" type="sibTrans" cxnId="{E59735EB-A40D-45ED-ACA9-3DDC40F6CE35}">
      <dgm:prSet/>
      <dgm:spPr/>
      <dgm:t>
        <a:bodyPr/>
        <a:lstStyle/>
        <a:p>
          <a:endParaRPr lang="en-US"/>
        </a:p>
      </dgm:t>
    </dgm:pt>
    <dgm:pt modelId="{C9287635-80EA-4184-8D61-ECE3BC80E103}" type="pres">
      <dgm:prSet presAssocID="{86C1827B-6DEB-42BE-9188-4F9F0D26E4BB}" presName="composite" presStyleCnt="0">
        <dgm:presLayoutVars>
          <dgm:chMax val="1"/>
          <dgm:dir/>
          <dgm:resizeHandles val="exact"/>
        </dgm:presLayoutVars>
      </dgm:prSet>
      <dgm:spPr/>
      <dgm:t>
        <a:bodyPr/>
        <a:lstStyle/>
        <a:p>
          <a:endParaRPr lang="en-US"/>
        </a:p>
      </dgm:t>
    </dgm:pt>
    <dgm:pt modelId="{39556928-4CFB-4FA6-85C4-3DA2009DB03C}" type="pres">
      <dgm:prSet presAssocID="{86C1827B-6DEB-42BE-9188-4F9F0D26E4BB}" presName="radial" presStyleCnt="0">
        <dgm:presLayoutVars>
          <dgm:animLvl val="ctr"/>
        </dgm:presLayoutVars>
      </dgm:prSet>
      <dgm:spPr/>
      <dgm:t>
        <a:bodyPr/>
        <a:lstStyle/>
        <a:p>
          <a:endParaRPr lang="en-CA"/>
        </a:p>
      </dgm:t>
    </dgm:pt>
    <dgm:pt modelId="{9211725C-5445-47CB-94F4-55AC467CD1FB}" type="pres">
      <dgm:prSet presAssocID="{F0B48AAD-CD48-4D24-BA44-6A1E77069303}" presName="centerShape" presStyleLbl="vennNode1" presStyleIdx="0" presStyleCnt="7"/>
      <dgm:spPr/>
      <dgm:t>
        <a:bodyPr/>
        <a:lstStyle/>
        <a:p>
          <a:endParaRPr lang="en-US"/>
        </a:p>
      </dgm:t>
    </dgm:pt>
    <dgm:pt modelId="{164B94D6-B250-4BCB-97B6-B166EF286CBB}" type="pres">
      <dgm:prSet presAssocID="{F4E92463-344A-47E3-B45D-8E0E68AEB65E}" presName="node" presStyleLbl="vennNode1" presStyleIdx="1" presStyleCnt="7" custScaleX="129723" custScaleY="118874">
        <dgm:presLayoutVars>
          <dgm:bulletEnabled val="1"/>
        </dgm:presLayoutVars>
      </dgm:prSet>
      <dgm:spPr/>
      <dgm:t>
        <a:bodyPr/>
        <a:lstStyle/>
        <a:p>
          <a:endParaRPr lang="en-US"/>
        </a:p>
      </dgm:t>
    </dgm:pt>
    <dgm:pt modelId="{CB4CD32E-BDEB-400F-853D-AD18F0A18DF3}" type="pres">
      <dgm:prSet presAssocID="{40E325CC-5591-4E7F-BFCA-6BF5F0B2C897}" presName="node" presStyleLbl="vennNode1" presStyleIdx="2" presStyleCnt="7" custScaleX="122232" custRadScaleRad="97988" custRadScaleInc="-1092">
        <dgm:presLayoutVars>
          <dgm:bulletEnabled val="1"/>
        </dgm:presLayoutVars>
      </dgm:prSet>
      <dgm:spPr/>
      <dgm:t>
        <a:bodyPr/>
        <a:lstStyle/>
        <a:p>
          <a:endParaRPr lang="en-US"/>
        </a:p>
      </dgm:t>
    </dgm:pt>
    <dgm:pt modelId="{E6583082-0DCC-47FC-8EA1-35DCCC0D44E5}" type="pres">
      <dgm:prSet presAssocID="{848606B0-B29B-4A7C-8F39-1777975B8B63}" presName="node" presStyleLbl="vennNode1" presStyleIdx="3" presStyleCnt="7" custScaleX="112877">
        <dgm:presLayoutVars>
          <dgm:bulletEnabled val="1"/>
        </dgm:presLayoutVars>
      </dgm:prSet>
      <dgm:spPr/>
      <dgm:t>
        <a:bodyPr/>
        <a:lstStyle/>
        <a:p>
          <a:endParaRPr lang="en-US"/>
        </a:p>
      </dgm:t>
    </dgm:pt>
    <dgm:pt modelId="{2F7C9260-F5C1-48E0-A39E-B32CD9DB4B5A}" type="pres">
      <dgm:prSet presAssocID="{C2A0AA44-E7F1-4FB8-8087-4E12448054AC}" presName="node" presStyleLbl="vennNode1" presStyleIdx="4" presStyleCnt="7" custScaleX="127725" custRadScaleRad="100335" custRadScaleInc="-730">
        <dgm:presLayoutVars>
          <dgm:bulletEnabled val="1"/>
        </dgm:presLayoutVars>
      </dgm:prSet>
      <dgm:spPr/>
      <dgm:t>
        <a:bodyPr/>
        <a:lstStyle/>
        <a:p>
          <a:endParaRPr lang="en-US"/>
        </a:p>
      </dgm:t>
    </dgm:pt>
    <dgm:pt modelId="{87D20F3B-71A7-4502-8B78-54D99CE32004}" type="pres">
      <dgm:prSet presAssocID="{A4146242-B5C5-4327-A48B-FEC283136E64}" presName="node" presStyleLbl="vennNode1" presStyleIdx="5" presStyleCnt="7">
        <dgm:presLayoutVars>
          <dgm:bulletEnabled val="1"/>
        </dgm:presLayoutVars>
      </dgm:prSet>
      <dgm:spPr/>
      <dgm:t>
        <a:bodyPr/>
        <a:lstStyle/>
        <a:p>
          <a:endParaRPr lang="en-US"/>
        </a:p>
      </dgm:t>
    </dgm:pt>
    <dgm:pt modelId="{F816CBC8-B570-426F-B8D4-E50BF379F6AE}" type="pres">
      <dgm:prSet presAssocID="{188B6334-3D83-4F53-AEB0-7E11CC45C875}" presName="node" presStyleLbl="vennNode1" presStyleIdx="6" presStyleCnt="7">
        <dgm:presLayoutVars>
          <dgm:bulletEnabled val="1"/>
        </dgm:presLayoutVars>
      </dgm:prSet>
      <dgm:spPr/>
      <dgm:t>
        <a:bodyPr/>
        <a:lstStyle/>
        <a:p>
          <a:endParaRPr lang="en-US"/>
        </a:p>
      </dgm:t>
    </dgm:pt>
  </dgm:ptLst>
  <dgm:cxnLst>
    <dgm:cxn modelId="{973E9308-A8AE-4883-BB67-5505307F2AB0}" type="presOf" srcId="{F4E92463-344A-47E3-B45D-8E0E68AEB65E}" destId="{164B94D6-B250-4BCB-97B6-B166EF286CBB}" srcOrd="0" destOrd="0" presId="urn:microsoft.com/office/officeart/2005/8/layout/radial3"/>
    <dgm:cxn modelId="{B35A4CED-7A26-4799-9769-C35A4FA36715}" srcId="{F0B48AAD-CD48-4D24-BA44-6A1E77069303}" destId="{A4146242-B5C5-4327-A48B-FEC283136E64}" srcOrd="4" destOrd="0" parTransId="{ADF3EF7D-7E67-4955-8509-DCFD50F98ED7}" sibTransId="{6CA50052-0D48-4981-8BBA-49DCDD1D438C}"/>
    <dgm:cxn modelId="{988D8161-90D2-461A-97AB-65D496C91625}" srcId="{F0B48AAD-CD48-4D24-BA44-6A1E77069303}" destId="{40E325CC-5591-4E7F-BFCA-6BF5F0B2C897}" srcOrd="1" destOrd="0" parTransId="{CEB3D7BA-FD58-498E-B5DA-FEA682DF8162}" sibTransId="{56867FDB-E708-43CF-866E-0159B6D64EED}"/>
    <dgm:cxn modelId="{604EAAC9-84B8-4376-B154-1D956AB1A330}" srcId="{86C1827B-6DEB-42BE-9188-4F9F0D26E4BB}" destId="{F0B48AAD-CD48-4D24-BA44-6A1E77069303}" srcOrd="0" destOrd="0" parTransId="{71C30520-AADC-40A1-9958-AF570E18FA29}" sibTransId="{92744181-892E-4EF2-BC73-480748FC8EBB}"/>
    <dgm:cxn modelId="{9E66C567-4706-4ABE-9D26-E46F39008808}" srcId="{F0B48AAD-CD48-4D24-BA44-6A1E77069303}" destId="{848606B0-B29B-4A7C-8F39-1777975B8B63}" srcOrd="2" destOrd="0" parTransId="{94F27FD9-A208-4A40-98B7-A7D452B4A1D8}" sibTransId="{3BB13D4E-BDFC-4B12-B9AF-822CB77277B8}"/>
    <dgm:cxn modelId="{212345EC-B3CB-4547-981C-7221F34C278A}" type="presOf" srcId="{A4146242-B5C5-4327-A48B-FEC283136E64}" destId="{87D20F3B-71A7-4502-8B78-54D99CE32004}" srcOrd="0" destOrd="0" presId="urn:microsoft.com/office/officeart/2005/8/layout/radial3"/>
    <dgm:cxn modelId="{E59735EB-A40D-45ED-ACA9-3DDC40F6CE35}" srcId="{F0B48AAD-CD48-4D24-BA44-6A1E77069303}" destId="{188B6334-3D83-4F53-AEB0-7E11CC45C875}" srcOrd="5" destOrd="0" parTransId="{B63E5AC2-5443-4222-B4F7-33C83B158056}" sibTransId="{CC1FEC9D-9A5C-414F-9842-349C9949284F}"/>
    <dgm:cxn modelId="{F15B3EFA-7CF7-4F4E-B201-B28819C43655}" type="presOf" srcId="{86C1827B-6DEB-42BE-9188-4F9F0D26E4BB}" destId="{C9287635-80EA-4184-8D61-ECE3BC80E103}" srcOrd="0" destOrd="0" presId="urn:microsoft.com/office/officeart/2005/8/layout/radial3"/>
    <dgm:cxn modelId="{835CA3AC-1EE5-48F6-906C-FC5AB8186D7F}" type="presOf" srcId="{848606B0-B29B-4A7C-8F39-1777975B8B63}" destId="{E6583082-0DCC-47FC-8EA1-35DCCC0D44E5}" srcOrd="0" destOrd="0" presId="urn:microsoft.com/office/officeart/2005/8/layout/radial3"/>
    <dgm:cxn modelId="{E388828E-A392-4434-BFFE-8B2F37399770}" type="presOf" srcId="{40E325CC-5591-4E7F-BFCA-6BF5F0B2C897}" destId="{CB4CD32E-BDEB-400F-853D-AD18F0A18DF3}" srcOrd="0" destOrd="0" presId="urn:microsoft.com/office/officeart/2005/8/layout/radial3"/>
    <dgm:cxn modelId="{E2FCC642-28DF-4FEE-9812-0D0F207B8C52}" srcId="{F0B48AAD-CD48-4D24-BA44-6A1E77069303}" destId="{C2A0AA44-E7F1-4FB8-8087-4E12448054AC}" srcOrd="3" destOrd="0" parTransId="{D79C130E-96F3-4CCB-B584-AE2F4952FA87}" sibTransId="{58CC758A-B49D-4583-9733-8F93DF178030}"/>
    <dgm:cxn modelId="{044FFD57-D655-4402-B85B-5B18DB7E52A5}" type="presOf" srcId="{F0B48AAD-CD48-4D24-BA44-6A1E77069303}" destId="{9211725C-5445-47CB-94F4-55AC467CD1FB}" srcOrd="0" destOrd="0" presId="urn:microsoft.com/office/officeart/2005/8/layout/radial3"/>
    <dgm:cxn modelId="{B39F0E59-D11A-40F8-90AA-D8D301FABD42}" type="presOf" srcId="{188B6334-3D83-4F53-AEB0-7E11CC45C875}" destId="{F816CBC8-B570-426F-B8D4-E50BF379F6AE}" srcOrd="0" destOrd="0" presId="urn:microsoft.com/office/officeart/2005/8/layout/radial3"/>
    <dgm:cxn modelId="{D82F3304-B665-4D8A-8F23-FEA61C7C2196}" type="presOf" srcId="{C2A0AA44-E7F1-4FB8-8087-4E12448054AC}" destId="{2F7C9260-F5C1-48E0-A39E-B32CD9DB4B5A}" srcOrd="0" destOrd="0" presId="urn:microsoft.com/office/officeart/2005/8/layout/radial3"/>
    <dgm:cxn modelId="{BDE911B6-1310-484A-8480-291D5A1B00B3}" srcId="{F0B48AAD-CD48-4D24-BA44-6A1E77069303}" destId="{F4E92463-344A-47E3-B45D-8E0E68AEB65E}" srcOrd="0" destOrd="0" parTransId="{D72C1A64-D9C1-435D-9466-56BA3DBB105A}" sibTransId="{B21BFB8F-75B2-4A16-9FC3-F87C409EEDE0}"/>
    <dgm:cxn modelId="{E2D2E27A-856B-413A-B212-4AE314FDD434}" type="presParOf" srcId="{C9287635-80EA-4184-8D61-ECE3BC80E103}" destId="{39556928-4CFB-4FA6-85C4-3DA2009DB03C}" srcOrd="0" destOrd="0" presId="urn:microsoft.com/office/officeart/2005/8/layout/radial3"/>
    <dgm:cxn modelId="{86501D28-5861-41D3-B2D2-8400421E3BC3}" type="presParOf" srcId="{39556928-4CFB-4FA6-85C4-3DA2009DB03C}" destId="{9211725C-5445-47CB-94F4-55AC467CD1FB}" srcOrd="0" destOrd="0" presId="urn:microsoft.com/office/officeart/2005/8/layout/radial3"/>
    <dgm:cxn modelId="{C0529B79-F060-46DF-B371-798AEE93353D}" type="presParOf" srcId="{39556928-4CFB-4FA6-85C4-3DA2009DB03C}" destId="{164B94D6-B250-4BCB-97B6-B166EF286CBB}" srcOrd="1" destOrd="0" presId="urn:microsoft.com/office/officeart/2005/8/layout/radial3"/>
    <dgm:cxn modelId="{9E30401A-E406-4DC1-8D10-DB72D08FCA06}" type="presParOf" srcId="{39556928-4CFB-4FA6-85C4-3DA2009DB03C}" destId="{CB4CD32E-BDEB-400F-853D-AD18F0A18DF3}" srcOrd="2" destOrd="0" presId="urn:microsoft.com/office/officeart/2005/8/layout/radial3"/>
    <dgm:cxn modelId="{6CAB57A3-797B-48CC-B649-AC39F21F95FF}" type="presParOf" srcId="{39556928-4CFB-4FA6-85C4-3DA2009DB03C}" destId="{E6583082-0DCC-47FC-8EA1-35DCCC0D44E5}" srcOrd="3" destOrd="0" presId="urn:microsoft.com/office/officeart/2005/8/layout/radial3"/>
    <dgm:cxn modelId="{502F06F3-A150-4D14-A421-74A2DA9D5854}" type="presParOf" srcId="{39556928-4CFB-4FA6-85C4-3DA2009DB03C}" destId="{2F7C9260-F5C1-48E0-A39E-B32CD9DB4B5A}" srcOrd="4" destOrd="0" presId="urn:microsoft.com/office/officeart/2005/8/layout/radial3"/>
    <dgm:cxn modelId="{3964C052-D586-47DD-9111-DC730F7B7D30}" type="presParOf" srcId="{39556928-4CFB-4FA6-85C4-3DA2009DB03C}" destId="{87D20F3B-71A7-4502-8B78-54D99CE32004}" srcOrd="5" destOrd="0" presId="urn:microsoft.com/office/officeart/2005/8/layout/radial3"/>
    <dgm:cxn modelId="{C2761014-DEB1-43AB-AFB7-8D21DC045FDC}" type="presParOf" srcId="{39556928-4CFB-4FA6-85C4-3DA2009DB03C}" destId="{F816CBC8-B570-426F-B8D4-E50BF379F6AE}"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039BBC-D5E2-4206-B302-E46B2BD73EEE}" type="doc">
      <dgm:prSet loTypeId="urn:microsoft.com/office/officeart/2005/8/layout/chart3" loCatId="cycle" qsTypeId="urn:microsoft.com/office/officeart/2005/8/quickstyle/3d9" qsCatId="3D" csTypeId="urn:microsoft.com/office/officeart/2005/8/colors/colorful4" csCatId="colorful" phldr="1"/>
      <dgm:spPr/>
      <dgm:t>
        <a:bodyPr/>
        <a:lstStyle/>
        <a:p>
          <a:endParaRPr lang="en-US"/>
        </a:p>
      </dgm:t>
    </dgm:pt>
    <dgm:pt modelId="{8AC5F226-FD44-4F26-BD43-A7CFB219A648}">
      <dgm:prSet phldrT="[Text]" custT="1"/>
      <dgm:spPr/>
      <dgm:t>
        <a:bodyPr/>
        <a:lstStyle/>
        <a:p>
          <a:r>
            <a:rPr lang="en-US" sz="1800" b="1" dirty="0" smtClean="0"/>
            <a:t>De-realization</a:t>
          </a:r>
          <a:endParaRPr lang="en-US" sz="1800" b="1" dirty="0"/>
        </a:p>
      </dgm:t>
    </dgm:pt>
    <dgm:pt modelId="{8C60895E-27D9-4506-A0F2-F05D7A0223FD}" type="parTrans" cxnId="{3D04B4C1-C09C-4C04-BE63-317D1AD833CD}">
      <dgm:prSet/>
      <dgm:spPr/>
      <dgm:t>
        <a:bodyPr/>
        <a:lstStyle/>
        <a:p>
          <a:endParaRPr lang="en-US" sz="1800"/>
        </a:p>
      </dgm:t>
    </dgm:pt>
    <dgm:pt modelId="{05350EEF-E765-4222-805E-FFDC9F90224D}" type="sibTrans" cxnId="{3D04B4C1-C09C-4C04-BE63-317D1AD833CD}">
      <dgm:prSet/>
      <dgm:spPr/>
      <dgm:t>
        <a:bodyPr/>
        <a:lstStyle/>
        <a:p>
          <a:endParaRPr lang="en-US" sz="1800"/>
        </a:p>
      </dgm:t>
    </dgm:pt>
    <dgm:pt modelId="{0069A11F-5F94-40DA-8D16-88EBCDA72C31}">
      <dgm:prSet phldrT="[Text]" custT="1"/>
      <dgm:spPr/>
      <dgm:t>
        <a:bodyPr/>
        <a:lstStyle/>
        <a:p>
          <a:r>
            <a:rPr lang="en-US" sz="1800" b="1" dirty="0" smtClean="0"/>
            <a:t>De-personalization</a:t>
          </a:r>
          <a:endParaRPr lang="en-US" sz="1800" b="1" dirty="0"/>
        </a:p>
      </dgm:t>
    </dgm:pt>
    <dgm:pt modelId="{8E4AB636-9282-401C-8389-EA7E68ACFE95}" type="parTrans" cxnId="{EB0757C0-7E52-4D3A-90B7-0143EE69D369}">
      <dgm:prSet/>
      <dgm:spPr/>
      <dgm:t>
        <a:bodyPr/>
        <a:lstStyle/>
        <a:p>
          <a:endParaRPr lang="en-US" sz="1800"/>
        </a:p>
      </dgm:t>
    </dgm:pt>
    <dgm:pt modelId="{C647A386-1BFB-4F38-8045-43300F3F8F4D}" type="sibTrans" cxnId="{EB0757C0-7E52-4D3A-90B7-0143EE69D369}">
      <dgm:prSet/>
      <dgm:spPr/>
      <dgm:t>
        <a:bodyPr/>
        <a:lstStyle/>
        <a:p>
          <a:endParaRPr lang="en-US" sz="1800"/>
        </a:p>
      </dgm:t>
    </dgm:pt>
    <dgm:pt modelId="{82D290E6-3C2B-45FC-8EB6-5CD80FD4CC40}">
      <dgm:prSet phldrT="[Text]" custT="1"/>
      <dgm:spPr/>
      <dgm:t>
        <a:bodyPr/>
        <a:lstStyle/>
        <a:p>
          <a:r>
            <a:rPr lang="en-US" sz="1800" b="1"/>
            <a:t>Identity Confusion</a:t>
          </a:r>
        </a:p>
      </dgm:t>
    </dgm:pt>
    <dgm:pt modelId="{A61BC7EE-2A87-447B-A626-7416D5581A56}" type="parTrans" cxnId="{F17248CE-DA66-4B5C-8601-2C62BE592F47}">
      <dgm:prSet/>
      <dgm:spPr/>
      <dgm:t>
        <a:bodyPr/>
        <a:lstStyle/>
        <a:p>
          <a:endParaRPr lang="en-US" sz="1800"/>
        </a:p>
      </dgm:t>
    </dgm:pt>
    <dgm:pt modelId="{5A52CC7C-0116-4850-97E9-C0071BFB7EC6}" type="sibTrans" cxnId="{F17248CE-DA66-4B5C-8601-2C62BE592F47}">
      <dgm:prSet/>
      <dgm:spPr/>
      <dgm:t>
        <a:bodyPr/>
        <a:lstStyle/>
        <a:p>
          <a:endParaRPr lang="en-US" sz="1800"/>
        </a:p>
      </dgm:t>
    </dgm:pt>
    <dgm:pt modelId="{21154C58-46DD-41CC-8070-DCB936C81A48}">
      <dgm:prSet custT="1"/>
      <dgm:spPr/>
      <dgm:t>
        <a:bodyPr/>
        <a:lstStyle/>
        <a:p>
          <a:r>
            <a:rPr lang="en-US" sz="1800" b="1" dirty="0"/>
            <a:t>Identity </a:t>
          </a:r>
          <a:r>
            <a:rPr lang="en-US" sz="1800" b="1" dirty="0" smtClean="0"/>
            <a:t>Altera-</a:t>
          </a:r>
          <a:r>
            <a:rPr lang="en-US" sz="1800" b="1" dirty="0" err="1" smtClean="0"/>
            <a:t>tion</a:t>
          </a:r>
          <a:endParaRPr lang="en-US" sz="1800" b="1" dirty="0"/>
        </a:p>
      </dgm:t>
    </dgm:pt>
    <dgm:pt modelId="{9E9416BB-A553-4669-9E64-F6077AB14EEE}" type="parTrans" cxnId="{90F46B6C-0C96-4848-85A2-6696B3176C3D}">
      <dgm:prSet/>
      <dgm:spPr/>
      <dgm:t>
        <a:bodyPr/>
        <a:lstStyle/>
        <a:p>
          <a:endParaRPr lang="en-US" sz="1800"/>
        </a:p>
      </dgm:t>
    </dgm:pt>
    <dgm:pt modelId="{A95913CC-FBC0-4238-A745-0F5AD94C48D1}" type="sibTrans" cxnId="{90F46B6C-0C96-4848-85A2-6696B3176C3D}">
      <dgm:prSet/>
      <dgm:spPr/>
      <dgm:t>
        <a:bodyPr/>
        <a:lstStyle/>
        <a:p>
          <a:endParaRPr lang="en-US" sz="1800"/>
        </a:p>
      </dgm:t>
    </dgm:pt>
    <dgm:pt modelId="{CDAC58CF-6F49-4C71-B483-12530A58F53C}">
      <dgm:prSet custT="1"/>
      <dgm:spPr/>
      <dgm:t>
        <a:bodyPr/>
        <a:lstStyle/>
        <a:p>
          <a:r>
            <a:rPr lang="en-US" sz="1800" b="1" dirty="0"/>
            <a:t>Amnesia</a:t>
          </a:r>
        </a:p>
      </dgm:t>
    </dgm:pt>
    <dgm:pt modelId="{EB8016AC-C38C-419A-BC89-2AE3644DACE8}" type="parTrans" cxnId="{D92DF183-483A-4421-962A-8660DAB913BB}">
      <dgm:prSet/>
      <dgm:spPr/>
      <dgm:t>
        <a:bodyPr/>
        <a:lstStyle/>
        <a:p>
          <a:endParaRPr lang="en-US" sz="1800"/>
        </a:p>
      </dgm:t>
    </dgm:pt>
    <dgm:pt modelId="{40605AB8-20A5-4BFF-A8CD-81B6256C06E7}" type="sibTrans" cxnId="{D92DF183-483A-4421-962A-8660DAB913BB}">
      <dgm:prSet/>
      <dgm:spPr/>
      <dgm:t>
        <a:bodyPr/>
        <a:lstStyle/>
        <a:p>
          <a:endParaRPr lang="en-US" sz="1800"/>
        </a:p>
      </dgm:t>
    </dgm:pt>
    <dgm:pt modelId="{70C43C67-E68F-4069-9F3E-920374E0E9D3}" type="pres">
      <dgm:prSet presAssocID="{B8039BBC-D5E2-4206-B302-E46B2BD73EEE}" presName="compositeShape" presStyleCnt="0">
        <dgm:presLayoutVars>
          <dgm:chMax val="7"/>
          <dgm:dir/>
          <dgm:resizeHandles val="exact"/>
        </dgm:presLayoutVars>
      </dgm:prSet>
      <dgm:spPr/>
      <dgm:t>
        <a:bodyPr/>
        <a:lstStyle/>
        <a:p>
          <a:endParaRPr lang="en-US"/>
        </a:p>
      </dgm:t>
    </dgm:pt>
    <dgm:pt modelId="{BB609724-006F-4A17-9E81-A2FFDA79A054}" type="pres">
      <dgm:prSet presAssocID="{B8039BBC-D5E2-4206-B302-E46B2BD73EEE}" presName="wedge1" presStyleLbl="node1" presStyleIdx="0" presStyleCnt="5" custLinFactNeighborX="-4069" custLinFactNeighborY="4069"/>
      <dgm:spPr/>
      <dgm:t>
        <a:bodyPr/>
        <a:lstStyle/>
        <a:p>
          <a:endParaRPr lang="en-US"/>
        </a:p>
      </dgm:t>
    </dgm:pt>
    <dgm:pt modelId="{A69D469C-0780-4B7C-9D28-E7C14A956FEE}" type="pres">
      <dgm:prSet presAssocID="{B8039BBC-D5E2-4206-B302-E46B2BD73EEE}" presName="wedge1Tx" presStyleLbl="node1" presStyleIdx="0" presStyleCnt="5">
        <dgm:presLayoutVars>
          <dgm:chMax val="0"/>
          <dgm:chPref val="0"/>
          <dgm:bulletEnabled val="1"/>
        </dgm:presLayoutVars>
      </dgm:prSet>
      <dgm:spPr/>
      <dgm:t>
        <a:bodyPr/>
        <a:lstStyle/>
        <a:p>
          <a:endParaRPr lang="en-US"/>
        </a:p>
      </dgm:t>
    </dgm:pt>
    <dgm:pt modelId="{B78EFD1E-389E-4A0F-A895-A80F168ED8A2}" type="pres">
      <dgm:prSet presAssocID="{B8039BBC-D5E2-4206-B302-E46B2BD73EEE}" presName="wedge2" presStyleLbl="node1" presStyleIdx="1" presStyleCnt="5"/>
      <dgm:spPr/>
      <dgm:t>
        <a:bodyPr/>
        <a:lstStyle/>
        <a:p>
          <a:endParaRPr lang="en-US"/>
        </a:p>
      </dgm:t>
    </dgm:pt>
    <dgm:pt modelId="{27C84963-C339-47A5-B0C5-270B3F6B00BB}" type="pres">
      <dgm:prSet presAssocID="{B8039BBC-D5E2-4206-B302-E46B2BD73EEE}" presName="wedge2Tx" presStyleLbl="node1" presStyleIdx="1" presStyleCnt="5">
        <dgm:presLayoutVars>
          <dgm:chMax val="0"/>
          <dgm:chPref val="0"/>
          <dgm:bulletEnabled val="1"/>
        </dgm:presLayoutVars>
      </dgm:prSet>
      <dgm:spPr/>
      <dgm:t>
        <a:bodyPr/>
        <a:lstStyle/>
        <a:p>
          <a:endParaRPr lang="en-US"/>
        </a:p>
      </dgm:t>
    </dgm:pt>
    <dgm:pt modelId="{E6AB3B36-8605-4757-BCC7-9F21C5DBD993}" type="pres">
      <dgm:prSet presAssocID="{B8039BBC-D5E2-4206-B302-E46B2BD73EEE}" presName="wedge3" presStyleLbl="node1" presStyleIdx="2" presStyleCnt="5" custLinFactNeighborX="1131"/>
      <dgm:spPr/>
      <dgm:t>
        <a:bodyPr/>
        <a:lstStyle/>
        <a:p>
          <a:endParaRPr lang="en-US"/>
        </a:p>
      </dgm:t>
    </dgm:pt>
    <dgm:pt modelId="{79FBF314-05D5-4095-AD5B-B5D13EDA98AE}" type="pres">
      <dgm:prSet presAssocID="{B8039BBC-D5E2-4206-B302-E46B2BD73EEE}" presName="wedge3Tx" presStyleLbl="node1" presStyleIdx="2" presStyleCnt="5">
        <dgm:presLayoutVars>
          <dgm:chMax val="0"/>
          <dgm:chPref val="0"/>
          <dgm:bulletEnabled val="1"/>
        </dgm:presLayoutVars>
      </dgm:prSet>
      <dgm:spPr/>
      <dgm:t>
        <a:bodyPr/>
        <a:lstStyle/>
        <a:p>
          <a:endParaRPr lang="en-US"/>
        </a:p>
      </dgm:t>
    </dgm:pt>
    <dgm:pt modelId="{DF7BE023-1A40-42D1-8B6B-417BD40A9E63}" type="pres">
      <dgm:prSet presAssocID="{B8039BBC-D5E2-4206-B302-E46B2BD73EEE}" presName="wedge4" presStyleLbl="node1" presStyleIdx="3" presStyleCnt="5" custLinFactNeighborX="-193" custLinFactNeighborY="194"/>
      <dgm:spPr/>
      <dgm:t>
        <a:bodyPr/>
        <a:lstStyle/>
        <a:p>
          <a:endParaRPr lang="en-US"/>
        </a:p>
      </dgm:t>
    </dgm:pt>
    <dgm:pt modelId="{2F144BDF-5C59-41CF-99B5-404FFF95293A}" type="pres">
      <dgm:prSet presAssocID="{B8039BBC-D5E2-4206-B302-E46B2BD73EEE}" presName="wedge4Tx" presStyleLbl="node1" presStyleIdx="3" presStyleCnt="5">
        <dgm:presLayoutVars>
          <dgm:chMax val="0"/>
          <dgm:chPref val="0"/>
          <dgm:bulletEnabled val="1"/>
        </dgm:presLayoutVars>
      </dgm:prSet>
      <dgm:spPr/>
      <dgm:t>
        <a:bodyPr/>
        <a:lstStyle/>
        <a:p>
          <a:endParaRPr lang="en-US"/>
        </a:p>
      </dgm:t>
    </dgm:pt>
    <dgm:pt modelId="{21B3CDBE-C73F-4A8F-BC5F-DE1884539CA0}" type="pres">
      <dgm:prSet presAssocID="{B8039BBC-D5E2-4206-B302-E46B2BD73EEE}" presName="wedge5" presStyleLbl="node1" presStyleIdx="4" presStyleCnt="5" custLinFactNeighborX="-2413" custLinFactNeighborY="2306"/>
      <dgm:spPr/>
      <dgm:t>
        <a:bodyPr/>
        <a:lstStyle/>
        <a:p>
          <a:endParaRPr lang="en-US"/>
        </a:p>
      </dgm:t>
    </dgm:pt>
    <dgm:pt modelId="{4CD37B7D-C316-41BD-9D6F-64DC98A5788D}" type="pres">
      <dgm:prSet presAssocID="{B8039BBC-D5E2-4206-B302-E46B2BD73EEE}" presName="wedge5Tx" presStyleLbl="node1" presStyleIdx="4" presStyleCnt="5">
        <dgm:presLayoutVars>
          <dgm:chMax val="0"/>
          <dgm:chPref val="0"/>
          <dgm:bulletEnabled val="1"/>
        </dgm:presLayoutVars>
      </dgm:prSet>
      <dgm:spPr/>
      <dgm:t>
        <a:bodyPr/>
        <a:lstStyle/>
        <a:p>
          <a:endParaRPr lang="en-US"/>
        </a:p>
      </dgm:t>
    </dgm:pt>
  </dgm:ptLst>
  <dgm:cxnLst>
    <dgm:cxn modelId="{F17248CE-DA66-4B5C-8601-2C62BE592F47}" srcId="{B8039BBC-D5E2-4206-B302-E46B2BD73EEE}" destId="{82D290E6-3C2B-45FC-8EB6-5CD80FD4CC40}" srcOrd="2" destOrd="0" parTransId="{A61BC7EE-2A87-447B-A626-7416D5581A56}" sibTransId="{5A52CC7C-0116-4850-97E9-C0071BFB7EC6}"/>
    <dgm:cxn modelId="{37E972C9-E645-4F7F-A6F6-097D859E619C}" type="presOf" srcId="{8AC5F226-FD44-4F26-BD43-A7CFB219A648}" destId="{A69D469C-0780-4B7C-9D28-E7C14A956FEE}" srcOrd="1" destOrd="0" presId="urn:microsoft.com/office/officeart/2005/8/layout/chart3"/>
    <dgm:cxn modelId="{43BE4882-F45E-47C6-9C1F-6BA0DB32FB47}" type="presOf" srcId="{CDAC58CF-6F49-4C71-B483-12530A58F53C}" destId="{4CD37B7D-C316-41BD-9D6F-64DC98A5788D}" srcOrd="1" destOrd="0" presId="urn:microsoft.com/office/officeart/2005/8/layout/chart3"/>
    <dgm:cxn modelId="{90F46B6C-0C96-4848-85A2-6696B3176C3D}" srcId="{B8039BBC-D5E2-4206-B302-E46B2BD73EEE}" destId="{21154C58-46DD-41CC-8070-DCB936C81A48}" srcOrd="3" destOrd="0" parTransId="{9E9416BB-A553-4669-9E64-F6077AB14EEE}" sibTransId="{A95913CC-FBC0-4238-A745-0F5AD94C48D1}"/>
    <dgm:cxn modelId="{46FC511E-93E3-4C0E-8A19-36E924FF5F21}" type="presOf" srcId="{21154C58-46DD-41CC-8070-DCB936C81A48}" destId="{2F144BDF-5C59-41CF-99B5-404FFF95293A}" srcOrd="1" destOrd="0" presId="urn:microsoft.com/office/officeart/2005/8/layout/chart3"/>
    <dgm:cxn modelId="{BEFF6494-E81B-4AAA-A315-47C56E77E5D5}" type="presOf" srcId="{82D290E6-3C2B-45FC-8EB6-5CD80FD4CC40}" destId="{E6AB3B36-8605-4757-BCC7-9F21C5DBD993}" srcOrd="0" destOrd="0" presId="urn:microsoft.com/office/officeart/2005/8/layout/chart3"/>
    <dgm:cxn modelId="{3D04B4C1-C09C-4C04-BE63-317D1AD833CD}" srcId="{B8039BBC-D5E2-4206-B302-E46B2BD73EEE}" destId="{8AC5F226-FD44-4F26-BD43-A7CFB219A648}" srcOrd="0" destOrd="0" parTransId="{8C60895E-27D9-4506-A0F2-F05D7A0223FD}" sibTransId="{05350EEF-E765-4222-805E-FFDC9F90224D}"/>
    <dgm:cxn modelId="{EB0757C0-7E52-4D3A-90B7-0143EE69D369}" srcId="{B8039BBC-D5E2-4206-B302-E46B2BD73EEE}" destId="{0069A11F-5F94-40DA-8D16-88EBCDA72C31}" srcOrd="1" destOrd="0" parTransId="{8E4AB636-9282-401C-8389-EA7E68ACFE95}" sibTransId="{C647A386-1BFB-4F38-8045-43300F3F8F4D}"/>
    <dgm:cxn modelId="{075137DC-B9E9-47FA-8B8D-8FC6F11B409B}" type="presOf" srcId="{0069A11F-5F94-40DA-8D16-88EBCDA72C31}" destId="{B78EFD1E-389E-4A0F-A895-A80F168ED8A2}" srcOrd="0" destOrd="0" presId="urn:microsoft.com/office/officeart/2005/8/layout/chart3"/>
    <dgm:cxn modelId="{04168055-5AEA-42AB-B37A-6EEF8346E980}" type="presOf" srcId="{21154C58-46DD-41CC-8070-DCB936C81A48}" destId="{DF7BE023-1A40-42D1-8B6B-417BD40A9E63}" srcOrd="0" destOrd="0" presId="urn:microsoft.com/office/officeart/2005/8/layout/chart3"/>
    <dgm:cxn modelId="{3F47C59E-2CC6-4B1C-A687-C9C1D65D71D3}" type="presOf" srcId="{CDAC58CF-6F49-4C71-B483-12530A58F53C}" destId="{21B3CDBE-C73F-4A8F-BC5F-DE1884539CA0}" srcOrd="0" destOrd="0" presId="urn:microsoft.com/office/officeart/2005/8/layout/chart3"/>
    <dgm:cxn modelId="{EA44D3D4-C7D8-49CD-AA0B-448999BE17BA}" type="presOf" srcId="{82D290E6-3C2B-45FC-8EB6-5CD80FD4CC40}" destId="{79FBF314-05D5-4095-AD5B-B5D13EDA98AE}" srcOrd="1" destOrd="0" presId="urn:microsoft.com/office/officeart/2005/8/layout/chart3"/>
    <dgm:cxn modelId="{D92DF183-483A-4421-962A-8660DAB913BB}" srcId="{B8039BBC-D5E2-4206-B302-E46B2BD73EEE}" destId="{CDAC58CF-6F49-4C71-B483-12530A58F53C}" srcOrd="4" destOrd="0" parTransId="{EB8016AC-C38C-419A-BC89-2AE3644DACE8}" sibTransId="{40605AB8-20A5-4BFF-A8CD-81B6256C06E7}"/>
    <dgm:cxn modelId="{E6EC0BB9-0DE0-43E5-964C-3782D68B4DF8}" type="presOf" srcId="{8AC5F226-FD44-4F26-BD43-A7CFB219A648}" destId="{BB609724-006F-4A17-9E81-A2FFDA79A054}" srcOrd="0" destOrd="0" presId="urn:microsoft.com/office/officeart/2005/8/layout/chart3"/>
    <dgm:cxn modelId="{294804B7-2823-43F1-B44E-DD324A4EFFF9}" type="presOf" srcId="{0069A11F-5F94-40DA-8D16-88EBCDA72C31}" destId="{27C84963-C339-47A5-B0C5-270B3F6B00BB}" srcOrd="1" destOrd="0" presId="urn:microsoft.com/office/officeart/2005/8/layout/chart3"/>
    <dgm:cxn modelId="{D962E1DE-B870-47CE-87ED-E57B5B7F0FBF}" type="presOf" srcId="{B8039BBC-D5E2-4206-B302-E46B2BD73EEE}" destId="{70C43C67-E68F-4069-9F3E-920374E0E9D3}" srcOrd="0" destOrd="0" presId="urn:microsoft.com/office/officeart/2005/8/layout/chart3"/>
    <dgm:cxn modelId="{D347685E-25B5-421A-BE47-1730E5DD66BB}" type="presParOf" srcId="{70C43C67-E68F-4069-9F3E-920374E0E9D3}" destId="{BB609724-006F-4A17-9E81-A2FFDA79A054}" srcOrd="0" destOrd="0" presId="urn:microsoft.com/office/officeart/2005/8/layout/chart3"/>
    <dgm:cxn modelId="{EB2BED24-8D90-4FAD-8A56-4FD95E1FC9DC}" type="presParOf" srcId="{70C43C67-E68F-4069-9F3E-920374E0E9D3}" destId="{A69D469C-0780-4B7C-9D28-E7C14A956FEE}" srcOrd="1" destOrd="0" presId="urn:microsoft.com/office/officeart/2005/8/layout/chart3"/>
    <dgm:cxn modelId="{A57DEA45-8FA4-4184-A061-1DC92F18CF17}" type="presParOf" srcId="{70C43C67-E68F-4069-9F3E-920374E0E9D3}" destId="{B78EFD1E-389E-4A0F-A895-A80F168ED8A2}" srcOrd="2" destOrd="0" presId="urn:microsoft.com/office/officeart/2005/8/layout/chart3"/>
    <dgm:cxn modelId="{6D02C36C-21CC-4722-8FBB-D9F13604CBE7}" type="presParOf" srcId="{70C43C67-E68F-4069-9F3E-920374E0E9D3}" destId="{27C84963-C339-47A5-B0C5-270B3F6B00BB}" srcOrd="3" destOrd="0" presId="urn:microsoft.com/office/officeart/2005/8/layout/chart3"/>
    <dgm:cxn modelId="{E6AD566D-4A86-491B-AEDD-BD23B38CA338}" type="presParOf" srcId="{70C43C67-E68F-4069-9F3E-920374E0E9D3}" destId="{E6AB3B36-8605-4757-BCC7-9F21C5DBD993}" srcOrd="4" destOrd="0" presId="urn:microsoft.com/office/officeart/2005/8/layout/chart3"/>
    <dgm:cxn modelId="{67E9D1F8-0EF7-419B-9808-256B0F66913F}" type="presParOf" srcId="{70C43C67-E68F-4069-9F3E-920374E0E9D3}" destId="{79FBF314-05D5-4095-AD5B-B5D13EDA98AE}" srcOrd="5" destOrd="0" presId="urn:microsoft.com/office/officeart/2005/8/layout/chart3"/>
    <dgm:cxn modelId="{7CB426C5-4F6D-4729-9092-C2475C0A27EB}" type="presParOf" srcId="{70C43C67-E68F-4069-9F3E-920374E0E9D3}" destId="{DF7BE023-1A40-42D1-8B6B-417BD40A9E63}" srcOrd="6" destOrd="0" presId="urn:microsoft.com/office/officeart/2005/8/layout/chart3"/>
    <dgm:cxn modelId="{C23A6C39-2F61-4BF6-8BB7-60A294A8EB7E}" type="presParOf" srcId="{70C43C67-E68F-4069-9F3E-920374E0E9D3}" destId="{2F144BDF-5C59-41CF-99B5-404FFF95293A}" srcOrd="7" destOrd="0" presId="urn:microsoft.com/office/officeart/2005/8/layout/chart3"/>
    <dgm:cxn modelId="{CBDE1B45-2464-4549-B5F6-FC4B58C3ADAB}" type="presParOf" srcId="{70C43C67-E68F-4069-9F3E-920374E0E9D3}" destId="{21B3CDBE-C73F-4A8F-BC5F-DE1884539CA0}" srcOrd="8" destOrd="0" presId="urn:microsoft.com/office/officeart/2005/8/layout/chart3"/>
    <dgm:cxn modelId="{6D2EABC6-9676-4485-B78A-971B77821654}" type="presParOf" srcId="{70C43C67-E68F-4069-9F3E-920374E0E9D3}" destId="{4CD37B7D-C316-41BD-9D6F-64DC98A5788D}"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5B8342-CB2F-43BE-BF66-91DE82B4F0F1}" type="doc">
      <dgm:prSet loTypeId="urn:microsoft.com/office/officeart/2005/8/layout/venn2" loCatId="relationship" qsTypeId="urn:microsoft.com/office/officeart/2005/8/quickstyle/simple5" qsCatId="simple" csTypeId="urn:microsoft.com/office/officeart/2005/8/colors/accent2_3" csCatId="accent2" phldr="1"/>
      <dgm:spPr/>
      <dgm:t>
        <a:bodyPr/>
        <a:lstStyle/>
        <a:p>
          <a:endParaRPr lang="en-US"/>
        </a:p>
      </dgm:t>
    </dgm:pt>
    <dgm:pt modelId="{381F636F-45E8-4128-831D-F93CD4BE225D}">
      <dgm:prSet phldrT="[Text]" custT="1"/>
      <dgm:spPr/>
      <dgm:t>
        <a:bodyPr/>
        <a:lstStyle/>
        <a:p>
          <a:r>
            <a:rPr lang="en-US" sz="2000" b="1" smtClean="0"/>
            <a:t>Controlling Behaviors</a:t>
          </a:r>
          <a:endParaRPr lang="en-US" sz="2000" b="1" dirty="0"/>
        </a:p>
      </dgm:t>
    </dgm:pt>
    <dgm:pt modelId="{1FBDB036-0B03-4C79-AED0-167269076ED7}" type="parTrans" cxnId="{342AAFAE-0FCE-4026-AF6F-689F476B76D7}">
      <dgm:prSet/>
      <dgm:spPr/>
      <dgm:t>
        <a:bodyPr/>
        <a:lstStyle/>
        <a:p>
          <a:endParaRPr lang="en-US"/>
        </a:p>
      </dgm:t>
    </dgm:pt>
    <dgm:pt modelId="{8D7567B5-EFB3-40BD-9E07-3A7FE158C7C4}" type="sibTrans" cxnId="{342AAFAE-0FCE-4026-AF6F-689F476B76D7}">
      <dgm:prSet/>
      <dgm:spPr/>
      <dgm:t>
        <a:bodyPr/>
        <a:lstStyle/>
        <a:p>
          <a:endParaRPr lang="en-US"/>
        </a:p>
      </dgm:t>
    </dgm:pt>
    <dgm:pt modelId="{F4F359F9-DE52-4F2F-BE6E-E768B93C3FDB}">
      <dgm:prSet phldrT="[Text]" custT="1"/>
      <dgm:spPr/>
      <dgm:t>
        <a:bodyPr/>
        <a:lstStyle/>
        <a:p>
          <a:r>
            <a:rPr lang="en-US" sz="2000" dirty="0" smtClean="0">
              <a:solidFill>
                <a:schemeClr val="bg1"/>
              </a:solidFill>
            </a:rPr>
            <a:t>Original Hurt</a:t>
          </a:r>
          <a:endParaRPr lang="en-US" sz="2000" dirty="0">
            <a:solidFill>
              <a:schemeClr val="bg1"/>
            </a:solidFill>
          </a:endParaRPr>
        </a:p>
      </dgm:t>
    </dgm:pt>
    <dgm:pt modelId="{F0028FFB-07E9-4C6D-B249-1F6DF4DAD3BB}" type="parTrans" cxnId="{1A38372E-2C73-4104-8F0E-E6755340D9DD}">
      <dgm:prSet/>
      <dgm:spPr/>
      <dgm:t>
        <a:bodyPr/>
        <a:lstStyle/>
        <a:p>
          <a:endParaRPr lang="en-US"/>
        </a:p>
      </dgm:t>
    </dgm:pt>
    <dgm:pt modelId="{D8269355-1DB7-4077-8B2A-5287308FA523}" type="sibTrans" cxnId="{1A38372E-2C73-4104-8F0E-E6755340D9DD}">
      <dgm:prSet/>
      <dgm:spPr/>
      <dgm:t>
        <a:bodyPr/>
        <a:lstStyle/>
        <a:p>
          <a:endParaRPr lang="en-US"/>
        </a:p>
      </dgm:t>
    </dgm:pt>
    <dgm:pt modelId="{75B54B4B-266B-4D01-BD7D-B715530AC569}" type="pres">
      <dgm:prSet presAssocID="{395B8342-CB2F-43BE-BF66-91DE82B4F0F1}" presName="Name0" presStyleCnt="0">
        <dgm:presLayoutVars>
          <dgm:chMax val="7"/>
          <dgm:resizeHandles val="exact"/>
        </dgm:presLayoutVars>
      </dgm:prSet>
      <dgm:spPr/>
      <dgm:t>
        <a:bodyPr/>
        <a:lstStyle/>
        <a:p>
          <a:endParaRPr lang="en-US"/>
        </a:p>
      </dgm:t>
    </dgm:pt>
    <dgm:pt modelId="{6A5251C4-C278-4E17-807A-D56AAC950E49}" type="pres">
      <dgm:prSet presAssocID="{395B8342-CB2F-43BE-BF66-91DE82B4F0F1}" presName="comp1" presStyleCnt="0"/>
      <dgm:spPr/>
      <dgm:t>
        <a:bodyPr/>
        <a:lstStyle/>
        <a:p>
          <a:endParaRPr lang="en-US"/>
        </a:p>
      </dgm:t>
    </dgm:pt>
    <dgm:pt modelId="{16EBA08D-6FC8-4D73-9BC6-386AC1FF23D9}" type="pres">
      <dgm:prSet presAssocID="{395B8342-CB2F-43BE-BF66-91DE82B4F0F1}" presName="circle1" presStyleLbl="node1" presStyleIdx="0" presStyleCnt="2" custLinFactNeighborX="0"/>
      <dgm:spPr/>
      <dgm:t>
        <a:bodyPr/>
        <a:lstStyle/>
        <a:p>
          <a:endParaRPr lang="en-US"/>
        </a:p>
      </dgm:t>
    </dgm:pt>
    <dgm:pt modelId="{C461C87A-44CD-479F-98DB-0AA3B2FFE73C}" type="pres">
      <dgm:prSet presAssocID="{395B8342-CB2F-43BE-BF66-91DE82B4F0F1}" presName="c1text" presStyleLbl="node1" presStyleIdx="0" presStyleCnt="2">
        <dgm:presLayoutVars>
          <dgm:bulletEnabled val="1"/>
        </dgm:presLayoutVars>
      </dgm:prSet>
      <dgm:spPr/>
      <dgm:t>
        <a:bodyPr/>
        <a:lstStyle/>
        <a:p>
          <a:endParaRPr lang="en-US"/>
        </a:p>
      </dgm:t>
    </dgm:pt>
    <dgm:pt modelId="{6E83B158-6213-42A7-8EF3-E0BDDBB0C815}" type="pres">
      <dgm:prSet presAssocID="{395B8342-CB2F-43BE-BF66-91DE82B4F0F1}" presName="comp2" presStyleCnt="0"/>
      <dgm:spPr/>
      <dgm:t>
        <a:bodyPr/>
        <a:lstStyle/>
        <a:p>
          <a:endParaRPr lang="en-US"/>
        </a:p>
      </dgm:t>
    </dgm:pt>
    <dgm:pt modelId="{5ED6A59B-8075-42AA-B220-BD4D18868ABB}" type="pres">
      <dgm:prSet presAssocID="{395B8342-CB2F-43BE-BF66-91DE82B4F0F1}" presName="circle2" presStyleLbl="node1" presStyleIdx="1" presStyleCnt="2" custScaleX="51142" custScaleY="43200" custLinFactNeighborX="81" custLinFactNeighborY="-16635"/>
      <dgm:spPr/>
      <dgm:t>
        <a:bodyPr/>
        <a:lstStyle/>
        <a:p>
          <a:endParaRPr lang="en-US"/>
        </a:p>
      </dgm:t>
    </dgm:pt>
    <dgm:pt modelId="{540212D4-C853-4E99-B3A3-313AE318EC5E}" type="pres">
      <dgm:prSet presAssocID="{395B8342-CB2F-43BE-BF66-91DE82B4F0F1}" presName="c2text" presStyleLbl="node1" presStyleIdx="1" presStyleCnt="2">
        <dgm:presLayoutVars>
          <dgm:bulletEnabled val="1"/>
        </dgm:presLayoutVars>
      </dgm:prSet>
      <dgm:spPr/>
      <dgm:t>
        <a:bodyPr/>
        <a:lstStyle/>
        <a:p>
          <a:endParaRPr lang="en-US"/>
        </a:p>
      </dgm:t>
    </dgm:pt>
  </dgm:ptLst>
  <dgm:cxnLst>
    <dgm:cxn modelId="{0CC5338A-581D-4641-BEE4-A7728C0BDDB6}" type="presOf" srcId="{F4F359F9-DE52-4F2F-BE6E-E768B93C3FDB}" destId="{540212D4-C853-4E99-B3A3-313AE318EC5E}" srcOrd="1" destOrd="0" presId="urn:microsoft.com/office/officeart/2005/8/layout/venn2"/>
    <dgm:cxn modelId="{B36CFCB3-E4DC-4B1F-A32A-BA92740700CE}" type="presOf" srcId="{381F636F-45E8-4128-831D-F93CD4BE225D}" destId="{C461C87A-44CD-479F-98DB-0AA3B2FFE73C}" srcOrd="1" destOrd="0" presId="urn:microsoft.com/office/officeart/2005/8/layout/venn2"/>
    <dgm:cxn modelId="{1A38372E-2C73-4104-8F0E-E6755340D9DD}" srcId="{395B8342-CB2F-43BE-BF66-91DE82B4F0F1}" destId="{F4F359F9-DE52-4F2F-BE6E-E768B93C3FDB}" srcOrd="1" destOrd="0" parTransId="{F0028FFB-07E9-4C6D-B249-1F6DF4DAD3BB}" sibTransId="{D8269355-1DB7-4077-8B2A-5287308FA523}"/>
    <dgm:cxn modelId="{E4D36ABC-94CA-4D12-8937-B157EC806750}" type="presOf" srcId="{F4F359F9-DE52-4F2F-BE6E-E768B93C3FDB}" destId="{5ED6A59B-8075-42AA-B220-BD4D18868ABB}" srcOrd="0" destOrd="0" presId="urn:microsoft.com/office/officeart/2005/8/layout/venn2"/>
    <dgm:cxn modelId="{A0217E85-9872-4035-8968-44E8622C19A3}" type="presOf" srcId="{395B8342-CB2F-43BE-BF66-91DE82B4F0F1}" destId="{75B54B4B-266B-4D01-BD7D-B715530AC569}" srcOrd="0" destOrd="0" presId="urn:microsoft.com/office/officeart/2005/8/layout/venn2"/>
    <dgm:cxn modelId="{D60D31B7-E6C5-49F0-AB15-F477A6DF838C}" type="presOf" srcId="{381F636F-45E8-4128-831D-F93CD4BE225D}" destId="{16EBA08D-6FC8-4D73-9BC6-386AC1FF23D9}" srcOrd="0" destOrd="0" presId="urn:microsoft.com/office/officeart/2005/8/layout/venn2"/>
    <dgm:cxn modelId="{342AAFAE-0FCE-4026-AF6F-689F476B76D7}" srcId="{395B8342-CB2F-43BE-BF66-91DE82B4F0F1}" destId="{381F636F-45E8-4128-831D-F93CD4BE225D}" srcOrd="0" destOrd="0" parTransId="{1FBDB036-0B03-4C79-AED0-167269076ED7}" sibTransId="{8D7567B5-EFB3-40BD-9E07-3A7FE158C7C4}"/>
    <dgm:cxn modelId="{CDBC112D-C9BC-4B22-A4A9-C9E64B406FF3}" type="presParOf" srcId="{75B54B4B-266B-4D01-BD7D-B715530AC569}" destId="{6A5251C4-C278-4E17-807A-D56AAC950E49}" srcOrd="0" destOrd="0" presId="urn:microsoft.com/office/officeart/2005/8/layout/venn2"/>
    <dgm:cxn modelId="{7ABEDDFC-3A19-4170-A67C-6AA329AF7E01}" type="presParOf" srcId="{6A5251C4-C278-4E17-807A-D56AAC950E49}" destId="{16EBA08D-6FC8-4D73-9BC6-386AC1FF23D9}" srcOrd="0" destOrd="0" presId="urn:microsoft.com/office/officeart/2005/8/layout/venn2"/>
    <dgm:cxn modelId="{7632EF02-A2A4-4BFE-8F82-15154F4ECDDE}" type="presParOf" srcId="{6A5251C4-C278-4E17-807A-D56AAC950E49}" destId="{C461C87A-44CD-479F-98DB-0AA3B2FFE73C}" srcOrd="1" destOrd="0" presId="urn:microsoft.com/office/officeart/2005/8/layout/venn2"/>
    <dgm:cxn modelId="{982854B2-BE71-4B42-A699-CC6BC18C25A3}" type="presParOf" srcId="{75B54B4B-266B-4D01-BD7D-B715530AC569}" destId="{6E83B158-6213-42A7-8EF3-E0BDDBB0C815}" srcOrd="1" destOrd="0" presId="urn:microsoft.com/office/officeart/2005/8/layout/venn2"/>
    <dgm:cxn modelId="{ABA0F4E2-00AB-40A3-BB08-049358A99B12}" type="presParOf" srcId="{6E83B158-6213-42A7-8EF3-E0BDDBB0C815}" destId="{5ED6A59B-8075-42AA-B220-BD4D18868ABB}" srcOrd="0" destOrd="0" presId="urn:microsoft.com/office/officeart/2005/8/layout/venn2"/>
    <dgm:cxn modelId="{398D79E4-8427-434F-9CF7-F02B8C99D21A}" type="presParOf" srcId="{6E83B158-6213-42A7-8EF3-E0BDDBB0C815}" destId="{540212D4-C853-4E99-B3A3-313AE318EC5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06A65F-3C0F-4974-AF20-33223E8B0386}"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en-US"/>
        </a:p>
      </dgm:t>
    </dgm:pt>
    <dgm:pt modelId="{BE7184C0-59B2-409F-B590-6DBDF8D89F56}">
      <dgm:prSet/>
      <dgm:spPr/>
      <dgm:t>
        <a:bodyPr/>
        <a:lstStyle/>
        <a:p>
          <a:r>
            <a:rPr lang="en-US" b="1" smtClean="0">
              <a:effectLst/>
            </a:rPr>
            <a:t>We get angry, rather than sad</a:t>
          </a:r>
          <a:endParaRPr lang="en-US" b="1" dirty="0">
            <a:effectLst/>
          </a:endParaRPr>
        </a:p>
      </dgm:t>
    </dgm:pt>
    <dgm:pt modelId="{D49B4C6A-E239-4ECE-88B7-5B8A002E4FE4}" type="parTrans" cxnId="{E3E4A0CC-69C8-4D0D-AB25-CC5E78822C37}">
      <dgm:prSet/>
      <dgm:spPr/>
      <dgm:t>
        <a:bodyPr/>
        <a:lstStyle/>
        <a:p>
          <a:endParaRPr lang="en-US"/>
        </a:p>
      </dgm:t>
    </dgm:pt>
    <dgm:pt modelId="{152C214E-598F-4CAD-A972-E21C029E5AA3}" type="sibTrans" cxnId="{E3E4A0CC-69C8-4D0D-AB25-CC5E78822C37}">
      <dgm:prSet/>
      <dgm:spPr/>
      <dgm:t>
        <a:bodyPr/>
        <a:lstStyle/>
        <a:p>
          <a:endParaRPr lang="en-US"/>
        </a:p>
      </dgm:t>
    </dgm:pt>
    <dgm:pt modelId="{F026CA72-32D1-4E5F-81B8-0336C2B65BD2}">
      <dgm:prSet/>
      <dgm:spPr/>
      <dgm:t>
        <a:bodyPr/>
        <a:lstStyle/>
        <a:p>
          <a:r>
            <a:rPr lang="en-US" b="1" smtClean="0">
              <a:effectLst/>
            </a:rPr>
            <a:t>Pretend we are not hurt (or can’t be hurt)</a:t>
          </a:r>
          <a:endParaRPr lang="en-US"/>
        </a:p>
      </dgm:t>
    </dgm:pt>
    <dgm:pt modelId="{263D4F53-1627-498E-B063-30FBA1368A1E}" type="parTrans" cxnId="{EA8FCA81-D164-4F32-A231-2C26577A09CE}">
      <dgm:prSet/>
      <dgm:spPr/>
      <dgm:t>
        <a:bodyPr/>
        <a:lstStyle/>
        <a:p>
          <a:endParaRPr lang="en-US"/>
        </a:p>
      </dgm:t>
    </dgm:pt>
    <dgm:pt modelId="{41D4E8A1-3259-4506-8387-EA392ECCF266}" type="sibTrans" cxnId="{EA8FCA81-D164-4F32-A231-2C26577A09CE}">
      <dgm:prSet/>
      <dgm:spPr/>
      <dgm:t>
        <a:bodyPr/>
        <a:lstStyle/>
        <a:p>
          <a:endParaRPr lang="en-US"/>
        </a:p>
      </dgm:t>
    </dgm:pt>
    <dgm:pt modelId="{3B6BB14F-29A2-4B0B-8AB7-95BC258C58E4}" type="pres">
      <dgm:prSet presAssocID="{DB06A65F-3C0F-4974-AF20-33223E8B0386}" presName="composite" presStyleCnt="0">
        <dgm:presLayoutVars>
          <dgm:chMax val="5"/>
          <dgm:dir/>
          <dgm:animLvl val="ctr"/>
          <dgm:resizeHandles val="exact"/>
        </dgm:presLayoutVars>
      </dgm:prSet>
      <dgm:spPr/>
      <dgm:t>
        <a:bodyPr/>
        <a:lstStyle/>
        <a:p>
          <a:endParaRPr lang="en-US"/>
        </a:p>
      </dgm:t>
    </dgm:pt>
    <dgm:pt modelId="{CABD77AE-5A3A-417D-BC14-F4BA035EFEDB}" type="pres">
      <dgm:prSet presAssocID="{DB06A65F-3C0F-4974-AF20-33223E8B0386}" presName="cycle" presStyleCnt="0"/>
      <dgm:spPr/>
    </dgm:pt>
    <dgm:pt modelId="{9EF75FF8-038F-4B4C-B932-837FE98A2233}" type="pres">
      <dgm:prSet presAssocID="{DB06A65F-3C0F-4974-AF20-33223E8B0386}" presName="centerShape" presStyleCnt="0"/>
      <dgm:spPr/>
    </dgm:pt>
    <dgm:pt modelId="{E6FF3148-0237-4114-B4C9-2F0C1ADE3E95}" type="pres">
      <dgm:prSet presAssocID="{DB06A65F-3C0F-4974-AF20-33223E8B0386}" presName="connSite" presStyleLbl="node1" presStyleIdx="0" presStyleCnt="3"/>
      <dgm:spPr/>
    </dgm:pt>
    <dgm:pt modelId="{424351BB-1961-40E5-9F09-B1CE70FC8FF2}" type="pres">
      <dgm:prSet presAssocID="{DB06A65F-3C0F-4974-AF20-33223E8B0386}" presName="visible" presStyleLbl="node1" presStyleIdx="0" presStyleCnt="3" custLinFactNeighborX="-1429" custLinFactNeighborY="408"/>
      <dgm:spPr/>
    </dgm:pt>
    <dgm:pt modelId="{F9AB4EBD-BD24-4B09-9D01-B5164FC60B3B}" type="pres">
      <dgm:prSet presAssocID="{D49B4C6A-E239-4ECE-88B7-5B8A002E4FE4}" presName="Name25" presStyleLbl="parChTrans1D1" presStyleIdx="0" presStyleCnt="2"/>
      <dgm:spPr/>
      <dgm:t>
        <a:bodyPr/>
        <a:lstStyle/>
        <a:p>
          <a:endParaRPr lang="en-US"/>
        </a:p>
      </dgm:t>
    </dgm:pt>
    <dgm:pt modelId="{2A6BC585-785B-411C-ADB4-130730DE34F7}" type="pres">
      <dgm:prSet presAssocID="{BE7184C0-59B2-409F-B590-6DBDF8D89F56}" presName="node" presStyleCnt="0"/>
      <dgm:spPr/>
    </dgm:pt>
    <dgm:pt modelId="{A6428823-3732-4C04-B174-2EF9E5122CAE}" type="pres">
      <dgm:prSet presAssocID="{BE7184C0-59B2-409F-B590-6DBDF8D89F56}" presName="parentNode" presStyleLbl="node1" presStyleIdx="1" presStyleCnt="3" custScaleX="139842" custScaleY="125019" custLinFactNeighborX="49660" custLinFactNeighborY="-30746">
        <dgm:presLayoutVars>
          <dgm:chMax val="1"/>
          <dgm:bulletEnabled val="1"/>
        </dgm:presLayoutVars>
      </dgm:prSet>
      <dgm:spPr/>
      <dgm:t>
        <a:bodyPr/>
        <a:lstStyle/>
        <a:p>
          <a:endParaRPr lang="en-US"/>
        </a:p>
      </dgm:t>
    </dgm:pt>
    <dgm:pt modelId="{5F2ABB95-1E5A-4F07-B76A-8B6255884134}" type="pres">
      <dgm:prSet presAssocID="{BE7184C0-59B2-409F-B590-6DBDF8D89F56}" presName="childNode" presStyleLbl="revTx" presStyleIdx="0" presStyleCnt="0">
        <dgm:presLayoutVars>
          <dgm:bulletEnabled val="1"/>
        </dgm:presLayoutVars>
      </dgm:prSet>
      <dgm:spPr/>
    </dgm:pt>
    <dgm:pt modelId="{917248CF-07FE-4E5C-A325-8D726E2C16CB}" type="pres">
      <dgm:prSet presAssocID="{263D4F53-1627-498E-B063-30FBA1368A1E}" presName="Name25" presStyleLbl="parChTrans1D1" presStyleIdx="1" presStyleCnt="2"/>
      <dgm:spPr/>
      <dgm:t>
        <a:bodyPr/>
        <a:lstStyle/>
        <a:p>
          <a:endParaRPr lang="en-US"/>
        </a:p>
      </dgm:t>
    </dgm:pt>
    <dgm:pt modelId="{3FC3E639-1751-43F4-9E16-0A5CF3552254}" type="pres">
      <dgm:prSet presAssocID="{F026CA72-32D1-4E5F-81B8-0336C2B65BD2}" presName="node" presStyleCnt="0"/>
      <dgm:spPr/>
    </dgm:pt>
    <dgm:pt modelId="{623DF6CF-AAE2-4091-B513-D789C7C030E9}" type="pres">
      <dgm:prSet presAssocID="{F026CA72-32D1-4E5F-81B8-0336C2B65BD2}" presName="parentNode" presStyleLbl="node1" presStyleIdx="2" presStyleCnt="3" custScaleX="153556" custScaleY="141339" custLinFactNeighborX="37507" custLinFactNeighborY="3759">
        <dgm:presLayoutVars>
          <dgm:chMax val="1"/>
          <dgm:bulletEnabled val="1"/>
        </dgm:presLayoutVars>
      </dgm:prSet>
      <dgm:spPr/>
      <dgm:t>
        <a:bodyPr/>
        <a:lstStyle/>
        <a:p>
          <a:endParaRPr lang="en-US"/>
        </a:p>
      </dgm:t>
    </dgm:pt>
    <dgm:pt modelId="{6F19FADE-A932-4554-BF4E-30DEFC4D674C}" type="pres">
      <dgm:prSet presAssocID="{F026CA72-32D1-4E5F-81B8-0336C2B65BD2}" presName="childNode" presStyleLbl="revTx" presStyleIdx="0" presStyleCnt="0">
        <dgm:presLayoutVars>
          <dgm:bulletEnabled val="1"/>
        </dgm:presLayoutVars>
      </dgm:prSet>
      <dgm:spPr/>
    </dgm:pt>
  </dgm:ptLst>
  <dgm:cxnLst>
    <dgm:cxn modelId="{3C061FAF-CA8B-4A14-9480-8386C286939B}" type="presOf" srcId="{D49B4C6A-E239-4ECE-88B7-5B8A002E4FE4}" destId="{F9AB4EBD-BD24-4B09-9D01-B5164FC60B3B}" srcOrd="0" destOrd="0" presId="urn:microsoft.com/office/officeart/2005/8/layout/radial2"/>
    <dgm:cxn modelId="{E3E4A0CC-69C8-4D0D-AB25-CC5E78822C37}" srcId="{DB06A65F-3C0F-4974-AF20-33223E8B0386}" destId="{BE7184C0-59B2-409F-B590-6DBDF8D89F56}" srcOrd="0" destOrd="0" parTransId="{D49B4C6A-E239-4ECE-88B7-5B8A002E4FE4}" sibTransId="{152C214E-598F-4CAD-A972-E21C029E5AA3}"/>
    <dgm:cxn modelId="{78DC3571-40C7-41B2-BDA3-F821F264C6AB}" type="presOf" srcId="{F026CA72-32D1-4E5F-81B8-0336C2B65BD2}" destId="{623DF6CF-AAE2-4091-B513-D789C7C030E9}" srcOrd="0" destOrd="0" presId="urn:microsoft.com/office/officeart/2005/8/layout/radial2"/>
    <dgm:cxn modelId="{EA8FCA81-D164-4F32-A231-2C26577A09CE}" srcId="{DB06A65F-3C0F-4974-AF20-33223E8B0386}" destId="{F026CA72-32D1-4E5F-81B8-0336C2B65BD2}" srcOrd="1" destOrd="0" parTransId="{263D4F53-1627-498E-B063-30FBA1368A1E}" sibTransId="{41D4E8A1-3259-4506-8387-EA392ECCF266}"/>
    <dgm:cxn modelId="{1A32E4E3-728B-469A-938F-2EFEB16A13A8}" type="presOf" srcId="{BE7184C0-59B2-409F-B590-6DBDF8D89F56}" destId="{A6428823-3732-4C04-B174-2EF9E5122CAE}" srcOrd="0" destOrd="0" presId="urn:microsoft.com/office/officeart/2005/8/layout/radial2"/>
    <dgm:cxn modelId="{5B32FBA1-FEFC-404A-B781-18C6702A2B7E}" type="presOf" srcId="{DB06A65F-3C0F-4974-AF20-33223E8B0386}" destId="{3B6BB14F-29A2-4B0B-8AB7-95BC258C58E4}" srcOrd="0" destOrd="0" presId="urn:microsoft.com/office/officeart/2005/8/layout/radial2"/>
    <dgm:cxn modelId="{74D162F0-DF60-40A7-BA2F-65FF5ED43BE0}" type="presOf" srcId="{263D4F53-1627-498E-B063-30FBA1368A1E}" destId="{917248CF-07FE-4E5C-A325-8D726E2C16CB}" srcOrd="0" destOrd="0" presId="urn:microsoft.com/office/officeart/2005/8/layout/radial2"/>
    <dgm:cxn modelId="{A0E1A353-4A68-4A2F-85F0-B3C17AA17E5E}" type="presParOf" srcId="{3B6BB14F-29A2-4B0B-8AB7-95BC258C58E4}" destId="{CABD77AE-5A3A-417D-BC14-F4BA035EFEDB}" srcOrd="0" destOrd="0" presId="urn:microsoft.com/office/officeart/2005/8/layout/radial2"/>
    <dgm:cxn modelId="{345FAE02-7ED7-4051-BAB4-B414ABCDDED6}" type="presParOf" srcId="{CABD77AE-5A3A-417D-BC14-F4BA035EFEDB}" destId="{9EF75FF8-038F-4B4C-B932-837FE98A2233}" srcOrd="0" destOrd="0" presId="urn:microsoft.com/office/officeart/2005/8/layout/radial2"/>
    <dgm:cxn modelId="{010C22A8-D79E-4C68-AB6A-4A58C03641BE}" type="presParOf" srcId="{9EF75FF8-038F-4B4C-B932-837FE98A2233}" destId="{E6FF3148-0237-4114-B4C9-2F0C1ADE3E95}" srcOrd="0" destOrd="0" presId="urn:microsoft.com/office/officeart/2005/8/layout/radial2"/>
    <dgm:cxn modelId="{642E3F2D-5A5A-436F-8A97-8D6BE3D062E6}" type="presParOf" srcId="{9EF75FF8-038F-4B4C-B932-837FE98A2233}" destId="{424351BB-1961-40E5-9F09-B1CE70FC8FF2}" srcOrd="1" destOrd="0" presId="urn:microsoft.com/office/officeart/2005/8/layout/radial2"/>
    <dgm:cxn modelId="{7A7E5994-433E-4BBB-9D6D-238FE4DC75F8}" type="presParOf" srcId="{CABD77AE-5A3A-417D-BC14-F4BA035EFEDB}" destId="{F9AB4EBD-BD24-4B09-9D01-B5164FC60B3B}" srcOrd="1" destOrd="0" presId="urn:microsoft.com/office/officeart/2005/8/layout/radial2"/>
    <dgm:cxn modelId="{D9170FC4-743D-4C86-9E87-6CA9AAA9BD81}" type="presParOf" srcId="{CABD77AE-5A3A-417D-BC14-F4BA035EFEDB}" destId="{2A6BC585-785B-411C-ADB4-130730DE34F7}" srcOrd="2" destOrd="0" presId="urn:microsoft.com/office/officeart/2005/8/layout/radial2"/>
    <dgm:cxn modelId="{D96C280E-8719-4FE5-9FE4-C31F698AC70F}" type="presParOf" srcId="{2A6BC585-785B-411C-ADB4-130730DE34F7}" destId="{A6428823-3732-4C04-B174-2EF9E5122CAE}" srcOrd="0" destOrd="0" presId="urn:microsoft.com/office/officeart/2005/8/layout/radial2"/>
    <dgm:cxn modelId="{319BB857-F5B0-45F2-AA9D-7A4985DD9707}" type="presParOf" srcId="{2A6BC585-785B-411C-ADB4-130730DE34F7}" destId="{5F2ABB95-1E5A-4F07-B76A-8B6255884134}" srcOrd="1" destOrd="0" presId="urn:microsoft.com/office/officeart/2005/8/layout/radial2"/>
    <dgm:cxn modelId="{7617ACE2-A62C-4C81-AF35-384849F873A7}" type="presParOf" srcId="{CABD77AE-5A3A-417D-BC14-F4BA035EFEDB}" destId="{917248CF-07FE-4E5C-A325-8D726E2C16CB}" srcOrd="3" destOrd="0" presId="urn:microsoft.com/office/officeart/2005/8/layout/radial2"/>
    <dgm:cxn modelId="{7BBABFB8-1285-4B6A-B125-503E6B4778CD}" type="presParOf" srcId="{CABD77AE-5A3A-417D-BC14-F4BA035EFEDB}" destId="{3FC3E639-1751-43F4-9E16-0A5CF3552254}" srcOrd="4" destOrd="0" presId="urn:microsoft.com/office/officeart/2005/8/layout/radial2"/>
    <dgm:cxn modelId="{843BA5FA-867D-4752-8171-73F1D621EB4B}" type="presParOf" srcId="{3FC3E639-1751-43F4-9E16-0A5CF3552254}" destId="{623DF6CF-AAE2-4091-B513-D789C7C030E9}" srcOrd="0" destOrd="0" presId="urn:microsoft.com/office/officeart/2005/8/layout/radial2"/>
    <dgm:cxn modelId="{E5A37F8D-6EF0-4401-83CB-50E711A028BB}" type="presParOf" srcId="{3FC3E639-1751-43F4-9E16-0A5CF3552254}" destId="{6F19FADE-A932-4554-BF4E-30DEFC4D674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016EAB-5A3C-4CA0-96CE-F6E8DE10D0C9}" type="doc">
      <dgm:prSet loTypeId="urn:microsoft.com/office/officeart/2005/8/layout/arrow4" loCatId="process" qsTypeId="urn:microsoft.com/office/officeart/2005/8/quickstyle/3d1" qsCatId="3D" csTypeId="urn:microsoft.com/office/officeart/2005/8/colors/colorful1#1" csCatId="colorful" phldr="1"/>
      <dgm:spPr/>
      <dgm:t>
        <a:bodyPr/>
        <a:lstStyle/>
        <a:p>
          <a:endParaRPr lang="en-US"/>
        </a:p>
      </dgm:t>
    </dgm:pt>
    <dgm:pt modelId="{C3346421-68F9-4F5B-BD41-4CE40F9A3234}">
      <dgm:prSet phldrT="[Text]" custT="1"/>
      <dgm:spPr/>
      <dgm:t>
        <a:bodyPr/>
        <a:lstStyle/>
        <a:p>
          <a:r>
            <a:rPr lang="en-US" sz="2800" b="1" dirty="0" smtClean="0"/>
            <a:t>Increasing positive (wanted) emotions</a:t>
          </a:r>
          <a:endParaRPr lang="en-US" sz="2800" b="1" dirty="0"/>
        </a:p>
      </dgm:t>
    </dgm:pt>
    <dgm:pt modelId="{4ADD99E1-19EF-487E-842F-195F84F5C720}" type="parTrans" cxnId="{1CC2078D-D3A8-4A61-AB6D-C8A2ED9DA2F4}">
      <dgm:prSet/>
      <dgm:spPr/>
      <dgm:t>
        <a:bodyPr/>
        <a:lstStyle/>
        <a:p>
          <a:endParaRPr lang="en-US"/>
        </a:p>
      </dgm:t>
    </dgm:pt>
    <dgm:pt modelId="{A03E8A3A-34A6-4770-AE7B-7C1FD7CB45CD}" type="sibTrans" cxnId="{1CC2078D-D3A8-4A61-AB6D-C8A2ED9DA2F4}">
      <dgm:prSet/>
      <dgm:spPr/>
      <dgm:t>
        <a:bodyPr/>
        <a:lstStyle/>
        <a:p>
          <a:endParaRPr lang="en-US"/>
        </a:p>
      </dgm:t>
    </dgm:pt>
    <dgm:pt modelId="{FD9B9862-9300-4DCD-A6C3-6EC5B918D10B}">
      <dgm:prSet phldrT="[Text]" custT="1"/>
      <dgm:spPr/>
      <dgm:t>
        <a:bodyPr/>
        <a:lstStyle/>
        <a:p>
          <a:pPr algn="ctr"/>
          <a:r>
            <a:rPr lang="en-US" sz="2800" b="1" dirty="0" smtClean="0"/>
            <a:t>Decreasing negative (unwanted) emotions</a:t>
          </a:r>
          <a:endParaRPr lang="en-US" sz="2800" b="1" dirty="0"/>
        </a:p>
      </dgm:t>
    </dgm:pt>
    <dgm:pt modelId="{D85F68DB-E3C6-46D3-BD0D-8DF7CC3DE2F9}" type="parTrans" cxnId="{8CA342C1-20DE-4AD5-A15D-68535668090C}">
      <dgm:prSet/>
      <dgm:spPr/>
      <dgm:t>
        <a:bodyPr/>
        <a:lstStyle/>
        <a:p>
          <a:endParaRPr lang="en-US"/>
        </a:p>
      </dgm:t>
    </dgm:pt>
    <dgm:pt modelId="{71B1FC00-EACD-405F-BE77-FC861EC72D67}" type="sibTrans" cxnId="{8CA342C1-20DE-4AD5-A15D-68535668090C}">
      <dgm:prSet/>
      <dgm:spPr/>
      <dgm:t>
        <a:bodyPr/>
        <a:lstStyle/>
        <a:p>
          <a:endParaRPr lang="en-US"/>
        </a:p>
      </dgm:t>
    </dgm:pt>
    <dgm:pt modelId="{DEB30D25-ACD6-4155-AFD3-E39226EC635C}">
      <dgm:prSet/>
      <dgm:spPr/>
      <dgm:t>
        <a:bodyPr/>
        <a:lstStyle/>
        <a:p>
          <a:endParaRPr lang="en-US"/>
        </a:p>
      </dgm:t>
    </dgm:pt>
    <dgm:pt modelId="{926D7D92-238C-4C5C-8989-818E42DBC278}" type="parTrans" cxnId="{8F82F4E3-9840-4E54-876B-13DB0D9B41E5}">
      <dgm:prSet/>
      <dgm:spPr/>
      <dgm:t>
        <a:bodyPr/>
        <a:lstStyle/>
        <a:p>
          <a:endParaRPr lang="en-US"/>
        </a:p>
      </dgm:t>
    </dgm:pt>
    <dgm:pt modelId="{74F799CB-DBB7-430B-B578-07D7FFAF34BD}" type="sibTrans" cxnId="{8F82F4E3-9840-4E54-876B-13DB0D9B41E5}">
      <dgm:prSet/>
      <dgm:spPr/>
      <dgm:t>
        <a:bodyPr/>
        <a:lstStyle/>
        <a:p>
          <a:endParaRPr lang="en-US"/>
        </a:p>
      </dgm:t>
    </dgm:pt>
    <dgm:pt modelId="{F8B7F646-0001-4BB8-89F4-AA8580DE2793}" type="pres">
      <dgm:prSet presAssocID="{A4016EAB-5A3C-4CA0-96CE-F6E8DE10D0C9}" presName="compositeShape" presStyleCnt="0">
        <dgm:presLayoutVars>
          <dgm:chMax val="2"/>
          <dgm:dir/>
          <dgm:resizeHandles val="exact"/>
        </dgm:presLayoutVars>
      </dgm:prSet>
      <dgm:spPr/>
      <dgm:t>
        <a:bodyPr/>
        <a:lstStyle/>
        <a:p>
          <a:endParaRPr lang="en-US"/>
        </a:p>
      </dgm:t>
    </dgm:pt>
    <dgm:pt modelId="{20D8C9A3-DE94-474F-B6F6-563E3156AC10}" type="pres">
      <dgm:prSet presAssocID="{C3346421-68F9-4F5B-BD41-4CE40F9A3234}" presName="upArrow" presStyleLbl="node1" presStyleIdx="0" presStyleCnt="2"/>
      <dgm:spPr/>
    </dgm:pt>
    <dgm:pt modelId="{60A243C8-F61D-4E02-8AF9-37DD528C9E99}" type="pres">
      <dgm:prSet presAssocID="{C3346421-68F9-4F5B-BD41-4CE40F9A3234}" presName="upArrowText" presStyleLbl="revTx" presStyleIdx="0" presStyleCnt="2">
        <dgm:presLayoutVars>
          <dgm:chMax val="0"/>
          <dgm:bulletEnabled val="1"/>
        </dgm:presLayoutVars>
      </dgm:prSet>
      <dgm:spPr/>
      <dgm:t>
        <a:bodyPr/>
        <a:lstStyle/>
        <a:p>
          <a:endParaRPr lang="en-US"/>
        </a:p>
      </dgm:t>
    </dgm:pt>
    <dgm:pt modelId="{6F707DB4-68D4-4F00-8150-CC727B710422}" type="pres">
      <dgm:prSet presAssocID="{FD9B9862-9300-4DCD-A6C3-6EC5B918D10B}" presName="downArrow" presStyleLbl="node1" presStyleIdx="1" presStyleCnt="2"/>
      <dgm:spPr/>
    </dgm:pt>
    <dgm:pt modelId="{AF95AD14-2782-4B04-B18A-E9B547A6027C}" type="pres">
      <dgm:prSet presAssocID="{FD9B9862-9300-4DCD-A6C3-6EC5B918D10B}" presName="downArrowText" presStyleLbl="revTx" presStyleIdx="1" presStyleCnt="2">
        <dgm:presLayoutVars>
          <dgm:chMax val="0"/>
          <dgm:bulletEnabled val="1"/>
        </dgm:presLayoutVars>
      </dgm:prSet>
      <dgm:spPr/>
      <dgm:t>
        <a:bodyPr/>
        <a:lstStyle/>
        <a:p>
          <a:endParaRPr lang="en-US"/>
        </a:p>
      </dgm:t>
    </dgm:pt>
  </dgm:ptLst>
  <dgm:cxnLst>
    <dgm:cxn modelId="{6B14839B-4F74-40A5-AACD-3317BD92BEFF}" type="presOf" srcId="{FD9B9862-9300-4DCD-A6C3-6EC5B918D10B}" destId="{AF95AD14-2782-4B04-B18A-E9B547A6027C}" srcOrd="0" destOrd="0" presId="urn:microsoft.com/office/officeart/2005/8/layout/arrow4"/>
    <dgm:cxn modelId="{0C8D4289-2E80-4F2D-A700-7424C7029A79}" type="presOf" srcId="{A4016EAB-5A3C-4CA0-96CE-F6E8DE10D0C9}" destId="{F8B7F646-0001-4BB8-89F4-AA8580DE2793}" srcOrd="0" destOrd="0" presId="urn:microsoft.com/office/officeart/2005/8/layout/arrow4"/>
    <dgm:cxn modelId="{8F82F4E3-9840-4E54-876B-13DB0D9B41E5}" srcId="{A4016EAB-5A3C-4CA0-96CE-F6E8DE10D0C9}" destId="{DEB30D25-ACD6-4155-AFD3-E39226EC635C}" srcOrd="2" destOrd="0" parTransId="{926D7D92-238C-4C5C-8989-818E42DBC278}" sibTransId="{74F799CB-DBB7-430B-B578-07D7FFAF34BD}"/>
    <dgm:cxn modelId="{1CC2078D-D3A8-4A61-AB6D-C8A2ED9DA2F4}" srcId="{A4016EAB-5A3C-4CA0-96CE-F6E8DE10D0C9}" destId="{C3346421-68F9-4F5B-BD41-4CE40F9A3234}" srcOrd="0" destOrd="0" parTransId="{4ADD99E1-19EF-487E-842F-195F84F5C720}" sibTransId="{A03E8A3A-34A6-4770-AE7B-7C1FD7CB45CD}"/>
    <dgm:cxn modelId="{8CA342C1-20DE-4AD5-A15D-68535668090C}" srcId="{A4016EAB-5A3C-4CA0-96CE-F6E8DE10D0C9}" destId="{FD9B9862-9300-4DCD-A6C3-6EC5B918D10B}" srcOrd="1" destOrd="0" parTransId="{D85F68DB-E3C6-46D3-BD0D-8DF7CC3DE2F9}" sibTransId="{71B1FC00-EACD-405F-BE77-FC861EC72D67}"/>
    <dgm:cxn modelId="{D7D2EFAC-8AD0-496E-A9A1-41EB70196DD8}" type="presOf" srcId="{C3346421-68F9-4F5B-BD41-4CE40F9A3234}" destId="{60A243C8-F61D-4E02-8AF9-37DD528C9E99}" srcOrd="0" destOrd="0" presId="urn:microsoft.com/office/officeart/2005/8/layout/arrow4"/>
    <dgm:cxn modelId="{AE052FB6-2EF9-407F-A764-F4C05BF6D7F7}" type="presParOf" srcId="{F8B7F646-0001-4BB8-89F4-AA8580DE2793}" destId="{20D8C9A3-DE94-474F-B6F6-563E3156AC10}" srcOrd="0" destOrd="0" presId="urn:microsoft.com/office/officeart/2005/8/layout/arrow4"/>
    <dgm:cxn modelId="{DDD1DD43-54EA-49AD-A2E6-D3AB5C65171D}" type="presParOf" srcId="{F8B7F646-0001-4BB8-89F4-AA8580DE2793}" destId="{60A243C8-F61D-4E02-8AF9-37DD528C9E99}" srcOrd="1" destOrd="0" presId="urn:microsoft.com/office/officeart/2005/8/layout/arrow4"/>
    <dgm:cxn modelId="{9FAD2249-A93D-48BB-A6DD-091835C09010}" type="presParOf" srcId="{F8B7F646-0001-4BB8-89F4-AA8580DE2793}" destId="{6F707DB4-68D4-4F00-8150-CC727B710422}" srcOrd="2" destOrd="0" presId="urn:microsoft.com/office/officeart/2005/8/layout/arrow4"/>
    <dgm:cxn modelId="{5F74EA95-A4CF-4F80-A1D1-4C76E5073731}" type="presParOf" srcId="{F8B7F646-0001-4BB8-89F4-AA8580DE2793}" destId="{AF95AD14-2782-4B04-B18A-E9B547A6027C}"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22F1E-1B4A-4FC5-ADCC-3A71125ACB23}">
      <dsp:nvSpPr>
        <dsp:cNvPr id="0" name=""/>
        <dsp:cNvSpPr/>
      </dsp:nvSpPr>
      <dsp:spPr>
        <a:xfrm rot="10800000">
          <a:off x="2724001" y="126580"/>
          <a:ext cx="4132581" cy="503807"/>
        </a:xfrm>
        <a:prstGeom prst="homePlate">
          <a:avLst/>
        </a:prstGeom>
        <a:solidFill>
          <a:schemeClr val="accent3">
            <a:alpha val="9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897" tIns="121920" rIns="227584"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FF00"/>
              </a:solidFill>
              <a:latin typeface="Andalus" panose="02020603050405020304" pitchFamily="18" charset="-78"/>
              <a:cs typeface="Andalus" panose="02020603050405020304" pitchFamily="18" charset="-78"/>
            </a:rPr>
            <a:t>War Trauma</a:t>
          </a:r>
          <a:endParaRPr lang="en-US" sz="3200" b="1" kern="1200" dirty="0">
            <a:solidFill>
              <a:srgbClr val="FFFF00"/>
            </a:solidFill>
            <a:latin typeface="Andalus" panose="02020603050405020304" pitchFamily="18" charset="-78"/>
            <a:cs typeface="Andalus" panose="02020603050405020304" pitchFamily="18" charset="-78"/>
          </a:endParaRPr>
        </a:p>
      </dsp:txBody>
      <dsp:txXfrm rot="10800000">
        <a:off x="2849953" y="126580"/>
        <a:ext cx="4006629" cy="503807"/>
      </dsp:txXfrm>
    </dsp:sp>
    <dsp:sp modelId="{340D9FFB-F0A2-4EE0-8875-8DBB03CC9C79}">
      <dsp:nvSpPr>
        <dsp:cNvPr id="0" name=""/>
        <dsp:cNvSpPr/>
      </dsp:nvSpPr>
      <dsp:spPr>
        <a:xfrm>
          <a:off x="2051722" y="0"/>
          <a:ext cx="752647" cy="752647"/>
        </a:xfrm>
        <a:prstGeom prst="ellipse">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065F73-3424-485F-B485-A5F505786A7D}">
      <dsp:nvSpPr>
        <dsp:cNvPr id="0" name=""/>
        <dsp:cNvSpPr/>
      </dsp:nvSpPr>
      <dsp:spPr>
        <a:xfrm rot="10800000">
          <a:off x="2267725" y="1134445"/>
          <a:ext cx="4984611" cy="378965"/>
        </a:xfrm>
        <a:prstGeom prst="homePlate">
          <a:avLst/>
        </a:prstGeom>
        <a:solidFill>
          <a:schemeClr val="accent3">
            <a:alpha val="90000"/>
            <a:hueOff val="0"/>
            <a:satOff val="0"/>
            <a:lumOff val="0"/>
            <a:alphaOff val="-8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897" tIns="121920" rIns="227584"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FF00"/>
              </a:solidFill>
              <a:latin typeface="Andalus" panose="02020603050405020304" pitchFamily="18" charset="-78"/>
              <a:cs typeface="Andalus" panose="02020603050405020304" pitchFamily="18" charset="-78"/>
            </a:rPr>
            <a:t>Physical Assault</a:t>
          </a:r>
          <a:endParaRPr lang="en-US" sz="3200" b="1" kern="1200" dirty="0">
            <a:solidFill>
              <a:srgbClr val="FFFF00"/>
            </a:solidFill>
            <a:latin typeface="Andalus" panose="02020603050405020304" pitchFamily="18" charset="-78"/>
            <a:cs typeface="Andalus" panose="02020603050405020304" pitchFamily="18" charset="-78"/>
          </a:endParaRPr>
        </a:p>
      </dsp:txBody>
      <dsp:txXfrm rot="10800000">
        <a:off x="2362466" y="1134445"/>
        <a:ext cx="4889870" cy="378965"/>
      </dsp:txXfrm>
    </dsp:sp>
    <dsp:sp modelId="{C69F1EAF-EEBB-4B1F-AF46-84124B7F974B}">
      <dsp:nvSpPr>
        <dsp:cNvPr id="0" name=""/>
        <dsp:cNvSpPr/>
      </dsp:nvSpPr>
      <dsp:spPr>
        <a:xfrm>
          <a:off x="1403647" y="918417"/>
          <a:ext cx="752647" cy="752647"/>
        </a:xfrm>
        <a:prstGeom prst="ellipse">
          <a:avLst/>
        </a:prstGeom>
        <a:blipFill rotWithShape="0">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14045C-5DB1-4FDC-8FF0-84E43334A765}">
      <dsp:nvSpPr>
        <dsp:cNvPr id="0" name=""/>
        <dsp:cNvSpPr/>
      </dsp:nvSpPr>
      <dsp:spPr>
        <a:xfrm rot="10800000">
          <a:off x="2195715" y="1854520"/>
          <a:ext cx="5180070" cy="482958"/>
        </a:xfrm>
        <a:prstGeom prst="homePlate">
          <a:avLst/>
        </a:prstGeom>
        <a:solidFill>
          <a:schemeClr val="accent3">
            <a:alpha val="90000"/>
            <a:hueOff val="0"/>
            <a:satOff val="0"/>
            <a:lumOff val="0"/>
            <a:alphaOff val="-16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897" tIns="121920" rIns="227584"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FF00"/>
              </a:solidFill>
              <a:latin typeface="Andalus" panose="02020603050405020304" pitchFamily="18" charset="-78"/>
              <a:cs typeface="Andalus" panose="02020603050405020304" pitchFamily="18" charset="-78"/>
            </a:rPr>
            <a:t>Sexual Assault</a:t>
          </a:r>
          <a:endParaRPr lang="en-US" sz="3200" b="1" kern="1200" dirty="0">
            <a:solidFill>
              <a:srgbClr val="FFFF00"/>
            </a:solidFill>
            <a:latin typeface="Andalus" panose="02020603050405020304" pitchFamily="18" charset="-78"/>
            <a:cs typeface="Andalus" panose="02020603050405020304" pitchFamily="18" charset="-78"/>
          </a:endParaRPr>
        </a:p>
      </dsp:txBody>
      <dsp:txXfrm rot="10800000">
        <a:off x="2316454" y="1854520"/>
        <a:ext cx="5059331" cy="482958"/>
      </dsp:txXfrm>
    </dsp:sp>
    <dsp:sp modelId="{BDEAAC27-C4BE-48CE-A380-BC1FFEB13495}">
      <dsp:nvSpPr>
        <dsp:cNvPr id="0" name=""/>
        <dsp:cNvSpPr/>
      </dsp:nvSpPr>
      <dsp:spPr>
        <a:xfrm>
          <a:off x="1403652" y="1710509"/>
          <a:ext cx="752647" cy="752647"/>
        </a:xfrm>
        <a:prstGeom prst="ellipse">
          <a:avLst/>
        </a:prstGeom>
        <a:blipFill rotWithShape="0">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9CC339-1BC0-45D7-9ECF-6A53A78E1858}">
      <dsp:nvSpPr>
        <dsp:cNvPr id="0" name=""/>
        <dsp:cNvSpPr/>
      </dsp:nvSpPr>
      <dsp:spPr>
        <a:xfrm rot="10800000">
          <a:off x="2195757" y="2646608"/>
          <a:ext cx="4996648" cy="544548"/>
        </a:xfrm>
        <a:prstGeom prst="homePlate">
          <a:avLst/>
        </a:prstGeom>
        <a:solidFill>
          <a:schemeClr val="accent3">
            <a:alpha val="90000"/>
            <a:hueOff val="0"/>
            <a:satOff val="0"/>
            <a:lumOff val="0"/>
            <a:alphaOff val="-24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897" tIns="121920" rIns="227584"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FF00"/>
              </a:solidFill>
              <a:latin typeface="Andalus" panose="02020603050405020304" pitchFamily="18" charset="-78"/>
              <a:cs typeface="Andalus" panose="02020603050405020304" pitchFamily="18" charset="-78"/>
            </a:rPr>
            <a:t>Accidents</a:t>
          </a:r>
          <a:endParaRPr lang="en-US" sz="3200" b="1" kern="1200" dirty="0">
            <a:solidFill>
              <a:srgbClr val="FFFF00"/>
            </a:solidFill>
            <a:latin typeface="Andalus" panose="02020603050405020304" pitchFamily="18" charset="-78"/>
            <a:cs typeface="Andalus" panose="02020603050405020304" pitchFamily="18" charset="-78"/>
          </a:endParaRPr>
        </a:p>
      </dsp:txBody>
      <dsp:txXfrm rot="10800000">
        <a:off x="2331894" y="2646608"/>
        <a:ext cx="4860511" cy="544548"/>
      </dsp:txXfrm>
    </dsp:sp>
    <dsp:sp modelId="{D4A568F9-EE58-4702-AF6F-6416058CD6EA}">
      <dsp:nvSpPr>
        <dsp:cNvPr id="0" name=""/>
        <dsp:cNvSpPr/>
      </dsp:nvSpPr>
      <dsp:spPr>
        <a:xfrm>
          <a:off x="1455987" y="2574599"/>
          <a:ext cx="752647" cy="752647"/>
        </a:xfrm>
        <a:prstGeom prst="ellipse">
          <a:avLst/>
        </a:prstGeom>
        <a:blipFill rotWithShape="0">
          <a:blip xmlns:r="http://schemas.openxmlformats.org/officeDocument/2006/relationships" r:embed="rId4"/>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BB2522-7362-4F48-BCC7-66C650DB867E}">
      <dsp:nvSpPr>
        <dsp:cNvPr id="0" name=""/>
        <dsp:cNvSpPr/>
      </dsp:nvSpPr>
      <dsp:spPr>
        <a:xfrm rot="10800000">
          <a:off x="2267739" y="3510702"/>
          <a:ext cx="5019091" cy="462110"/>
        </a:xfrm>
        <a:prstGeom prst="homePlate">
          <a:avLst/>
        </a:prstGeom>
        <a:solidFill>
          <a:schemeClr val="accent3">
            <a:alpha val="90000"/>
            <a:hueOff val="0"/>
            <a:satOff val="0"/>
            <a:lumOff val="0"/>
            <a:alphaOff val="-32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897" tIns="121920" rIns="227584"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FF00"/>
              </a:solidFill>
              <a:latin typeface="Andalus" panose="02020603050405020304" pitchFamily="18" charset="-78"/>
              <a:cs typeface="Andalus" panose="02020603050405020304" pitchFamily="18" charset="-78"/>
            </a:rPr>
            <a:t>Natural  Disasters</a:t>
          </a:r>
          <a:endParaRPr lang="en-US" sz="3200" b="1" kern="1200" dirty="0">
            <a:solidFill>
              <a:srgbClr val="FFFF00"/>
            </a:solidFill>
            <a:latin typeface="Andalus" panose="02020603050405020304" pitchFamily="18" charset="-78"/>
            <a:cs typeface="Andalus" panose="02020603050405020304" pitchFamily="18" charset="-78"/>
          </a:endParaRPr>
        </a:p>
      </dsp:txBody>
      <dsp:txXfrm rot="10800000">
        <a:off x="2383266" y="3510702"/>
        <a:ext cx="4903564" cy="462110"/>
      </dsp:txXfrm>
    </dsp:sp>
    <dsp:sp modelId="{7A6DF4F0-35F1-4611-9C4D-130CEE164003}">
      <dsp:nvSpPr>
        <dsp:cNvPr id="0" name=""/>
        <dsp:cNvSpPr/>
      </dsp:nvSpPr>
      <dsp:spPr>
        <a:xfrm>
          <a:off x="1475658" y="3366691"/>
          <a:ext cx="752647" cy="752647"/>
        </a:xfrm>
        <a:prstGeom prst="ellipse">
          <a:avLst/>
        </a:prstGeom>
        <a:blipFill rotWithShape="0">
          <a:blip xmlns:r="http://schemas.openxmlformats.org/officeDocument/2006/relationships" r:embed="rId5"/>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34F538-8330-4B37-8DC9-F8FEA2785C58}">
      <dsp:nvSpPr>
        <dsp:cNvPr id="0" name=""/>
        <dsp:cNvSpPr/>
      </dsp:nvSpPr>
      <dsp:spPr>
        <a:xfrm rot="10800000">
          <a:off x="2195757" y="4302794"/>
          <a:ext cx="5418951" cy="488724"/>
        </a:xfrm>
        <a:prstGeom prst="homePlate">
          <a:avLst/>
        </a:prstGeom>
        <a:solidFill>
          <a:schemeClr val="accent3">
            <a:alpha val="90000"/>
            <a:hueOff val="0"/>
            <a:satOff val="0"/>
            <a:lumOff val="0"/>
            <a:alphaOff val="-4000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897" tIns="121920" rIns="227584"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FFFF00"/>
              </a:solidFill>
              <a:latin typeface="Andalus" panose="02020603050405020304" pitchFamily="18" charset="-78"/>
              <a:cs typeface="Andalus" panose="02020603050405020304" pitchFamily="18" charset="-78"/>
            </a:rPr>
            <a:t>Man-made Disasters</a:t>
          </a:r>
          <a:endParaRPr lang="en-US" sz="3200" b="1" kern="1200" dirty="0">
            <a:solidFill>
              <a:srgbClr val="FFFF00"/>
            </a:solidFill>
            <a:latin typeface="Andalus" panose="02020603050405020304" pitchFamily="18" charset="-78"/>
            <a:cs typeface="Andalus" panose="02020603050405020304" pitchFamily="18" charset="-78"/>
          </a:endParaRPr>
        </a:p>
      </dsp:txBody>
      <dsp:txXfrm rot="10800000">
        <a:off x="2317938" y="4302794"/>
        <a:ext cx="5296770" cy="488724"/>
      </dsp:txXfrm>
    </dsp:sp>
    <dsp:sp modelId="{FFB60973-8592-4B40-8BBC-D0AFBF85EEDE}">
      <dsp:nvSpPr>
        <dsp:cNvPr id="0" name=""/>
        <dsp:cNvSpPr/>
      </dsp:nvSpPr>
      <dsp:spPr>
        <a:xfrm>
          <a:off x="1475660" y="4158775"/>
          <a:ext cx="752647" cy="752647"/>
        </a:xfrm>
        <a:prstGeom prst="ellipse">
          <a:avLst/>
        </a:prstGeom>
        <a:blipFill rotWithShape="0">
          <a:blip xmlns:r="http://schemas.openxmlformats.org/officeDocument/2006/relationships" r:embed="rId6"/>
          <a:stretch>
            <a:fillRect/>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8E637-DA99-4498-A3BA-1D452FD8458B}">
      <dsp:nvSpPr>
        <dsp:cNvPr id="0" name=""/>
        <dsp:cNvSpPr/>
      </dsp:nvSpPr>
      <dsp:spPr>
        <a:xfrm>
          <a:off x="2128585" y="339060"/>
          <a:ext cx="4560580" cy="4560580"/>
        </a:xfrm>
        <a:prstGeom prst="pie">
          <a:avLst>
            <a:gd name="adj1" fmla="val 16200000"/>
            <a:gd name="adj2" fmla="val 1800000"/>
          </a:avLst>
        </a:prstGeom>
        <a:gradFill rotWithShape="1">
          <a:gsLst>
            <a:gs pos="0">
              <a:schemeClr val="accent1">
                <a:shade val="58000"/>
                <a:satMod val="150000"/>
              </a:schemeClr>
            </a:gs>
            <a:gs pos="72000">
              <a:schemeClr val="accent1">
                <a:tint val="90000"/>
                <a:satMod val="135000"/>
              </a:schemeClr>
            </a:gs>
            <a:gs pos="100000">
              <a:schemeClr val="accent1">
                <a:tint val="80000"/>
                <a:satMod val="155000"/>
              </a:schemeClr>
            </a:gs>
          </a:gsLst>
          <a:lin ang="16200000" scaled="0"/>
        </a:gradFill>
        <a:ln w="9525" cap="flat" cmpd="sng" algn="ctr">
          <a:solidFill>
            <a:schemeClr val="accent1">
              <a:shade val="80000"/>
            </a:schemeClr>
          </a:solidFill>
          <a:prstDash val="solid"/>
        </a:ln>
        <a:effectLst>
          <a:outerShdw blurRad="50800" dist="38100" dir="5400000" rotWithShape="0">
            <a:srgbClr val="000000">
              <a:alpha val="43137"/>
            </a:srgbClr>
          </a:outerShdw>
        </a:effectLst>
        <a:scene3d>
          <a:camera prst="orthographicFront"/>
          <a:lightRig rig="threePt" dir="t">
            <a:rot lat="0" lon="0" rev="7500000"/>
          </a:lightRig>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latin typeface="Arial Black" pitchFamily="34" charset="0"/>
            </a:rPr>
            <a:t>Hyperarousal</a:t>
          </a:r>
          <a:endParaRPr lang="en-US" sz="1700" b="1" kern="1200" dirty="0">
            <a:latin typeface="Arial Black" pitchFamily="34" charset="0"/>
          </a:endParaRPr>
        </a:p>
      </dsp:txBody>
      <dsp:txXfrm>
        <a:off x="4532120" y="1305469"/>
        <a:ext cx="1628778" cy="1357315"/>
      </dsp:txXfrm>
    </dsp:sp>
    <dsp:sp modelId="{B1F142D3-C0E8-49E5-8A8F-845827A5FB61}">
      <dsp:nvSpPr>
        <dsp:cNvPr id="0" name=""/>
        <dsp:cNvSpPr/>
      </dsp:nvSpPr>
      <dsp:spPr>
        <a:xfrm>
          <a:off x="2124890" y="474255"/>
          <a:ext cx="4380118" cy="4615946"/>
        </a:xfrm>
        <a:prstGeom prst="pie">
          <a:avLst>
            <a:gd name="adj1" fmla="val 1800000"/>
            <a:gd name="adj2" fmla="val 9000000"/>
          </a:avLst>
        </a:prstGeom>
        <a:gradFill rotWithShape="1">
          <a:gsLst>
            <a:gs pos="0">
              <a:schemeClr val="accent5">
                <a:shade val="58000"/>
                <a:satMod val="150000"/>
              </a:schemeClr>
            </a:gs>
            <a:gs pos="72000">
              <a:schemeClr val="accent5">
                <a:tint val="90000"/>
                <a:satMod val="135000"/>
              </a:schemeClr>
            </a:gs>
            <a:gs pos="100000">
              <a:schemeClr val="accent5">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matte">
          <a:bevelT w="63500" h="63500" prst="coolSlant"/>
        </a:sp3d>
      </dsp:spPr>
      <dsp:style>
        <a:lnRef idx="0">
          <a:schemeClr val="accent5"/>
        </a:lnRef>
        <a:fillRef idx="3">
          <a:schemeClr val="accent5"/>
        </a:fillRef>
        <a:effectRef idx="3">
          <a:schemeClr val="accent5"/>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latin typeface="Arial Black" pitchFamily="34" charset="0"/>
            </a:rPr>
            <a:t>Avoidance</a:t>
          </a:r>
          <a:endParaRPr lang="en-US" sz="1700" b="1" kern="1200" dirty="0">
            <a:latin typeface="Arial Black" pitchFamily="34" charset="0"/>
          </a:endParaRPr>
        </a:p>
      </dsp:txBody>
      <dsp:txXfrm>
        <a:off x="3167776" y="3469125"/>
        <a:ext cx="2346492" cy="1208938"/>
      </dsp:txXfrm>
    </dsp:sp>
    <dsp:sp modelId="{48C9173E-47FE-46C3-B8F2-5AB4915627D7}">
      <dsp:nvSpPr>
        <dsp:cNvPr id="0" name=""/>
        <dsp:cNvSpPr/>
      </dsp:nvSpPr>
      <dsp:spPr>
        <a:xfrm>
          <a:off x="1854789" y="339060"/>
          <a:ext cx="4732469" cy="4560580"/>
        </a:xfrm>
        <a:prstGeom prst="pie">
          <a:avLst>
            <a:gd name="adj1" fmla="val 9000000"/>
            <a:gd name="adj2" fmla="val 16200000"/>
          </a:avLst>
        </a:prstGeom>
        <a:gradFill rotWithShape="1">
          <a:gsLst>
            <a:gs pos="0">
              <a:schemeClr val="accent6">
                <a:shade val="58000"/>
                <a:satMod val="150000"/>
              </a:schemeClr>
            </a:gs>
            <a:gs pos="72000">
              <a:schemeClr val="accent6">
                <a:tint val="90000"/>
                <a:satMod val="135000"/>
              </a:schemeClr>
            </a:gs>
            <a:gs pos="100000">
              <a:schemeClr val="accent6">
                <a:tint val="80000"/>
                <a:satMod val="155000"/>
              </a:schemeClr>
            </a:gs>
          </a:gsLst>
          <a:lin ang="16200000" scaled="0"/>
        </a:gradFill>
        <a:ln w="9525" cap="flat" cmpd="sng" algn="ctr">
          <a:solidFill>
            <a:schemeClr val="accent6">
              <a:shade val="80000"/>
            </a:schemeClr>
          </a:solidFill>
          <a:prstDash val="solid"/>
        </a:ln>
        <a:effectLst>
          <a:outerShdw blurRad="50800" dist="38100" dir="5400000" rotWithShape="0">
            <a:srgbClr val="000000">
              <a:alpha val="43137"/>
            </a:srgbClr>
          </a:outerShdw>
        </a:effectLst>
        <a:scene3d>
          <a:camera prst="orthographicFront"/>
          <a:lightRig rig="threePt" dir="t">
            <a:rot lat="0" lon="0" rev="7500000"/>
          </a:lightRig>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Arial Black" pitchFamily="34" charset="0"/>
            </a:rPr>
            <a:t>Re-experiencing</a:t>
          </a:r>
          <a:endParaRPr lang="en-US" sz="1700" kern="1200" dirty="0">
            <a:latin typeface="Arial Black" pitchFamily="34" charset="0"/>
          </a:endParaRPr>
        </a:p>
      </dsp:txBody>
      <dsp:txXfrm>
        <a:off x="2402966" y="1305469"/>
        <a:ext cx="1690167" cy="1357315"/>
      </dsp:txXfrm>
    </dsp:sp>
    <dsp:sp modelId="{A2047AA6-4B1B-4984-A3DC-6AC31CB153FC}">
      <dsp:nvSpPr>
        <dsp:cNvPr id="0" name=""/>
        <dsp:cNvSpPr/>
      </dsp:nvSpPr>
      <dsp:spPr>
        <a:xfrm>
          <a:off x="1846640" y="56739"/>
          <a:ext cx="5125224" cy="5125224"/>
        </a:xfrm>
        <a:prstGeom prst="circularArrow">
          <a:avLst>
            <a:gd name="adj1" fmla="val 5085"/>
            <a:gd name="adj2" fmla="val 327528"/>
            <a:gd name="adj3" fmla="val 1472472"/>
            <a:gd name="adj4" fmla="val 16199432"/>
            <a:gd name="adj5" fmla="val 5932"/>
          </a:avLst>
        </a:prstGeom>
        <a:solidFill>
          <a:schemeClr val="accent4">
            <a:shade val="90000"/>
            <a:hueOff val="0"/>
            <a:satOff val="0"/>
            <a:lumOff val="0"/>
            <a:alphaOff val="0"/>
          </a:schemeClr>
        </a:solidFill>
        <a:ln>
          <a:noFill/>
        </a:ln>
        <a:effectLst>
          <a:outerShdw blurRad="50800" dist="38100" dir="5400000" rotWithShape="0">
            <a:srgbClr val="000000">
              <a:alpha val="43137"/>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59A3F03-7FB9-4BDC-AFDA-72452BA8D353}">
      <dsp:nvSpPr>
        <dsp:cNvPr id="0" name=""/>
        <dsp:cNvSpPr/>
      </dsp:nvSpPr>
      <dsp:spPr>
        <a:xfrm>
          <a:off x="1753050" y="219110"/>
          <a:ext cx="5125224" cy="5125224"/>
        </a:xfrm>
        <a:prstGeom prst="circularArrow">
          <a:avLst>
            <a:gd name="adj1" fmla="val 5085"/>
            <a:gd name="adj2" fmla="val 327528"/>
            <a:gd name="adj3" fmla="val 8671970"/>
            <a:gd name="adj4" fmla="val 1800502"/>
            <a:gd name="adj5" fmla="val 5932"/>
          </a:avLst>
        </a:prstGeom>
        <a:solidFill>
          <a:schemeClr val="accent4">
            <a:shade val="90000"/>
            <a:hueOff val="96497"/>
            <a:satOff val="-10694"/>
            <a:lumOff val="20469"/>
            <a:alphaOff val="0"/>
          </a:schemeClr>
        </a:solidFill>
        <a:ln>
          <a:noFill/>
        </a:ln>
        <a:effectLst>
          <a:outerShdw blurRad="50800" dist="38100" dir="5400000" rotWithShape="0">
            <a:srgbClr val="000000">
              <a:alpha val="43137"/>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99B139D-E959-4AE3-A33A-DE7A3076A64A}">
      <dsp:nvSpPr>
        <dsp:cNvPr id="0" name=""/>
        <dsp:cNvSpPr/>
      </dsp:nvSpPr>
      <dsp:spPr>
        <a:xfrm>
          <a:off x="1657356" y="56739"/>
          <a:ext cx="5125224" cy="5125224"/>
        </a:xfrm>
        <a:prstGeom prst="circularArrow">
          <a:avLst>
            <a:gd name="adj1" fmla="val 5085"/>
            <a:gd name="adj2" fmla="val 327528"/>
            <a:gd name="adj3" fmla="val 15873039"/>
            <a:gd name="adj4" fmla="val 9000000"/>
            <a:gd name="adj5" fmla="val 5932"/>
          </a:avLst>
        </a:prstGeom>
        <a:solidFill>
          <a:schemeClr val="accent4">
            <a:shade val="90000"/>
            <a:hueOff val="192994"/>
            <a:satOff val="-21389"/>
            <a:lumOff val="40938"/>
            <a:alphaOff val="0"/>
          </a:schemeClr>
        </a:solidFill>
        <a:ln>
          <a:noFill/>
        </a:ln>
        <a:effectLst>
          <a:outerShdw blurRad="50800" dist="38100" dir="5400000" rotWithShape="0">
            <a:srgbClr val="000000">
              <a:alpha val="43137"/>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1725C-5445-47CB-94F4-55AC467CD1FB}">
      <dsp:nvSpPr>
        <dsp:cNvPr id="0" name=""/>
        <dsp:cNvSpPr/>
      </dsp:nvSpPr>
      <dsp:spPr>
        <a:xfrm>
          <a:off x="1962243" y="1290127"/>
          <a:ext cx="3035587" cy="3035587"/>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b="1" kern="1200" dirty="0" smtClean="0">
              <a:latin typeface="Andalus" panose="02020603050405020304" pitchFamily="18" charset="-78"/>
              <a:cs typeface="Andalus" panose="02020603050405020304" pitchFamily="18" charset="-78"/>
            </a:rPr>
            <a:t>Physical symptoms</a:t>
          </a:r>
          <a:endParaRPr lang="en-US" sz="3900" b="1" kern="1200" dirty="0">
            <a:latin typeface="Andalus" panose="02020603050405020304" pitchFamily="18" charset="-78"/>
            <a:cs typeface="Andalus" panose="02020603050405020304" pitchFamily="18" charset="-78"/>
          </a:endParaRPr>
        </a:p>
      </dsp:txBody>
      <dsp:txXfrm>
        <a:off x="2406794" y="1734678"/>
        <a:ext cx="2146485" cy="2146485"/>
      </dsp:txXfrm>
    </dsp:sp>
    <dsp:sp modelId="{164B94D6-B250-4BCB-97B6-B166EF286CBB}">
      <dsp:nvSpPr>
        <dsp:cNvPr id="0" name=""/>
        <dsp:cNvSpPr/>
      </dsp:nvSpPr>
      <dsp:spPr>
        <a:xfrm>
          <a:off x="2495573" y="-71075"/>
          <a:ext cx="1968927" cy="1804261"/>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Arial Black" pitchFamily="34" charset="0"/>
            </a:rPr>
            <a:t>Gastrointestinal</a:t>
          </a:r>
        </a:p>
        <a:p>
          <a:pPr lvl="0" algn="ctr" defTabSz="533400">
            <a:lnSpc>
              <a:spcPct val="90000"/>
            </a:lnSpc>
            <a:spcBef>
              <a:spcPct val="0"/>
            </a:spcBef>
            <a:spcAft>
              <a:spcPct val="35000"/>
            </a:spcAft>
          </a:pPr>
          <a:r>
            <a:rPr lang="en-US" sz="1100" b="1" kern="1200" dirty="0" smtClean="0">
              <a:latin typeface="Arial Black" pitchFamily="34" charset="0"/>
            </a:rPr>
            <a:t>(Peptic ulcer)</a:t>
          </a:r>
        </a:p>
        <a:p>
          <a:pPr lvl="0" algn="ctr" defTabSz="533400">
            <a:lnSpc>
              <a:spcPct val="90000"/>
            </a:lnSpc>
            <a:spcBef>
              <a:spcPct val="0"/>
            </a:spcBef>
            <a:spcAft>
              <a:spcPct val="35000"/>
            </a:spcAft>
          </a:pPr>
          <a:endParaRPr lang="en-US" sz="1100" b="1" kern="1200" dirty="0">
            <a:latin typeface="Arial Black" pitchFamily="34" charset="0"/>
          </a:endParaRPr>
        </a:p>
      </dsp:txBody>
      <dsp:txXfrm>
        <a:off x="2783916" y="193153"/>
        <a:ext cx="1392241" cy="1275805"/>
      </dsp:txXfrm>
    </dsp:sp>
    <dsp:sp modelId="{CB4CD32E-BDEB-400F-853D-AD18F0A18DF3}">
      <dsp:nvSpPr>
        <dsp:cNvPr id="0" name=""/>
        <dsp:cNvSpPr/>
      </dsp:nvSpPr>
      <dsp:spPr>
        <a:xfrm>
          <a:off x="4218806" y="1061358"/>
          <a:ext cx="1855229" cy="1517793"/>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Arial Black" pitchFamily="34" charset="0"/>
            </a:rPr>
            <a:t>Cardiovascular</a:t>
          </a:r>
        </a:p>
        <a:p>
          <a:pPr lvl="0" algn="ctr" defTabSz="533400">
            <a:lnSpc>
              <a:spcPct val="90000"/>
            </a:lnSpc>
            <a:spcBef>
              <a:spcPct val="0"/>
            </a:spcBef>
            <a:spcAft>
              <a:spcPct val="35000"/>
            </a:spcAft>
          </a:pPr>
          <a:r>
            <a:rPr lang="en-US" sz="1200" b="1" kern="1200" dirty="0" smtClean="0">
              <a:latin typeface="Arial Black" pitchFamily="34" charset="0"/>
            </a:rPr>
            <a:t>(heart palpitations)</a:t>
          </a:r>
        </a:p>
        <a:p>
          <a:pPr lvl="0" algn="ctr" defTabSz="533400">
            <a:lnSpc>
              <a:spcPct val="90000"/>
            </a:lnSpc>
            <a:spcBef>
              <a:spcPct val="0"/>
            </a:spcBef>
            <a:spcAft>
              <a:spcPct val="35000"/>
            </a:spcAft>
          </a:pPr>
          <a:endParaRPr lang="en-US" sz="1200" b="1" kern="1200" dirty="0">
            <a:latin typeface="Arial Black" pitchFamily="34" charset="0"/>
          </a:endParaRPr>
        </a:p>
      </dsp:txBody>
      <dsp:txXfrm>
        <a:off x="4490498" y="1283634"/>
        <a:ext cx="1311845" cy="1073241"/>
      </dsp:txXfrm>
    </dsp:sp>
    <dsp:sp modelId="{E6583082-0DCC-47FC-8EA1-35DCCC0D44E5}">
      <dsp:nvSpPr>
        <dsp:cNvPr id="0" name=""/>
        <dsp:cNvSpPr/>
      </dsp:nvSpPr>
      <dsp:spPr>
        <a:xfrm>
          <a:off x="4335432" y="3037456"/>
          <a:ext cx="1713239" cy="1517793"/>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Black" pitchFamily="34" charset="0"/>
            </a:rPr>
            <a:t>Respiratory</a:t>
          </a:r>
        </a:p>
        <a:p>
          <a:pPr lvl="0" algn="ctr" defTabSz="622300">
            <a:lnSpc>
              <a:spcPct val="90000"/>
            </a:lnSpc>
            <a:spcBef>
              <a:spcPct val="0"/>
            </a:spcBef>
            <a:spcAft>
              <a:spcPct val="35000"/>
            </a:spcAft>
          </a:pPr>
          <a:r>
            <a:rPr lang="en-US" sz="1400" b="1" kern="1200" dirty="0" smtClean="0">
              <a:latin typeface="Arial Black" pitchFamily="34" charset="0"/>
            </a:rPr>
            <a:t>(Asthma)</a:t>
          </a:r>
          <a:endParaRPr lang="en-US" sz="1400" b="1" kern="1200" dirty="0">
            <a:latin typeface="Arial Black" pitchFamily="34" charset="0"/>
          </a:endParaRPr>
        </a:p>
      </dsp:txBody>
      <dsp:txXfrm>
        <a:off x="4586330" y="3259732"/>
        <a:ext cx="1211443" cy="1073241"/>
      </dsp:txXfrm>
    </dsp:sp>
    <dsp:sp modelId="{2F7C9260-F5C1-48E0-A39E-B32CD9DB4B5A}">
      <dsp:nvSpPr>
        <dsp:cNvPr id="0" name=""/>
        <dsp:cNvSpPr/>
      </dsp:nvSpPr>
      <dsp:spPr>
        <a:xfrm>
          <a:off x="2525898" y="4025889"/>
          <a:ext cx="1938601" cy="1517793"/>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Arial Black" pitchFamily="34" charset="0"/>
            </a:rPr>
            <a:t>Tension</a:t>
          </a:r>
          <a:r>
            <a:rPr lang="en-US" sz="1400" kern="1200" dirty="0" smtClean="0">
              <a:latin typeface="Arial Black" pitchFamily="34" charset="0"/>
            </a:rPr>
            <a:t> Headaches and Migraines</a:t>
          </a:r>
          <a:endParaRPr lang="en-US" sz="1400" kern="1200" dirty="0">
            <a:latin typeface="Arial Black" pitchFamily="34" charset="0"/>
          </a:endParaRPr>
        </a:p>
      </dsp:txBody>
      <dsp:txXfrm>
        <a:off x="2809800" y="4248165"/>
        <a:ext cx="1370797" cy="1073241"/>
      </dsp:txXfrm>
    </dsp:sp>
    <dsp:sp modelId="{87D20F3B-71A7-4502-8B78-54D99CE32004}">
      <dsp:nvSpPr>
        <dsp:cNvPr id="0" name=""/>
        <dsp:cNvSpPr/>
      </dsp:nvSpPr>
      <dsp:spPr>
        <a:xfrm>
          <a:off x="1009124" y="3037456"/>
          <a:ext cx="1517793" cy="1517793"/>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Black" pitchFamily="34" charset="0"/>
            </a:rPr>
            <a:t>Muscular</a:t>
          </a:r>
        </a:p>
        <a:p>
          <a:pPr lvl="0" algn="ctr" defTabSz="622300">
            <a:lnSpc>
              <a:spcPct val="90000"/>
            </a:lnSpc>
            <a:spcBef>
              <a:spcPct val="0"/>
            </a:spcBef>
            <a:spcAft>
              <a:spcPct val="35000"/>
            </a:spcAft>
          </a:pPr>
          <a:r>
            <a:rPr lang="en-US" sz="1400" kern="1200" dirty="0" smtClean="0">
              <a:latin typeface="Arial Black" pitchFamily="34" charset="0"/>
            </a:rPr>
            <a:t>(back, neck and joint pain)</a:t>
          </a:r>
          <a:endParaRPr lang="en-US" sz="1400" kern="1200" dirty="0">
            <a:latin typeface="Arial Black" pitchFamily="34" charset="0"/>
          </a:endParaRPr>
        </a:p>
      </dsp:txBody>
      <dsp:txXfrm>
        <a:off x="1231400" y="3259732"/>
        <a:ext cx="1073241" cy="1073241"/>
      </dsp:txXfrm>
    </dsp:sp>
    <dsp:sp modelId="{F816CBC8-B570-426F-B8D4-E50BF379F6AE}">
      <dsp:nvSpPr>
        <dsp:cNvPr id="0" name=""/>
        <dsp:cNvSpPr/>
      </dsp:nvSpPr>
      <dsp:spPr>
        <a:xfrm>
          <a:off x="1009124" y="1060591"/>
          <a:ext cx="1517793" cy="1517793"/>
        </a:xfrm>
        <a:prstGeom prst="ellipse">
          <a:avLst/>
        </a:prstGeom>
        <a:solidFill>
          <a:schemeClr val="accent1">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Black" pitchFamily="34" charset="0"/>
            </a:rPr>
            <a:t>Menstrual issues</a:t>
          </a:r>
          <a:endParaRPr lang="en-US" sz="1400" kern="1200" dirty="0">
            <a:latin typeface="Arial Black" pitchFamily="34" charset="0"/>
          </a:endParaRPr>
        </a:p>
      </dsp:txBody>
      <dsp:txXfrm>
        <a:off x="1231400" y="1282867"/>
        <a:ext cx="1073241" cy="1073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09724-006F-4A17-9E81-A2FFDA79A054}">
      <dsp:nvSpPr>
        <dsp:cNvPr id="0" name=""/>
        <dsp:cNvSpPr/>
      </dsp:nvSpPr>
      <dsp:spPr>
        <a:xfrm>
          <a:off x="777188" y="358475"/>
          <a:ext cx="3205796" cy="3205796"/>
        </a:xfrm>
        <a:prstGeom prst="pie">
          <a:avLst>
            <a:gd name="adj1" fmla="val 16200000"/>
            <a:gd name="adj2" fmla="val 20520000"/>
          </a:avLst>
        </a:prstGeom>
        <a:solidFill>
          <a:schemeClr val="accent4">
            <a:hueOff val="0"/>
            <a:satOff val="0"/>
            <a:lumOff val="0"/>
            <a:alphaOff val="0"/>
          </a:schemeClr>
        </a:solidFill>
        <a:ln>
          <a:noFill/>
        </a:ln>
        <a:effectLst>
          <a:outerShdw blurRad="50800" dist="38100" dir="5400000" rotWithShape="0">
            <a:srgbClr val="000000">
              <a:alpha val="43137"/>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a:lnSpc>
              <a:spcPct val="90000"/>
            </a:lnSpc>
            <a:spcBef>
              <a:spcPct val="0"/>
            </a:spcBef>
            <a:spcAft>
              <a:spcPct val="35000"/>
            </a:spcAft>
          </a:pPr>
          <a:r>
            <a:rPr lang="en-US" sz="1800" b="1" kern="1200" dirty="0" smtClean="0"/>
            <a:t>De-realization</a:t>
          </a:r>
          <a:endParaRPr lang="en-US" sz="1800" b="1" kern="1200" dirty="0"/>
        </a:p>
      </dsp:txBody>
      <dsp:txXfrm>
        <a:off x="2420540" y="837436"/>
        <a:ext cx="1087680" cy="744202"/>
      </dsp:txXfrm>
    </dsp:sp>
    <dsp:sp modelId="{B78EFD1E-389E-4A0F-A895-A80F168ED8A2}">
      <dsp:nvSpPr>
        <dsp:cNvPr id="0" name=""/>
        <dsp:cNvSpPr/>
      </dsp:nvSpPr>
      <dsp:spPr>
        <a:xfrm>
          <a:off x="795428" y="382596"/>
          <a:ext cx="3205796" cy="3205796"/>
        </a:xfrm>
        <a:prstGeom prst="pie">
          <a:avLst>
            <a:gd name="adj1" fmla="val 20520000"/>
            <a:gd name="adj2" fmla="val 3240000"/>
          </a:avLst>
        </a:prstGeom>
        <a:solidFill>
          <a:schemeClr val="accent4">
            <a:hueOff val="2411242"/>
            <a:satOff val="-2167"/>
            <a:lumOff val="-343"/>
            <a:alphaOff val="0"/>
          </a:schemeClr>
        </a:solidFill>
        <a:ln>
          <a:noFill/>
        </a:ln>
        <a:effectLst>
          <a:outerShdw blurRad="50800" dist="38100" dir="5400000" rotWithShape="0">
            <a:srgbClr val="000000">
              <a:alpha val="43137"/>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a:lnSpc>
              <a:spcPct val="90000"/>
            </a:lnSpc>
            <a:spcBef>
              <a:spcPct val="0"/>
            </a:spcBef>
            <a:spcAft>
              <a:spcPct val="35000"/>
            </a:spcAft>
          </a:pPr>
          <a:r>
            <a:rPr lang="en-US" sz="1800" b="1" kern="1200" dirty="0" smtClean="0"/>
            <a:t>De-personalization</a:t>
          </a:r>
          <a:endParaRPr lang="en-US" sz="1800" b="1" kern="1200" dirty="0"/>
        </a:p>
      </dsp:txBody>
      <dsp:txXfrm>
        <a:off x="2890645" y="1832837"/>
        <a:ext cx="954106" cy="805265"/>
      </dsp:txXfrm>
    </dsp:sp>
    <dsp:sp modelId="{E6AB3B36-8605-4757-BCC7-9F21C5DBD993}">
      <dsp:nvSpPr>
        <dsp:cNvPr id="0" name=""/>
        <dsp:cNvSpPr/>
      </dsp:nvSpPr>
      <dsp:spPr>
        <a:xfrm>
          <a:off x="831686" y="382596"/>
          <a:ext cx="3205796" cy="3205796"/>
        </a:xfrm>
        <a:prstGeom prst="pie">
          <a:avLst>
            <a:gd name="adj1" fmla="val 3240000"/>
            <a:gd name="adj2" fmla="val 7560000"/>
          </a:avLst>
        </a:prstGeom>
        <a:solidFill>
          <a:schemeClr val="accent4">
            <a:hueOff val="4822484"/>
            <a:satOff val="-4333"/>
            <a:lumOff val="-686"/>
            <a:alphaOff val="0"/>
          </a:schemeClr>
        </a:solidFill>
        <a:ln>
          <a:noFill/>
        </a:ln>
        <a:effectLst>
          <a:outerShdw blurRad="50800" dist="38100" dir="5400000" rotWithShape="0">
            <a:srgbClr val="000000">
              <a:alpha val="43137"/>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a:lnSpc>
              <a:spcPct val="90000"/>
            </a:lnSpc>
            <a:spcBef>
              <a:spcPct val="0"/>
            </a:spcBef>
            <a:spcAft>
              <a:spcPct val="35000"/>
            </a:spcAft>
          </a:pPr>
          <a:r>
            <a:rPr lang="en-US" sz="1800" b="1" kern="1200"/>
            <a:t>Identity Confusion</a:t>
          </a:r>
        </a:p>
      </dsp:txBody>
      <dsp:txXfrm>
        <a:off x="1862121" y="2786943"/>
        <a:ext cx="1144927" cy="686956"/>
      </dsp:txXfrm>
    </dsp:sp>
    <dsp:sp modelId="{DF7BE023-1A40-42D1-8B6B-417BD40A9E63}">
      <dsp:nvSpPr>
        <dsp:cNvPr id="0" name=""/>
        <dsp:cNvSpPr/>
      </dsp:nvSpPr>
      <dsp:spPr>
        <a:xfrm>
          <a:off x="789241" y="388815"/>
          <a:ext cx="3205796" cy="3205796"/>
        </a:xfrm>
        <a:prstGeom prst="pie">
          <a:avLst>
            <a:gd name="adj1" fmla="val 7560000"/>
            <a:gd name="adj2" fmla="val 11880000"/>
          </a:avLst>
        </a:prstGeom>
        <a:solidFill>
          <a:schemeClr val="accent4">
            <a:hueOff val="7233725"/>
            <a:satOff val="-6500"/>
            <a:lumOff val="-1030"/>
            <a:alphaOff val="0"/>
          </a:schemeClr>
        </a:solidFill>
        <a:ln>
          <a:noFill/>
        </a:ln>
        <a:effectLst>
          <a:outerShdw blurRad="50800" dist="38100" dir="5400000" rotWithShape="0">
            <a:srgbClr val="000000">
              <a:alpha val="43137"/>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a:lnSpc>
              <a:spcPct val="90000"/>
            </a:lnSpc>
            <a:spcBef>
              <a:spcPct val="0"/>
            </a:spcBef>
            <a:spcAft>
              <a:spcPct val="35000"/>
            </a:spcAft>
          </a:pPr>
          <a:r>
            <a:rPr lang="en-US" sz="1800" b="1" kern="1200" dirty="0"/>
            <a:t>Identity </a:t>
          </a:r>
          <a:r>
            <a:rPr lang="en-US" sz="1800" b="1" kern="1200" dirty="0" smtClean="0"/>
            <a:t>Altera-</a:t>
          </a:r>
          <a:r>
            <a:rPr lang="en-US" sz="1800" b="1" kern="1200" dirty="0" err="1" smtClean="0"/>
            <a:t>tion</a:t>
          </a:r>
          <a:endParaRPr lang="en-US" sz="1800" b="1" kern="1200" dirty="0"/>
        </a:p>
      </dsp:txBody>
      <dsp:txXfrm>
        <a:off x="941898" y="1839056"/>
        <a:ext cx="954106" cy="805265"/>
      </dsp:txXfrm>
    </dsp:sp>
    <dsp:sp modelId="{21B3CDBE-C73F-4A8F-BC5F-DE1884539CA0}">
      <dsp:nvSpPr>
        <dsp:cNvPr id="0" name=""/>
        <dsp:cNvSpPr/>
      </dsp:nvSpPr>
      <dsp:spPr>
        <a:xfrm>
          <a:off x="718073" y="456522"/>
          <a:ext cx="3205796" cy="3205796"/>
        </a:xfrm>
        <a:prstGeom prst="pie">
          <a:avLst>
            <a:gd name="adj1" fmla="val 11880000"/>
            <a:gd name="adj2" fmla="val 16200000"/>
          </a:avLst>
        </a:prstGeom>
        <a:solidFill>
          <a:schemeClr val="accent4">
            <a:hueOff val="9644967"/>
            <a:satOff val="-8667"/>
            <a:lumOff val="-1373"/>
            <a:alphaOff val="0"/>
          </a:schemeClr>
        </a:solidFill>
        <a:ln>
          <a:noFill/>
        </a:ln>
        <a:effectLst>
          <a:outerShdw blurRad="50800" dist="38100" dir="5400000" rotWithShape="0">
            <a:srgbClr val="000000">
              <a:alpha val="43137"/>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sp3d extrusionH="28000" prstMaterial="matte"/>
        </a:bodyPr>
        <a:lstStyle/>
        <a:p>
          <a:pPr lvl="0" algn="ctr" defTabSz="800100">
            <a:lnSpc>
              <a:spcPct val="90000"/>
            </a:lnSpc>
            <a:spcBef>
              <a:spcPct val="0"/>
            </a:spcBef>
            <a:spcAft>
              <a:spcPct val="35000"/>
            </a:spcAft>
          </a:pPr>
          <a:r>
            <a:rPr lang="en-US" sz="1800" b="1" kern="1200" dirty="0"/>
            <a:t>Amnesia</a:t>
          </a:r>
        </a:p>
      </dsp:txBody>
      <dsp:txXfrm>
        <a:off x="1185585" y="945024"/>
        <a:ext cx="1087680" cy="7442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BA08D-6FC8-4D73-9BC6-386AC1FF23D9}">
      <dsp:nvSpPr>
        <dsp:cNvPr id="0" name=""/>
        <dsp:cNvSpPr/>
      </dsp:nvSpPr>
      <dsp:spPr>
        <a:xfrm>
          <a:off x="2209800" y="0"/>
          <a:ext cx="4724399" cy="4724399"/>
        </a:xfrm>
        <a:prstGeom prst="ellipse">
          <a:avLst/>
        </a:prstGeom>
        <a:gradFill rotWithShape="0">
          <a:gsLst>
            <a:gs pos="0">
              <a:schemeClr val="accent2">
                <a:shade val="80000"/>
                <a:hueOff val="0"/>
                <a:satOff val="0"/>
                <a:lumOff val="0"/>
                <a:alphaOff val="0"/>
                <a:shade val="58000"/>
                <a:satMod val="150000"/>
              </a:schemeClr>
            </a:gs>
            <a:gs pos="72000">
              <a:schemeClr val="accent2">
                <a:shade val="80000"/>
                <a:hueOff val="0"/>
                <a:satOff val="0"/>
                <a:lumOff val="0"/>
                <a:alphaOff val="0"/>
                <a:tint val="90000"/>
                <a:satMod val="135000"/>
              </a:schemeClr>
            </a:gs>
            <a:gs pos="100000">
              <a:schemeClr val="accent2">
                <a:shade val="8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smtClean="0"/>
            <a:t>Controlling Behaviors</a:t>
          </a:r>
          <a:endParaRPr lang="en-US" sz="2000" b="1" kern="1200" dirty="0"/>
        </a:p>
      </dsp:txBody>
      <dsp:txXfrm>
        <a:off x="3331845" y="354330"/>
        <a:ext cx="2480309" cy="803147"/>
      </dsp:txXfrm>
    </dsp:sp>
    <dsp:sp modelId="{5ED6A59B-8075-42AA-B220-BD4D18868ABB}">
      <dsp:nvSpPr>
        <dsp:cNvPr id="0" name=""/>
        <dsp:cNvSpPr/>
      </dsp:nvSpPr>
      <dsp:spPr>
        <a:xfrm>
          <a:off x="3668812" y="1597969"/>
          <a:ext cx="1812114" cy="1530705"/>
        </a:xfrm>
        <a:prstGeom prst="ellipse">
          <a:avLst/>
        </a:prstGeom>
        <a:gradFill rotWithShape="0">
          <a:gsLst>
            <a:gs pos="0">
              <a:schemeClr val="accent2">
                <a:shade val="80000"/>
                <a:hueOff val="205206"/>
                <a:satOff val="-33963"/>
                <a:lumOff val="32764"/>
                <a:alphaOff val="0"/>
                <a:shade val="58000"/>
                <a:satMod val="150000"/>
              </a:schemeClr>
            </a:gs>
            <a:gs pos="72000">
              <a:schemeClr val="accent2">
                <a:shade val="80000"/>
                <a:hueOff val="205206"/>
                <a:satOff val="-33963"/>
                <a:lumOff val="32764"/>
                <a:alphaOff val="0"/>
                <a:tint val="90000"/>
                <a:satMod val="135000"/>
              </a:schemeClr>
            </a:gs>
            <a:gs pos="100000">
              <a:schemeClr val="accent2">
                <a:shade val="80000"/>
                <a:hueOff val="205206"/>
                <a:satOff val="-33963"/>
                <a:lumOff val="32764"/>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Original Hurt</a:t>
          </a:r>
          <a:endParaRPr lang="en-US" sz="2000" kern="1200" dirty="0">
            <a:solidFill>
              <a:schemeClr val="bg1"/>
            </a:solidFill>
          </a:endParaRPr>
        </a:p>
      </dsp:txBody>
      <dsp:txXfrm>
        <a:off x="3934190" y="1980645"/>
        <a:ext cx="1281358" cy="7653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248CF-07FE-4E5C-A325-8D726E2C16CB}">
      <dsp:nvSpPr>
        <dsp:cNvPr id="0" name=""/>
        <dsp:cNvSpPr/>
      </dsp:nvSpPr>
      <dsp:spPr>
        <a:xfrm rot="1483805">
          <a:off x="2534789" y="2851741"/>
          <a:ext cx="995852" cy="65302"/>
        </a:xfrm>
        <a:custGeom>
          <a:avLst/>
          <a:gdLst/>
          <a:ahLst/>
          <a:cxnLst/>
          <a:rect l="0" t="0" r="0" b="0"/>
          <a:pathLst>
            <a:path>
              <a:moveTo>
                <a:pt x="0" y="32651"/>
              </a:moveTo>
              <a:lnTo>
                <a:pt x="995852" y="32651"/>
              </a:lnTo>
            </a:path>
          </a:pathLst>
        </a:custGeom>
        <a:noFill/>
        <a:ln w="381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9AB4EBD-BD24-4B09-9D01-B5164FC60B3B}">
      <dsp:nvSpPr>
        <dsp:cNvPr id="0" name=""/>
        <dsp:cNvSpPr/>
      </dsp:nvSpPr>
      <dsp:spPr>
        <a:xfrm rot="20208245">
          <a:off x="2526366" y="1450800"/>
          <a:ext cx="1338229" cy="65302"/>
        </a:xfrm>
        <a:custGeom>
          <a:avLst/>
          <a:gdLst/>
          <a:ahLst/>
          <a:cxnLst/>
          <a:rect l="0" t="0" r="0" b="0"/>
          <a:pathLst>
            <a:path>
              <a:moveTo>
                <a:pt x="0" y="32651"/>
              </a:moveTo>
              <a:lnTo>
                <a:pt x="1338229" y="32651"/>
              </a:lnTo>
            </a:path>
          </a:pathLst>
        </a:custGeom>
        <a:noFill/>
        <a:ln w="381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24351BB-1961-40E5-9F09-B1CE70FC8FF2}">
      <dsp:nvSpPr>
        <dsp:cNvPr id="0" name=""/>
        <dsp:cNvSpPr/>
      </dsp:nvSpPr>
      <dsp:spPr>
        <a:xfrm>
          <a:off x="0" y="714149"/>
          <a:ext cx="2985641" cy="2985641"/>
        </a:xfrm>
        <a:prstGeom prst="ellipse">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6428823-3732-4C04-B174-2EF9E5122CAE}">
      <dsp:nvSpPr>
        <dsp:cNvPr id="0" name=""/>
        <dsp:cNvSpPr/>
      </dsp:nvSpPr>
      <dsp:spPr>
        <a:xfrm>
          <a:off x="3695699" y="-276459"/>
          <a:ext cx="2337297" cy="2089548"/>
        </a:xfrm>
        <a:prstGeom prst="ellipse">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smtClean="0">
              <a:effectLst/>
            </a:rPr>
            <a:t>We get angry, rather than sad</a:t>
          </a:r>
          <a:endParaRPr lang="en-US" sz="2300" b="1" kern="1200" dirty="0">
            <a:effectLst/>
          </a:endParaRPr>
        </a:p>
      </dsp:txBody>
      <dsp:txXfrm>
        <a:off x="4037988" y="29548"/>
        <a:ext cx="1652719" cy="1477534"/>
      </dsp:txXfrm>
    </dsp:sp>
    <dsp:sp modelId="{623DF6CF-AAE2-4091-B513-D789C7C030E9}">
      <dsp:nvSpPr>
        <dsp:cNvPr id="0" name=""/>
        <dsp:cNvSpPr/>
      </dsp:nvSpPr>
      <dsp:spPr>
        <a:xfrm>
          <a:off x="3349318" y="2440103"/>
          <a:ext cx="2566511" cy="2362318"/>
        </a:xfrm>
        <a:prstGeom prst="ellipse">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smtClean="0">
              <a:effectLst/>
            </a:rPr>
            <a:t>Pretend we are not hurt (or can’t be hurt)</a:t>
          </a:r>
          <a:endParaRPr lang="en-US" sz="2200" kern="1200"/>
        </a:p>
      </dsp:txBody>
      <dsp:txXfrm>
        <a:off x="3725175" y="2786056"/>
        <a:ext cx="1814797" cy="16704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8C9A3-DE94-474F-B6F6-563E3156AC10}">
      <dsp:nvSpPr>
        <dsp:cNvPr id="0" name=""/>
        <dsp:cNvSpPr/>
      </dsp:nvSpPr>
      <dsp:spPr>
        <a:xfrm>
          <a:off x="4526" y="0"/>
          <a:ext cx="2715768" cy="2172461"/>
        </a:xfrm>
        <a:prstGeom prst="upArrow">
          <a:avLst/>
        </a:prstGeom>
        <a:gradFill rotWithShape="0">
          <a:gsLst>
            <a:gs pos="0">
              <a:schemeClr val="accent2">
                <a:hueOff val="0"/>
                <a:satOff val="0"/>
                <a:lumOff val="0"/>
                <a:alphaOff val="0"/>
                <a:shade val="58000"/>
                <a:satMod val="150000"/>
              </a:schemeClr>
            </a:gs>
            <a:gs pos="72000">
              <a:schemeClr val="accent2">
                <a:hueOff val="0"/>
                <a:satOff val="0"/>
                <a:lumOff val="0"/>
                <a:alphaOff val="0"/>
                <a:tint val="90000"/>
                <a:satMod val="135000"/>
              </a:schemeClr>
            </a:gs>
            <a:gs pos="100000">
              <a:schemeClr val="accent2">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243C8-F61D-4E02-8AF9-37DD528C9E99}">
      <dsp:nvSpPr>
        <dsp:cNvPr id="0" name=""/>
        <dsp:cNvSpPr/>
      </dsp:nvSpPr>
      <dsp:spPr>
        <a:xfrm>
          <a:off x="2801767" y="0"/>
          <a:ext cx="4608576" cy="217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b="1" kern="1200" dirty="0" smtClean="0"/>
            <a:t>Increasing positive (wanted) emotions</a:t>
          </a:r>
          <a:endParaRPr lang="en-US" sz="2800" b="1" kern="1200" dirty="0"/>
        </a:p>
      </dsp:txBody>
      <dsp:txXfrm>
        <a:off x="2801767" y="0"/>
        <a:ext cx="4608576" cy="2172461"/>
      </dsp:txXfrm>
    </dsp:sp>
    <dsp:sp modelId="{6F707DB4-68D4-4F00-8150-CC727B710422}">
      <dsp:nvSpPr>
        <dsp:cNvPr id="0" name=""/>
        <dsp:cNvSpPr/>
      </dsp:nvSpPr>
      <dsp:spPr>
        <a:xfrm>
          <a:off x="819256" y="2353500"/>
          <a:ext cx="2715768" cy="2172461"/>
        </a:xfrm>
        <a:prstGeom prst="downArrow">
          <a:avLst/>
        </a:prstGeom>
        <a:gradFill rotWithShape="0">
          <a:gsLst>
            <a:gs pos="0">
              <a:schemeClr val="accent3">
                <a:hueOff val="0"/>
                <a:satOff val="0"/>
                <a:lumOff val="0"/>
                <a:alphaOff val="0"/>
                <a:shade val="58000"/>
                <a:satMod val="150000"/>
              </a:schemeClr>
            </a:gs>
            <a:gs pos="72000">
              <a:schemeClr val="accent3">
                <a:hueOff val="0"/>
                <a:satOff val="0"/>
                <a:lumOff val="0"/>
                <a:alphaOff val="0"/>
                <a:tint val="90000"/>
                <a:satMod val="135000"/>
              </a:schemeClr>
            </a:gs>
            <a:gs pos="100000">
              <a:schemeClr val="accent3">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F95AD14-2782-4B04-B18A-E9B547A6027C}">
      <dsp:nvSpPr>
        <dsp:cNvPr id="0" name=""/>
        <dsp:cNvSpPr/>
      </dsp:nvSpPr>
      <dsp:spPr>
        <a:xfrm>
          <a:off x="3616497" y="2353500"/>
          <a:ext cx="4608576" cy="217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Decreasing negative (unwanted) emotions</a:t>
          </a:r>
          <a:endParaRPr lang="en-US" sz="2800" b="1" kern="1200" dirty="0"/>
        </a:p>
      </dsp:txBody>
      <dsp:txXfrm>
        <a:off x="3616497" y="2353500"/>
        <a:ext cx="4608576" cy="2172461"/>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0292F-F7ED-420C-AB90-FC4533B11F10}" type="datetimeFigureOut">
              <a:rPr lang="en-CA" smtClean="0"/>
              <a:t>2021-06-08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0757D-39F3-4F76-857E-4A21992E596C}" type="slidenum">
              <a:rPr lang="en-CA" smtClean="0"/>
              <a:t>‹#›</a:t>
            </a:fld>
            <a:endParaRPr lang="en-CA"/>
          </a:p>
        </p:txBody>
      </p:sp>
    </p:spTree>
    <p:extLst>
      <p:ext uri="{BB962C8B-B14F-4D97-AF65-F5344CB8AC3E}">
        <p14:creationId xmlns:p14="http://schemas.microsoft.com/office/powerpoint/2010/main" val="421380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CA" sz="1600" b="1" dirty="0">
                <a:latin typeface="Andalus" panose="02020603050405020304" pitchFamily="18" charset="-78"/>
                <a:cs typeface="Andalus" panose="02020603050405020304" pitchFamily="18" charset="-78"/>
              </a:rPr>
              <a:t>child </a:t>
            </a:r>
            <a:r>
              <a:rPr lang="en-CA" sz="1600" b="1" dirty="0" smtClean="0">
                <a:latin typeface="Andalus" panose="02020603050405020304" pitchFamily="18" charset="-78"/>
                <a:cs typeface="Andalus" panose="02020603050405020304" pitchFamily="18" charset="-78"/>
              </a:rPr>
              <a:t>survivors of physical, sexual, extreme neglect psychological/emotional abuse</a:t>
            </a:r>
          </a:p>
          <a:p>
            <a:pPr marL="0" lvl="1"/>
            <a:endParaRPr lang="en-CA" sz="1600" b="1" dirty="0">
              <a:latin typeface="Andalus" panose="02020603050405020304" pitchFamily="18" charset="-78"/>
              <a:cs typeface="Andalus" panose="02020603050405020304" pitchFamily="18" charset="-78"/>
            </a:endParaRPr>
          </a:p>
          <a:p>
            <a:pPr marL="0" lvl="1"/>
            <a:r>
              <a:rPr lang="en-CA" sz="1600" b="1" dirty="0" smtClean="0">
                <a:latin typeface="Andalus" panose="02020603050405020304" pitchFamily="18" charset="-78"/>
                <a:cs typeface="Andalus" panose="02020603050405020304" pitchFamily="18" charset="-78"/>
              </a:rPr>
              <a:t>Victims of war, torture</a:t>
            </a:r>
          </a:p>
          <a:p>
            <a:pPr marL="0" lvl="1"/>
            <a:endParaRPr lang="en-CA" sz="1600" b="1" dirty="0">
              <a:latin typeface="Andalus" panose="02020603050405020304" pitchFamily="18" charset="-78"/>
              <a:cs typeface="Andalus" panose="02020603050405020304" pitchFamily="18" charset="-78"/>
            </a:endParaRPr>
          </a:p>
          <a:p>
            <a:pPr marL="0" lvl="1"/>
            <a:r>
              <a:rPr lang="en-CA" sz="1600" b="1" dirty="0" smtClean="0">
                <a:latin typeface="Andalus" panose="02020603050405020304" pitchFamily="18" charset="-78"/>
                <a:cs typeface="Andalus" panose="02020603050405020304" pitchFamily="18" charset="-78"/>
              </a:rPr>
              <a:t>Soldiers; EMS  personnel </a:t>
            </a:r>
          </a:p>
          <a:p>
            <a:pPr marL="0" lvl="1"/>
            <a:endParaRPr lang="en-CA" sz="1600" dirty="0">
              <a:latin typeface="Andalus" panose="02020603050405020304" pitchFamily="18" charset="-78"/>
              <a:cs typeface="Andalus" panose="02020603050405020304" pitchFamily="18" charset="-78"/>
            </a:endParaRPr>
          </a:p>
          <a:p>
            <a:endParaRPr lang="en-CA" dirty="0"/>
          </a:p>
        </p:txBody>
      </p:sp>
      <p:sp>
        <p:nvSpPr>
          <p:cNvPr id="4" name="Slide Number Placeholder 3"/>
          <p:cNvSpPr>
            <a:spLocks noGrp="1"/>
          </p:cNvSpPr>
          <p:nvPr>
            <p:ph type="sldNum" sz="quarter" idx="10"/>
          </p:nvPr>
        </p:nvSpPr>
        <p:spPr/>
        <p:txBody>
          <a:bodyPr/>
          <a:lstStyle/>
          <a:p>
            <a:fld id="{3EC0757D-39F3-4F76-857E-4A21992E596C}" type="slidenum">
              <a:rPr lang="en-CA" smtClean="0"/>
              <a:t>3</a:t>
            </a:fld>
            <a:endParaRPr lang="en-CA"/>
          </a:p>
        </p:txBody>
      </p:sp>
    </p:spTree>
    <p:extLst>
      <p:ext uri="{BB962C8B-B14F-4D97-AF65-F5344CB8AC3E}">
        <p14:creationId xmlns:p14="http://schemas.microsoft.com/office/powerpoint/2010/main" val="140236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a:latin typeface="Andalus" panose="02020603050405020304" pitchFamily="18" charset="-78"/>
                <a:cs typeface="Andalus" panose="02020603050405020304" pitchFamily="18" charset="-78"/>
              </a:rPr>
              <a:t>We all dissociation to some extent or another – </a:t>
            </a:r>
          </a:p>
          <a:p>
            <a:r>
              <a:rPr lang="en-CA" sz="1600" b="1" dirty="0" smtClean="0">
                <a:latin typeface="Andalus" panose="02020603050405020304" pitchFamily="18" charset="-78"/>
                <a:cs typeface="Andalus" panose="02020603050405020304" pitchFamily="18" charset="-78"/>
              </a:rPr>
              <a:t>	normal </a:t>
            </a:r>
            <a:r>
              <a:rPr lang="en-CA" sz="1600" b="1" dirty="0">
                <a:latin typeface="Andalus" panose="02020603050405020304" pitchFamily="18" charset="-78"/>
                <a:cs typeface="Andalus" panose="02020603050405020304" pitchFamily="18" charset="-78"/>
              </a:rPr>
              <a:t>in that we are not fully aware of all 	aspects </a:t>
            </a:r>
            <a:r>
              <a:rPr lang="en-CA" sz="1600" b="1" dirty="0" smtClean="0">
                <a:latin typeface="Andalus" panose="02020603050405020304" pitchFamily="18" charset="-78"/>
                <a:cs typeface="Andalus" panose="02020603050405020304" pitchFamily="18" charset="-78"/>
              </a:rPr>
              <a:t>	of </a:t>
            </a:r>
            <a:r>
              <a:rPr lang="en-CA" sz="1600" b="1" dirty="0">
                <a:latin typeface="Andalus" panose="02020603050405020304" pitchFamily="18" charset="-78"/>
                <a:cs typeface="Andalus" panose="02020603050405020304" pitchFamily="18" charset="-78"/>
              </a:rPr>
              <a:t>our experience at all times.</a:t>
            </a:r>
          </a:p>
          <a:p>
            <a:endParaRPr lang="en-CA" sz="1600" b="1" dirty="0">
              <a:latin typeface="Andalus" panose="02020603050405020304" pitchFamily="18" charset="-78"/>
              <a:cs typeface="Andalus" panose="02020603050405020304" pitchFamily="18" charset="-78"/>
            </a:endParaRPr>
          </a:p>
          <a:p>
            <a:r>
              <a:rPr lang="en-CA" sz="1600" b="1" dirty="0">
                <a:latin typeface="Andalus" panose="02020603050405020304" pitchFamily="18" charset="-78"/>
                <a:cs typeface="Andalus" panose="02020603050405020304" pitchFamily="18" charset="-78"/>
              </a:rPr>
              <a:t>Religious Experiences can be dissociative in nature;  </a:t>
            </a:r>
          </a:p>
          <a:p>
            <a:r>
              <a:rPr lang="en-CA" sz="1600" b="1" dirty="0">
                <a:latin typeface="Andalus" panose="02020603050405020304" pitchFamily="18" charset="-78"/>
                <a:cs typeface="Andalus" panose="02020603050405020304" pitchFamily="18" charset="-78"/>
              </a:rPr>
              <a:t>	we can be caught up in worship  or meditation so </a:t>
            </a:r>
            <a:r>
              <a:rPr lang="en-CA" sz="1600" b="1" dirty="0" smtClean="0">
                <a:latin typeface="Andalus" panose="02020603050405020304" pitchFamily="18" charset="-78"/>
                <a:cs typeface="Andalus" panose="02020603050405020304" pitchFamily="18" charset="-78"/>
              </a:rPr>
              <a:t>	that we </a:t>
            </a:r>
            <a:r>
              <a:rPr lang="en-CA" sz="1600" b="1" dirty="0">
                <a:latin typeface="Andalus" panose="02020603050405020304" pitchFamily="18" charset="-78"/>
                <a:cs typeface="Andalus" panose="02020603050405020304" pitchFamily="18" charset="-78"/>
              </a:rPr>
              <a:t>are </a:t>
            </a:r>
            <a:r>
              <a:rPr lang="en-CA" sz="1600" b="1" dirty="0" smtClean="0">
                <a:latin typeface="Andalus" panose="02020603050405020304" pitchFamily="18" charset="-78"/>
                <a:cs typeface="Andalus" panose="02020603050405020304" pitchFamily="18" charset="-78"/>
              </a:rPr>
              <a:t>not </a:t>
            </a:r>
            <a:r>
              <a:rPr lang="en-CA" sz="1600" b="1" dirty="0">
                <a:latin typeface="Andalus" panose="02020603050405020304" pitchFamily="18" charset="-78"/>
                <a:cs typeface="Andalus" panose="02020603050405020304" pitchFamily="18" charset="-78"/>
              </a:rPr>
              <a:t>aware of the other people around</a:t>
            </a:r>
          </a:p>
          <a:p>
            <a:endParaRPr lang="en-CA" sz="1600" b="1" dirty="0">
              <a:latin typeface="Andalus" panose="02020603050405020304" pitchFamily="18" charset="-78"/>
              <a:cs typeface="Andalus" panose="02020603050405020304" pitchFamily="18" charset="-78"/>
            </a:endParaRPr>
          </a:p>
          <a:p>
            <a:r>
              <a:rPr lang="en-CA" sz="1600" b="1" dirty="0">
                <a:latin typeface="Andalus" panose="02020603050405020304" pitchFamily="18" charset="-78"/>
                <a:cs typeface="Andalus" panose="02020603050405020304" pitchFamily="18" charset="-78"/>
              </a:rPr>
              <a:t>None of these experiences would be considered dysfunctional </a:t>
            </a:r>
            <a:r>
              <a:rPr lang="en-CA" sz="1600" b="1" dirty="0" smtClean="0">
                <a:latin typeface="Andalus" panose="02020603050405020304" pitchFamily="18" charset="-78"/>
                <a:cs typeface="Andalus" panose="02020603050405020304" pitchFamily="18" charset="-78"/>
              </a:rPr>
              <a:t>	unless </a:t>
            </a:r>
            <a:r>
              <a:rPr lang="en-CA" sz="1600" b="1" dirty="0">
                <a:latin typeface="Andalus" panose="02020603050405020304" pitchFamily="18" charset="-78"/>
                <a:cs typeface="Andalus" panose="02020603050405020304" pitchFamily="18" charset="-78"/>
              </a:rPr>
              <a:t>taken to the </a:t>
            </a:r>
            <a:r>
              <a:rPr lang="en-CA" sz="1600" b="1" dirty="0" smtClean="0">
                <a:latin typeface="Andalus" panose="02020603050405020304" pitchFamily="18" charset="-78"/>
                <a:cs typeface="Andalus" panose="02020603050405020304" pitchFamily="18" charset="-78"/>
              </a:rPr>
              <a:t>extreme</a:t>
            </a:r>
          </a:p>
          <a:p>
            <a:endParaRPr lang="en-CA" sz="1600" b="1" dirty="0">
              <a:latin typeface="Andalus" panose="02020603050405020304" pitchFamily="18" charset="-78"/>
              <a:cs typeface="Andalus" panose="02020603050405020304" pitchFamily="18" charset="-78"/>
            </a:endParaRPr>
          </a:p>
          <a:p>
            <a:r>
              <a:rPr lang="en-CA" sz="1600" b="1" dirty="0" smtClean="0">
                <a:latin typeface="Andalus" panose="02020603050405020304" pitchFamily="18" charset="-78"/>
                <a:cs typeface="Andalus" panose="02020603050405020304" pitchFamily="18" charset="-78"/>
              </a:rPr>
              <a:t>Children dissociate more than adolescents and adolescents more 	than adults except for the cases of creative 	individuals who retain an ability to dissociate as it 	helps them perform.</a:t>
            </a:r>
            <a:endParaRPr lang="en-CA" sz="1600" b="1" dirty="0">
              <a:latin typeface="Andalus" panose="02020603050405020304" pitchFamily="18" charset="-78"/>
              <a:cs typeface="Andalus" panose="02020603050405020304" pitchFamily="18" charset="-78"/>
            </a:endParaRPr>
          </a:p>
          <a:p>
            <a:endParaRPr lang="en-CA" sz="1600" b="1" dirty="0">
              <a:latin typeface="Andalus" panose="02020603050405020304" pitchFamily="18" charset="-78"/>
              <a:cs typeface="Andalus" panose="02020603050405020304" pitchFamily="18" charset="-78"/>
            </a:endParaRPr>
          </a:p>
        </p:txBody>
      </p:sp>
      <p:sp>
        <p:nvSpPr>
          <p:cNvPr id="4" name="Slide Number Placeholder 3"/>
          <p:cNvSpPr>
            <a:spLocks noGrp="1"/>
          </p:cNvSpPr>
          <p:nvPr>
            <p:ph type="sldNum" sz="quarter" idx="10"/>
          </p:nvPr>
        </p:nvSpPr>
        <p:spPr/>
        <p:txBody>
          <a:bodyPr/>
          <a:lstStyle/>
          <a:p>
            <a:fld id="{3EC0757D-39F3-4F76-857E-4A21992E596C}" type="slidenum">
              <a:rPr lang="en-CA" smtClean="0"/>
              <a:t>37</a:t>
            </a:fld>
            <a:endParaRPr lang="en-CA"/>
          </a:p>
        </p:txBody>
      </p:sp>
    </p:spTree>
    <p:extLst>
      <p:ext uri="{BB962C8B-B14F-4D97-AF65-F5344CB8AC3E}">
        <p14:creationId xmlns:p14="http://schemas.microsoft.com/office/powerpoint/2010/main" val="1158506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CA742D-4310-490F-A6CE-FBD240ED21E4}" type="slidenum">
              <a:rPr lang="en-US" smtClean="0"/>
              <a:pP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b="1" dirty="0" smtClean="0">
                <a:latin typeface="Andalus" panose="02020603050405020304" pitchFamily="18" charset="-78"/>
                <a:cs typeface="Andalus" panose="02020603050405020304" pitchFamily="18" charset="-78"/>
              </a:rPr>
              <a:t>DEREALIZATION: </a:t>
            </a:r>
          </a:p>
          <a:p>
            <a:r>
              <a:rPr lang="en-CA" sz="1400" b="1" dirty="0" smtClean="0">
                <a:latin typeface="Andalus" panose="02020603050405020304" pitchFamily="18" charset="-78"/>
                <a:cs typeface="Andalus" panose="02020603050405020304" pitchFamily="18" charset="-78"/>
              </a:rPr>
              <a:t>Getting lost on the way home, because their neighbourhood looks unfamiliar</a:t>
            </a:r>
            <a:endParaRPr lang="en-CA" sz="1400" b="1" dirty="0">
              <a:latin typeface="Andalus" panose="02020603050405020304" pitchFamily="18" charset="-78"/>
              <a:cs typeface="Andalus" panose="02020603050405020304" pitchFamily="18" charset="-78"/>
            </a:endParaRPr>
          </a:p>
          <a:p>
            <a:endParaRPr lang="en-CA" sz="1400" b="1" dirty="0" smtClean="0">
              <a:latin typeface="Andalus" panose="02020603050405020304" pitchFamily="18" charset="-78"/>
              <a:cs typeface="Andalus" panose="02020603050405020304" pitchFamily="18" charset="-78"/>
            </a:endParaRPr>
          </a:p>
          <a:p>
            <a:r>
              <a:rPr lang="en-CA" sz="1400" b="1" dirty="0" smtClean="0">
                <a:latin typeface="Andalus" panose="02020603050405020304" pitchFamily="18" charset="-78"/>
                <a:cs typeface="Andalus" panose="02020603050405020304" pitchFamily="18" charset="-78"/>
              </a:rPr>
              <a:t>A client told her family that she slept through class during most of kindergarten, “but I know I wasn’t asleep… I felt like I w awake… the classroom was different… it was like cloudy.</a:t>
            </a:r>
          </a:p>
          <a:p>
            <a:endParaRPr lang="en-CA" sz="1400" b="1" dirty="0">
              <a:latin typeface="Andalus" panose="02020603050405020304" pitchFamily="18" charset="-78"/>
              <a:cs typeface="Andalus" panose="02020603050405020304" pitchFamily="18" charset="-78"/>
            </a:endParaRPr>
          </a:p>
          <a:p>
            <a:r>
              <a:rPr lang="en-CA" sz="1400" b="1" dirty="0" smtClean="0">
                <a:latin typeface="Andalus" panose="02020603050405020304" pitchFamily="18" charset="-78"/>
                <a:cs typeface="Andalus" panose="02020603050405020304" pitchFamily="18" charset="-78"/>
              </a:rPr>
              <a:t>IDENTITY CONFUSION</a:t>
            </a:r>
          </a:p>
          <a:p>
            <a:endParaRPr lang="en-CA" sz="1400" b="1" dirty="0">
              <a:latin typeface="Andalus" panose="02020603050405020304" pitchFamily="18" charset="-78"/>
              <a:cs typeface="Andalus" panose="02020603050405020304" pitchFamily="18" charset="-78"/>
            </a:endParaRPr>
          </a:p>
          <a:p>
            <a:r>
              <a:rPr lang="en-CA" sz="1400" b="1" dirty="0">
                <a:latin typeface="Andalus" panose="02020603050405020304" pitchFamily="18" charset="-78"/>
                <a:cs typeface="Andalus" panose="02020603050405020304" pitchFamily="18" charset="-78"/>
              </a:rPr>
              <a:t> </a:t>
            </a:r>
            <a:r>
              <a:rPr lang="en-CA" sz="1400" b="1" dirty="0" smtClean="0">
                <a:latin typeface="Andalus" panose="02020603050405020304" pitchFamily="18" charset="-78"/>
                <a:cs typeface="Andalus" panose="02020603050405020304" pitchFamily="18" charset="-78"/>
              </a:rPr>
              <a:t>  Highly dissociative individuals often struggle profoundly  with their sense of identity. With  their sense of self and identity.  Become confused as they try to sort out who they really are.</a:t>
            </a:r>
          </a:p>
          <a:p>
            <a:endParaRPr lang="en-CA" sz="1400" b="1" dirty="0">
              <a:latin typeface="Andalus" panose="02020603050405020304" pitchFamily="18" charset="-78"/>
              <a:cs typeface="Andalus" panose="02020603050405020304" pitchFamily="18" charset="-78"/>
            </a:endParaRPr>
          </a:p>
          <a:p>
            <a:r>
              <a:rPr lang="en-CA" sz="1400" b="1" dirty="0" smtClean="0">
                <a:latin typeface="Andalus" panose="02020603050405020304" pitchFamily="18" charset="-78"/>
                <a:cs typeface="Andalus" panose="02020603050405020304" pitchFamily="18" charset="-78"/>
              </a:rPr>
              <a:t>IDENTITY ALTERATION</a:t>
            </a:r>
          </a:p>
          <a:p>
            <a:r>
              <a:rPr lang="en-CA" sz="1400" b="1" dirty="0" smtClean="0">
                <a:latin typeface="Andalus" panose="02020603050405020304" pitchFamily="18" charset="-78"/>
                <a:cs typeface="Andalus" panose="02020603050405020304" pitchFamily="18" charset="-78"/>
              </a:rPr>
              <a:t>Assuming different identities that are much more distinct than separate social or functional roles.  Feel as if they are a different person</a:t>
            </a:r>
          </a:p>
          <a:p>
            <a:r>
              <a:rPr lang="en-CA" sz="1400" b="1" dirty="0">
                <a:latin typeface="Andalus" panose="02020603050405020304" pitchFamily="18" charset="-78"/>
                <a:cs typeface="Andalus" panose="02020603050405020304" pitchFamily="18" charset="-78"/>
              </a:rPr>
              <a:t>	</a:t>
            </a:r>
            <a:r>
              <a:rPr lang="en-CA" sz="1400" b="1" dirty="0" smtClean="0">
                <a:latin typeface="Andalus" panose="02020603050405020304" pitchFamily="18" charset="-78"/>
                <a:cs typeface="Andalus" panose="02020603050405020304" pitchFamily="18" charset="-78"/>
              </a:rPr>
              <a:t>A distinguishing feature of DID.</a:t>
            </a:r>
          </a:p>
          <a:p>
            <a:endParaRPr lang="en-CA" sz="1400" b="1" dirty="0" smtClean="0">
              <a:latin typeface="Andalus" panose="02020603050405020304" pitchFamily="18" charset="-78"/>
              <a:cs typeface="Andalus" panose="02020603050405020304" pitchFamily="18" charset="-78"/>
            </a:endParaRPr>
          </a:p>
          <a:p>
            <a:endParaRPr lang="en-CA" sz="1400" b="1" dirty="0">
              <a:latin typeface="Andalus" panose="02020603050405020304" pitchFamily="18" charset="-78"/>
              <a:cs typeface="Andalus" panose="02020603050405020304" pitchFamily="18" charset="-78"/>
            </a:endParaRPr>
          </a:p>
          <a:p>
            <a:endParaRPr lang="en-CA" sz="1400" b="1" dirty="0">
              <a:latin typeface="Andalus" panose="02020603050405020304" pitchFamily="18" charset="-78"/>
              <a:cs typeface="Andalus" panose="02020603050405020304" pitchFamily="18" charset="-78"/>
            </a:endParaRPr>
          </a:p>
        </p:txBody>
      </p:sp>
      <p:sp>
        <p:nvSpPr>
          <p:cNvPr id="4" name="Slide Number Placeholder 3"/>
          <p:cNvSpPr>
            <a:spLocks noGrp="1"/>
          </p:cNvSpPr>
          <p:nvPr>
            <p:ph type="sldNum" sz="quarter" idx="10"/>
          </p:nvPr>
        </p:nvSpPr>
        <p:spPr/>
        <p:txBody>
          <a:bodyPr/>
          <a:lstStyle/>
          <a:p>
            <a:fld id="{3EC0757D-39F3-4F76-857E-4A21992E596C}" type="slidenum">
              <a:rPr lang="en-CA" smtClean="0"/>
              <a:t>40</a:t>
            </a:fld>
            <a:endParaRPr lang="en-CA"/>
          </a:p>
        </p:txBody>
      </p:sp>
    </p:spTree>
    <p:extLst>
      <p:ext uri="{BB962C8B-B14F-4D97-AF65-F5344CB8AC3E}">
        <p14:creationId xmlns:p14="http://schemas.microsoft.com/office/powerpoint/2010/main" val="3064914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sz="1400" b="1" dirty="0">
                <a:latin typeface="Andalus" panose="02020603050405020304" pitchFamily="18" charset="-78"/>
                <a:cs typeface="Andalus" panose="02020603050405020304" pitchFamily="18" charset="-78"/>
              </a:rPr>
              <a:t>Going through the motions but feeling like a robot</a:t>
            </a:r>
          </a:p>
          <a:p>
            <a:pPr lvl="1"/>
            <a:r>
              <a:rPr lang="en-CA" sz="1400" b="1" dirty="0">
                <a:latin typeface="Andalus" panose="02020603050405020304" pitchFamily="18" charset="-78"/>
                <a:cs typeface="Andalus" panose="02020603050405020304" pitchFamily="18" charset="-78"/>
              </a:rPr>
              <a:t>	E.g. seeing myself typing as though I were another 	person looking on.</a:t>
            </a:r>
          </a:p>
          <a:p>
            <a:endParaRPr lang="en-CA" sz="1400" b="1" dirty="0" smtClean="0">
              <a:latin typeface="Andalus" panose="02020603050405020304" pitchFamily="18" charset="-78"/>
              <a:cs typeface="Andalus" panose="02020603050405020304" pitchFamily="18" charset="-78"/>
            </a:endParaRPr>
          </a:p>
          <a:p>
            <a:endParaRPr lang="en-CA" sz="1400" b="1" dirty="0">
              <a:latin typeface="Andalus" panose="02020603050405020304" pitchFamily="18" charset="-78"/>
              <a:cs typeface="Andalus" panose="02020603050405020304" pitchFamily="18" charset="-78"/>
            </a:endParaRPr>
          </a:p>
          <a:p>
            <a:pPr marL="0" lvl="2"/>
            <a:r>
              <a:rPr lang="en-CA" sz="1400" b="1" dirty="0">
                <a:latin typeface="Andalus" panose="02020603050405020304" pitchFamily="18" charset="-78"/>
                <a:cs typeface="Andalus" panose="02020603050405020304" pitchFamily="18" charset="-78"/>
              </a:rPr>
              <a:t>looking at the form in the mirror and having no 	felt sense that the image looking back is actually </a:t>
            </a:r>
            <a:r>
              <a:rPr lang="en-CA" sz="1400" b="1" dirty="0" smtClean="0">
                <a:latin typeface="Andalus" panose="02020603050405020304" pitchFamily="18" charset="-78"/>
                <a:cs typeface="Andalus" panose="02020603050405020304" pitchFamily="18" charset="-78"/>
              </a:rPr>
              <a:t> me</a:t>
            </a:r>
          </a:p>
          <a:p>
            <a:pPr marL="0" lvl="2"/>
            <a:endParaRPr lang="en-CA" sz="1400" b="1" dirty="0">
              <a:latin typeface="Andalus" panose="02020603050405020304" pitchFamily="18" charset="-78"/>
              <a:cs typeface="Andalus" panose="02020603050405020304" pitchFamily="18" charset="-78"/>
            </a:endParaRPr>
          </a:p>
          <a:p>
            <a:pPr marL="0" lvl="2"/>
            <a:endParaRPr lang="en-CA" sz="1400" b="1" dirty="0">
              <a:latin typeface="Andalus" panose="02020603050405020304" pitchFamily="18" charset="-78"/>
              <a:cs typeface="Andalus" panose="02020603050405020304" pitchFamily="18" charset="-78"/>
            </a:endParaRPr>
          </a:p>
          <a:p>
            <a:r>
              <a:rPr lang="en-CA" sz="1400" b="1" dirty="0" smtClean="0">
                <a:latin typeface="Andalus" panose="02020603050405020304" pitchFamily="18" charset="-78"/>
                <a:cs typeface="Andalus" panose="02020603050405020304" pitchFamily="18" charset="-78"/>
              </a:rPr>
              <a:t> Emotional Outbursts  that </a:t>
            </a:r>
            <a:r>
              <a:rPr lang="en-CA" sz="1400" b="1" dirty="0">
                <a:latin typeface="Andalus" panose="02020603050405020304" pitchFamily="18" charset="-78"/>
                <a:cs typeface="Andalus" panose="02020603050405020304" pitchFamily="18" charset="-78"/>
              </a:rPr>
              <a:t>feel out of the person’s control – disconnected from body and behavior </a:t>
            </a:r>
          </a:p>
          <a:p>
            <a:endParaRPr lang="en-CA" sz="1400" b="1" dirty="0">
              <a:latin typeface="Andalus" panose="02020603050405020304" pitchFamily="18" charset="-78"/>
              <a:cs typeface="Andalus" panose="02020603050405020304" pitchFamily="18" charset="-78"/>
            </a:endParaRPr>
          </a:p>
        </p:txBody>
      </p:sp>
      <p:sp>
        <p:nvSpPr>
          <p:cNvPr id="4" name="Slide Number Placeholder 3"/>
          <p:cNvSpPr>
            <a:spLocks noGrp="1"/>
          </p:cNvSpPr>
          <p:nvPr>
            <p:ph type="sldNum" sz="quarter" idx="10"/>
          </p:nvPr>
        </p:nvSpPr>
        <p:spPr/>
        <p:txBody>
          <a:bodyPr/>
          <a:lstStyle/>
          <a:p>
            <a:fld id="{3EC0757D-39F3-4F76-857E-4A21992E596C}" type="slidenum">
              <a:rPr lang="en-CA" smtClean="0"/>
              <a:t>41</a:t>
            </a:fld>
            <a:endParaRPr lang="en-CA"/>
          </a:p>
        </p:txBody>
      </p:sp>
    </p:spTree>
    <p:extLst>
      <p:ext uri="{BB962C8B-B14F-4D97-AF65-F5344CB8AC3E}">
        <p14:creationId xmlns:p14="http://schemas.microsoft.com/office/powerpoint/2010/main" val="3888462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smtClean="0"/>
              <a:t>Clients have</a:t>
            </a:r>
            <a:r>
              <a:rPr lang="en-CA" sz="1600" b="1" baseline="0" dirty="0" smtClean="0"/>
              <a:t> gaps of memory regarding the past i.e. 9-12 years of age; present gaps of not remember meeting classmates, or forget how old they are.</a:t>
            </a:r>
            <a:endParaRPr lang="en-CA" sz="1600" b="1" dirty="0"/>
          </a:p>
        </p:txBody>
      </p:sp>
      <p:sp>
        <p:nvSpPr>
          <p:cNvPr id="4" name="Slide Number Placeholder 3"/>
          <p:cNvSpPr>
            <a:spLocks noGrp="1"/>
          </p:cNvSpPr>
          <p:nvPr>
            <p:ph type="sldNum" sz="quarter" idx="10"/>
          </p:nvPr>
        </p:nvSpPr>
        <p:spPr/>
        <p:txBody>
          <a:bodyPr/>
          <a:lstStyle/>
          <a:p>
            <a:fld id="{3EC0757D-39F3-4F76-857E-4A21992E596C}" type="slidenum">
              <a:rPr lang="en-CA" smtClean="0"/>
              <a:t>44</a:t>
            </a:fld>
            <a:endParaRPr lang="en-CA"/>
          </a:p>
        </p:txBody>
      </p:sp>
    </p:spTree>
    <p:extLst>
      <p:ext uri="{BB962C8B-B14F-4D97-AF65-F5344CB8AC3E}">
        <p14:creationId xmlns:p14="http://schemas.microsoft.com/office/powerpoint/2010/main" val="1552278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Occurs</a:t>
            </a:r>
            <a:r>
              <a:rPr lang="en-US" sz="1600" b="1" baseline="0" dirty="0" smtClean="0"/>
              <a:t> in the soul/spirit; emotional disruption and fragmentation of experience.</a:t>
            </a:r>
          </a:p>
          <a:p>
            <a:r>
              <a:rPr lang="en-US" sz="1600" b="1" baseline="0" dirty="0" smtClean="0"/>
              <a:t>2 </a:t>
            </a:r>
            <a:r>
              <a:rPr lang="en-US" sz="1600" b="1" baseline="0" dirty="0" err="1" smtClean="0"/>
              <a:t>yrs</a:t>
            </a:r>
            <a:r>
              <a:rPr lang="en-US" sz="1600" b="1" baseline="0" dirty="0" smtClean="0"/>
              <a:t> old; parents die in accident, child sent to live with mother’s brother/wife</a:t>
            </a:r>
          </a:p>
          <a:p>
            <a:r>
              <a:rPr lang="en-US" sz="1600" b="1" baseline="0" dirty="0" smtClean="0"/>
              <a:t>5 </a:t>
            </a:r>
            <a:r>
              <a:rPr lang="en-US" sz="1600" b="1" baseline="0" dirty="0" err="1" smtClean="0"/>
              <a:t>yrs</a:t>
            </a:r>
            <a:r>
              <a:rPr lang="en-US" sz="1600" b="1" baseline="0" dirty="0" smtClean="0"/>
              <a:t> old; sexually abuse begins with an older cousin</a:t>
            </a:r>
          </a:p>
          <a:p>
            <a:r>
              <a:rPr lang="en-US" sz="1600" b="1" baseline="0" dirty="0" smtClean="0"/>
              <a:t>9 </a:t>
            </a:r>
            <a:r>
              <a:rPr lang="en-US" sz="1600" b="1" baseline="0" dirty="0" err="1" smtClean="0"/>
              <a:t>yrs</a:t>
            </a:r>
            <a:r>
              <a:rPr lang="en-US" sz="1600" b="1" baseline="0" dirty="0" smtClean="0"/>
              <a:t> old; child sexually abused by teen age boys</a:t>
            </a:r>
          </a:p>
          <a:p>
            <a:r>
              <a:rPr lang="en-US" sz="1600" b="1" baseline="0" dirty="0" smtClean="0"/>
              <a:t>13 </a:t>
            </a:r>
            <a:r>
              <a:rPr lang="en-US" sz="1600" b="1" baseline="0" dirty="0" err="1" smtClean="0"/>
              <a:t>yrs</a:t>
            </a:r>
            <a:r>
              <a:rPr lang="en-US" sz="1600" b="1" baseline="0" dirty="0" smtClean="0"/>
              <a:t> old; raped returning from school</a:t>
            </a:r>
          </a:p>
          <a:p>
            <a:r>
              <a:rPr lang="en-US" sz="1600" b="1" baseline="0" dirty="0" smtClean="0"/>
              <a:t>17 </a:t>
            </a:r>
            <a:r>
              <a:rPr lang="en-US" sz="1600" b="1" baseline="0" dirty="0" err="1" smtClean="0"/>
              <a:t>yrs</a:t>
            </a:r>
            <a:r>
              <a:rPr lang="en-US" sz="1600" b="1" baseline="0" dirty="0" smtClean="0"/>
              <a:t> old; kidnapped and raped</a:t>
            </a:r>
          </a:p>
          <a:p>
            <a:endParaRPr lang="en-US" sz="1600" b="1" baseline="0" dirty="0" smtClean="0"/>
          </a:p>
          <a:p>
            <a:r>
              <a:rPr lang="en-US" sz="1600" b="1" baseline="0" dirty="0" smtClean="0"/>
              <a:t>Attachment strategies compromised at 2 years old </a:t>
            </a:r>
          </a:p>
          <a:p>
            <a:endParaRPr lang="en-US" sz="1600" b="1" baseline="0" dirty="0" smtClean="0"/>
          </a:p>
          <a:p>
            <a:endParaRPr lang="en-US" sz="1600" b="1" dirty="0"/>
          </a:p>
        </p:txBody>
      </p:sp>
      <p:sp>
        <p:nvSpPr>
          <p:cNvPr id="4" name="Slide Number Placeholder 3"/>
          <p:cNvSpPr>
            <a:spLocks noGrp="1"/>
          </p:cNvSpPr>
          <p:nvPr>
            <p:ph type="sldNum" sz="quarter" idx="10"/>
          </p:nvPr>
        </p:nvSpPr>
        <p:spPr/>
        <p:txBody>
          <a:bodyPr/>
          <a:lstStyle/>
          <a:p>
            <a:fld id="{0DCA742D-4310-490F-A6CE-FBD240ED21E4}" type="slidenum">
              <a:rPr lang="en-US" smtClean="0"/>
              <a:pPr/>
              <a:t>46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4E82100-AAC5-440B-8EDB-AC12F86EA60B}" type="slidenum">
              <a:rPr lang="en-US" smtClean="0"/>
              <a:pPr>
                <a:defRPr/>
              </a:pPr>
              <a:t>48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Christian clients often choose Christian therapists expressly because they want the freedom to tackle issues of faith as part of the therapeutic process</a:t>
            </a:r>
          </a:p>
          <a:p>
            <a:endParaRPr lang="en-CA" dirty="0"/>
          </a:p>
        </p:txBody>
      </p:sp>
      <p:sp>
        <p:nvSpPr>
          <p:cNvPr id="4" name="Slide Number Placeholder 3"/>
          <p:cNvSpPr>
            <a:spLocks noGrp="1"/>
          </p:cNvSpPr>
          <p:nvPr>
            <p:ph type="sldNum" sz="quarter" idx="10"/>
          </p:nvPr>
        </p:nvSpPr>
        <p:spPr/>
        <p:txBody>
          <a:bodyPr/>
          <a:lstStyle/>
          <a:p>
            <a:fld id="{3EC0757D-39F3-4F76-857E-4A21992E596C}" type="slidenum">
              <a:rPr lang="en-CA" smtClean="0"/>
              <a:t>49</a:t>
            </a:fld>
            <a:endParaRPr lang="en-CA"/>
          </a:p>
        </p:txBody>
      </p:sp>
    </p:spTree>
    <p:extLst>
      <p:ext uri="{BB962C8B-B14F-4D97-AF65-F5344CB8AC3E}">
        <p14:creationId xmlns:p14="http://schemas.microsoft.com/office/powerpoint/2010/main" val="2975119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smtClean="0">
                <a:latin typeface="Andalus" panose="02020603050405020304" pitchFamily="18" charset="-78"/>
                <a:cs typeface="Andalus" panose="02020603050405020304" pitchFamily="18" charset="-78"/>
              </a:rPr>
              <a:t>A thorough personal and family history and experience assessment in the first couple of sessions should reveal events that might lead to  trauma.</a:t>
            </a:r>
            <a:endParaRPr lang="en-CA" sz="1600" b="1" dirty="0">
              <a:latin typeface="Andalus" panose="02020603050405020304" pitchFamily="18" charset="-78"/>
              <a:cs typeface="Andalus" panose="02020603050405020304" pitchFamily="18" charset="-78"/>
            </a:endParaRPr>
          </a:p>
        </p:txBody>
      </p:sp>
      <p:sp>
        <p:nvSpPr>
          <p:cNvPr id="4" name="Slide Number Placeholder 3"/>
          <p:cNvSpPr>
            <a:spLocks noGrp="1"/>
          </p:cNvSpPr>
          <p:nvPr>
            <p:ph type="sldNum" sz="quarter" idx="10"/>
          </p:nvPr>
        </p:nvSpPr>
        <p:spPr/>
        <p:txBody>
          <a:bodyPr/>
          <a:lstStyle/>
          <a:p>
            <a:fld id="{3EC0757D-39F3-4F76-857E-4A21992E596C}" type="slidenum">
              <a:rPr lang="en-CA" smtClean="0"/>
              <a:t>54</a:t>
            </a:fld>
            <a:endParaRPr lang="en-CA"/>
          </a:p>
        </p:txBody>
      </p:sp>
    </p:spTree>
    <p:extLst>
      <p:ext uri="{BB962C8B-B14F-4D97-AF65-F5344CB8AC3E}">
        <p14:creationId xmlns:p14="http://schemas.microsoft.com/office/powerpoint/2010/main" val="1748405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smtClean="0">
                <a:latin typeface="Andalus" panose="02020603050405020304" pitchFamily="18" charset="-78"/>
                <a:cs typeface="Andalus" panose="02020603050405020304" pitchFamily="18" charset="-78"/>
              </a:rPr>
              <a:t>Develop Rapport:    </a:t>
            </a:r>
          </a:p>
          <a:p>
            <a:endParaRPr lang="en-CA" sz="1600" b="1" dirty="0">
              <a:latin typeface="Andalus" panose="02020603050405020304" pitchFamily="18" charset="-78"/>
              <a:cs typeface="Andalus" panose="02020603050405020304" pitchFamily="18" charset="-78"/>
            </a:endParaRPr>
          </a:p>
          <a:p>
            <a:endParaRPr lang="en-CA" sz="1600" b="1" dirty="0" smtClean="0">
              <a:latin typeface="Andalus" panose="02020603050405020304" pitchFamily="18" charset="-78"/>
              <a:cs typeface="Andalus" panose="02020603050405020304" pitchFamily="18" charset="-78"/>
            </a:endParaRPr>
          </a:p>
          <a:p>
            <a:pPr marL="285750" indent="-285750">
              <a:buFont typeface="Arial" panose="020B0604020202020204" pitchFamily="34" charset="0"/>
              <a:buChar char="•"/>
            </a:pPr>
            <a:r>
              <a:rPr lang="en-CA" sz="1600" b="1" dirty="0" smtClean="0">
                <a:latin typeface="Andalus" panose="02020603050405020304" pitchFamily="18" charset="-78"/>
                <a:cs typeface="Andalus" panose="02020603050405020304" pitchFamily="18" charset="-78"/>
              </a:rPr>
              <a:t>Foundational skills of empathy, respect and authenticity.</a:t>
            </a:r>
          </a:p>
          <a:p>
            <a:pPr marL="285750" indent="-285750">
              <a:buFont typeface="Arial" panose="020B0604020202020204" pitchFamily="34" charset="0"/>
              <a:buChar char="•"/>
            </a:pPr>
            <a:r>
              <a:rPr lang="en-CA" sz="1600" b="1" dirty="0" smtClean="0">
                <a:latin typeface="Andalus" panose="02020603050405020304" pitchFamily="18" charset="-78"/>
                <a:cs typeface="Andalus" panose="02020603050405020304" pitchFamily="18" charset="-78"/>
              </a:rPr>
              <a:t>CTSD clients have a radar for phoniness</a:t>
            </a:r>
          </a:p>
          <a:p>
            <a:endParaRPr lang="en-CA" sz="1600" b="1" dirty="0">
              <a:latin typeface="Andalus" panose="02020603050405020304" pitchFamily="18" charset="-78"/>
              <a:cs typeface="Andalus" panose="02020603050405020304" pitchFamily="18" charset="-78"/>
            </a:endParaRPr>
          </a:p>
          <a:p>
            <a:pPr marL="285750" indent="-285750">
              <a:buFont typeface="Arial" panose="020B0604020202020204" pitchFamily="34" charset="0"/>
              <a:buChar char="•"/>
            </a:pPr>
            <a:r>
              <a:rPr lang="en-CA" sz="1600" b="1" dirty="0" smtClean="0">
                <a:latin typeface="Andalus" panose="02020603050405020304" pitchFamily="18" charset="-78"/>
                <a:cs typeface="Andalus" panose="02020603050405020304" pitchFamily="18" charset="-78"/>
              </a:rPr>
              <a:t>Valuing </a:t>
            </a:r>
            <a:r>
              <a:rPr lang="en-CA" sz="1600" b="1" dirty="0" err="1" smtClean="0">
                <a:latin typeface="Andalus" panose="02020603050405020304" pitchFamily="18" charset="-78"/>
                <a:cs typeface="Andalus" panose="02020603050405020304" pitchFamily="18" charset="-78"/>
              </a:rPr>
              <a:t>counsellees</a:t>
            </a:r>
            <a:r>
              <a:rPr lang="en-CA" sz="1600" b="1" dirty="0" smtClean="0">
                <a:latin typeface="Andalus" panose="02020603050405020304" pitchFamily="18" charset="-78"/>
                <a:cs typeface="Andalus" panose="02020603050405020304" pitchFamily="18" charset="-78"/>
              </a:rPr>
              <a:t> as people made in the image of God</a:t>
            </a:r>
          </a:p>
          <a:p>
            <a:r>
              <a:rPr lang="en-CA" sz="1600" b="1" dirty="0">
                <a:latin typeface="Andalus" panose="02020603050405020304" pitchFamily="18" charset="-78"/>
                <a:cs typeface="Andalus" panose="02020603050405020304" pitchFamily="18" charset="-78"/>
              </a:rPr>
              <a:t>	</a:t>
            </a:r>
            <a:r>
              <a:rPr lang="en-CA" sz="1600" b="1" dirty="0" smtClean="0">
                <a:latin typeface="Andalus" panose="02020603050405020304" pitchFamily="18" charset="-78"/>
                <a:cs typeface="Andalus" panose="02020603050405020304" pitchFamily="18" charset="-78"/>
              </a:rPr>
              <a:t>- no matter the behaviors</a:t>
            </a:r>
          </a:p>
          <a:p>
            <a:endParaRPr lang="en-CA" sz="1600" b="1" dirty="0">
              <a:latin typeface="Andalus" panose="02020603050405020304" pitchFamily="18" charset="-78"/>
              <a:cs typeface="Andalus" panose="02020603050405020304" pitchFamily="18" charset="-78"/>
            </a:endParaRPr>
          </a:p>
          <a:p>
            <a:pPr marL="285750" indent="-285750">
              <a:buFont typeface="Arial" panose="020B0604020202020204" pitchFamily="34" charset="0"/>
              <a:buChar char="•"/>
            </a:pPr>
            <a:r>
              <a:rPr lang="en-CA" sz="1600" b="1" dirty="0" smtClean="0">
                <a:latin typeface="Andalus" panose="02020603050405020304" pitchFamily="18" charset="-78"/>
                <a:cs typeface="Andalus" panose="02020603050405020304" pitchFamily="18" charset="-78"/>
              </a:rPr>
              <a:t>Sensitive humor… i.e. hokey pokey!</a:t>
            </a:r>
          </a:p>
          <a:p>
            <a:endParaRPr lang="en-CA" sz="1600" b="1" dirty="0">
              <a:latin typeface="Andalus" panose="02020603050405020304" pitchFamily="18" charset="-78"/>
              <a:cs typeface="Andalus" panose="02020603050405020304" pitchFamily="18" charset="-78"/>
            </a:endParaRPr>
          </a:p>
          <a:p>
            <a:endParaRPr lang="en-CA" sz="1600" b="1" dirty="0">
              <a:latin typeface="Andalus" panose="02020603050405020304" pitchFamily="18" charset="-78"/>
              <a:cs typeface="Andalus" panose="02020603050405020304" pitchFamily="18" charset="-78"/>
            </a:endParaRPr>
          </a:p>
        </p:txBody>
      </p:sp>
      <p:sp>
        <p:nvSpPr>
          <p:cNvPr id="4" name="Slide Number Placeholder 3"/>
          <p:cNvSpPr>
            <a:spLocks noGrp="1"/>
          </p:cNvSpPr>
          <p:nvPr>
            <p:ph type="sldNum" sz="quarter" idx="10"/>
          </p:nvPr>
        </p:nvSpPr>
        <p:spPr/>
        <p:txBody>
          <a:bodyPr/>
          <a:lstStyle/>
          <a:p>
            <a:fld id="{3EC0757D-39F3-4F76-857E-4A21992E596C}" type="slidenum">
              <a:rPr lang="en-CA" smtClean="0"/>
              <a:t>55</a:t>
            </a:fld>
            <a:endParaRPr lang="en-CA"/>
          </a:p>
        </p:txBody>
      </p:sp>
    </p:spTree>
    <p:extLst>
      <p:ext uri="{BB962C8B-B14F-4D97-AF65-F5344CB8AC3E}">
        <p14:creationId xmlns:p14="http://schemas.microsoft.com/office/powerpoint/2010/main" val="321781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CA742D-4310-490F-A6CE-FBD240ED21E4}"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smtClean="0">
                <a:latin typeface="Andalus" panose="02020603050405020304" pitchFamily="18" charset="-78"/>
                <a:cs typeface="Andalus" panose="02020603050405020304" pitchFamily="18" charset="-78"/>
              </a:rPr>
              <a:t>Counsellors who lack awareness of their limitations are not safe for their clients</a:t>
            </a:r>
          </a:p>
          <a:p>
            <a:endParaRPr lang="en-CA" sz="1600" b="1" dirty="0">
              <a:latin typeface="Andalus" panose="02020603050405020304" pitchFamily="18" charset="-78"/>
              <a:cs typeface="Andalus" panose="02020603050405020304" pitchFamily="18" charset="-78"/>
            </a:endParaRPr>
          </a:p>
          <a:p>
            <a:r>
              <a:rPr lang="en-CA" sz="1600" b="1" dirty="0" smtClean="0">
                <a:latin typeface="Andalus" panose="02020603050405020304" pitchFamily="18" charset="-78"/>
                <a:cs typeface="Andalus" panose="02020603050405020304" pitchFamily="18" charset="-78"/>
              </a:rPr>
              <a:t>Advanced warning:  a sense of predictability</a:t>
            </a:r>
          </a:p>
          <a:p>
            <a:r>
              <a:rPr lang="en-CA" sz="1600" b="1" dirty="0">
                <a:latin typeface="Andalus" panose="02020603050405020304" pitchFamily="18" charset="-78"/>
                <a:cs typeface="Andalus" panose="02020603050405020304" pitchFamily="18" charset="-78"/>
              </a:rPr>
              <a:t>	</a:t>
            </a:r>
            <a:r>
              <a:rPr lang="en-CA" sz="1600" b="1" dirty="0" smtClean="0">
                <a:latin typeface="Andalus" panose="02020603050405020304" pitchFamily="18" charset="-78"/>
                <a:cs typeface="Andalus" panose="02020603050405020304" pitchFamily="18" charset="-78"/>
              </a:rPr>
              <a:t>vacations</a:t>
            </a:r>
          </a:p>
          <a:p>
            <a:r>
              <a:rPr lang="en-CA" sz="1600" b="1" dirty="0">
                <a:latin typeface="Andalus" panose="02020603050405020304" pitchFamily="18" charset="-78"/>
                <a:cs typeface="Andalus" panose="02020603050405020304" pitchFamily="18" charset="-78"/>
              </a:rPr>
              <a:t>	</a:t>
            </a:r>
            <a:r>
              <a:rPr lang="en-CA" sz="1600" b="1" dirty="0" smtClean="0">
                <a:latin typeface="Andalus" panose="02020603050405020304" pitchFamily="18" charset="-78"/>
                <a:cs typeface="Andalus" panose="02020603050405020304" pitchFamily="18" charset="-78"/>
              </a:rPr>
              <a:t>any time you’re away</a:t>
            </a:r>
          </a:p>
          <a:p>
            <a:r>
              <a:rPr lang="en-CA" sz="1600" b="1" dirty="0" smtClean="0">
                <a:latin typeface="Andalus" panose="02020603050405020304" pitchFamily="18" charset="-78"/>
                <a:cs typeface="Andalus" panose="02020603050405020304" pitchFamily="18" charset="-78"/>
              </a:rPr>
              <a:t>	process changes</a:t>
            </a:r>
          </a:p>
          <a:p>
            <a:endParaRPr lang="en-CA" sz="1600" b="1" dirty="0">
              <a:latin typeface="Andalus" panose="02020603050405020304" pitchFamily="18" charset="-78"/>
              <a:cs typeface="Andalus" panose="02020603050405020304" pitchFamily="18" charset="-78"/>
            </a:endParaRPr>
          </a:p>
          <a:p>
            <a:endParaRPr lang="en-CA" sz="1600" b="1" dirty="0">
              <a:latin typeface="Andalus" panose="02020603050405020304" pitchFamily="18" charset="-78"/>
              <a:cs typeface="Andalus" panose="02020603050405020304" pitchFamily="18" charset="-78"/>
            </a:endParaRPr>
          </a:p>
        </p:txBody>
      </p:sp>
      <p:sp>
        <p:nvSpPr>
          <p:cNvPr id="4" name="Slide Number Placeholder 3"/>
          <p:cNvSpPr>
            <a:spLocks noGrp="1"/>
          </p:cNvSpPr>
          <p:nvPr>
            <p:ph type="sldNum" sz="quarter" idx="10"/>
          </p:nvPr>
        </p:nvSpPr>
        <p:spPr/>
        <p:txBody>
          <a:bodyPr/>
          <a:lstStyle/>
          <a:p>
            <a:fld id="{3EC0757D-39F3-4F76-857E-4A21992E596C}" type="slidenum">
              <a:rPr lang="en-CA" smtClean="0"/>
              <a:t>57</a:t>
            </a:fld>
            <a:endParaRPr lang="en-CA"/>
          </a:p>
        </p:txBody>
      </p:sp>
    </p:spTree>
    <p:extLst>
      <p:ext uri="{BB962C8B-B14F-4D97-AF65-F5344CB8AC3E}">
        <p14:creationId xmlns:p14="http://schemas.microsoft.com/office/powerpoint/2010/main" val="4150031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smtClean="0">
                <a:latin typeface="Andalus" panose="02020603050405020304" pitchFamily="18" charset="-78"/>
                <a:cs typeface="Andalus" panose="02020603050405020304" pitchFamily="18" charset="-78"/>
              </a:rPr>
              <a:t>Boundaries:  degree of accessibility</a:t>
            </a:r>
          </a:p>
          <a:p>
            <a:r>
              <a:rPr lang="en-CA" sz="1600" b="1" dirty="0">
                <a:latin typeface="Andalus" panose="02020603050405020304" pitchFamily="18" charset="-78"/>
                <a:cs typeface="Andalus" panose="02020603050405020304" pitchFamily="18" charset="-78"/>
              </a:rPr>
              <a:t>	</a:t>
            </a:r>
            <a:r>
              <a:rPr lang="en-CA" sz="1600" b="1" dirty="0" err="1" smtClean="0">
                <a:latin typeface="Andalus" panose="02020603050405020304" pitchFamily="18" charset="-78"/>
                <a:cs typeface="Andalus" panose="02020603050405020304" pitchFamily="18" charset="-78"/>
              </a:rPr>
              <a:t>I,e</a:t>
            </a:r>
            <a:r>
              <a:rPr lang="en-CA" sz="1600" b="1" dirty="0" smtClean="0">
                <a:latin typeface="Andalus" panose="02020603050405020304" pitchFamily="18" charset="-78"/>
                <a:cs typeface="Andalus" panose="02020603050405020304" pitchFamily="18" charset="-78"/>
              </a:rPr>
              <a:t>. church</a:t>
            </a:r>
          </a:p>
          <a:p>
            <a:r>
              <a:rPr lang="en-CA" sz="1600" b="1" dirty="0">
                <a:latin typeface="Andalus" panose="02020603050405020304" pitchFamily="18" charset="-78"/>
                <a:cs typeface="Andalus" panose="02020603050405020304" pitchFamily="18" charset="-78"/>
              </a:rPr>
              <a:t>	</a:t>
            </a:r>
            <a:r>
              <a:rPr lang="en-CA" sz="1600" b="1" dirty="0" smtClean="0">
                <a:latin typeface="Andalus" panose="02020603050405020304" pitchFamily="18" charset="-78"/>
                <a:cs typeface="Andalus" panose="02020603050405020304" pitchFamily="18" charset="-78"/>
              </a:rPr>
              <a:t>use of touch can be potentially dangerous</a:t>
            </a:r>
          </a:p>
          <a:p>
            <a:r>
              <a:rPr lang="en-CA" sz="1600" b="1" dirty="0">
                <a:latin typeface="Andalus" panose="02020603050405020304" pitchFamily="18" charset="-78"/>
                <a:cs typeface="Andalus" panose="02020603050405020304" pitchFamily="18" charset="-78"/>
              </a:rPr>
              <a:t>	</a:t>
            </a:r>
            <a:r>
              <a:rPr lang="en-CA" sz="1600" b="1" dirty="0" smtClean="0">
                <a:latin typeface="Andalus" panose="02020603050405020304" pitchFamily="18" charset="-78"/>
                <a:cs typeface="Andalus" panose="02020603050405020304" pitchFamily="18" charset="-78"/>
              </a:rPr>
              <a:t>discuss the impact</a:t>
            </a:r>
          </a:p>
          <a:p>
            <a:endParaRPr lang="en-CA" sz="1600" b="1" dirty="0">
              <a:latin typeface="Andalus" panose="02020603050405020304" pitchFamily="18" charset="-78"/>
              <a:cs typeface="Andalus" panose="02020603050405020304" pitchFamily="18" charset="-78"/>
            </a:endParaRPr>
          </a:p>
          <a:p>
            <a:r>
              <a:rPr lang="en-CA" sz="1600" b="1" dirty="0" smtClean="0">
                <a:latin typeface="Andalus" panose="02020603050405020304" pitchFamily="18" charset="-78"/>
                <a:cs typeface="Andalus" panose="02020603050405020304" pitchFamily="18" charset="-78"/>
              </a:rPr>
              <a:t>Seek consultation from seasoned professionals/  regular supervision</a:t>
            </a:r>
          </a:p>
          <a:p>
            <a:endParaRPr lang="en-CA" sz="1600" b="1" dirty="0">
              <a:latin typeface="Andalus" panose="02020603050405020304" pitchFamily="18" charset="-78"/>
              <a:cs typeface="Andalus" panose="02020603050405020304" pitchFamily="18" charset="-78"/>
            </a:endParaRPr>
          </a:p>
          <a:p>
            <a:r>
              <a:rPr lang="en-CA" sz="1600" b="1" dirty="0" smtClean="0">
                <a:latin typeface="Andalus" panose="02020603050405020304" pitchFamily="18" charset="-78"/>
                <a:cs typeface="Andalus" panose="02020603050405020304" pitchFamily="18" charset="-78"/>
              </a:rPr>
              <a:t>Protect confidentiality</a:t>
            </a:r>
          </a:p>
          <a:p>
            <a:r>
              <a:rPr lang="en-CA" sz="1600" b="1" dirty="0">
                <a:latin typeface="Andalus" panose="02020603050405020304" pitchFamily="18" charset="-78"/>
                <a:cs typeface="Andalus" panose="02020603050405020304" pitchFamily="18" charset="-78"/>
              </a:rPr>
              <a:t>	</a:t>
            </a:r>
            <a:r>
              <a:rPr lang="en-CA" sz="1600" b="1" dirty="0" smtClean="0">
                <a:latin typeface="Andalus" panose="02020603050405020304" pitchFamily="18" charset="-78"/>
                <a:cs typeface="Andalus" panose="02020603050405020304" pitchFamily="18" charset="-78"/>
              </a:rPr>
              <a:t>pastoral counselors or lay counsellors who work 	within a church setting may be especially susceptible 	to inadvertently breaking confidentiality.</a:t>
            </a:r>
            <a:endParaRPr lang="en-CA" sz="1600" b="1" dirty="0">
              <a:latin typeface="Andalus" panose="02020603050405020304" pitchFamily="18" charset="-78"/>
              <a:cs typeface="Andalus" panose="02020603050405020304" pitchFamily="18" charset="-78"/>
            </a:endParaRPr>
          </a:p>
        </p:txBody>
      </p:sp>
      <p:sp>
        <p:nvSpPr>
          <p:cNvPr id="4" name="Slide Number Placeholder 3"/>
          <p:cNvSpPr>
            <a:spLocks noGrp="1"/>
          </p:cNvSpPr>
          <p:nvPr>
            <p:ph type="sldNum" sz="quarter" idx="10"/>
          </p:nvPr>
        </p:nvSpPr>
        <p:spPr/>
        <p:txBody>
          <a:bodyPr/>
          <a:lstStyle/>
          <a:p>
            <a:fld id="{3EC0757D-39F3-4F76-857E-4A21992E596C}" type="slidenum">
              <a:rPr lang="en-CA" smtClean="0"/>
              <a:t>58</a:t>
            </a:fld>
            <a:endParaRPr lang="en-CA"/>
          </a:p>
        </p:txBody>
      </p:sp>
    </p:spTree>
    <p:extLst>
      <p:ext uri="{BB962C8B-B14F-4D97-AF65-F5344CB8AC3E}">
        <p14:creationId xmlns:p14="http://schemas.microsoft.com/office/powerpoint/2010/main" val="3280125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smtClean="0">
                <a:latin typeface="Andalus" panose="02020603050405020304" pitchFamily="18" charset="-78"/>
                <a:cs typeface="Andalus" panose="02020603050405020304" pitchFamily="18" charset="-78"/>
              </a:rPr>
              <a:t>Trauma survivors tend to discount their own internal warning signals with respect to individuals how have shown them some care and attention</a:t>
            </a:r>
          </a:p>
          <a:p>
            <a:endParaRPr lang="en-CA" sz="1600" b="1" dirty="0">
              <a:latin typeface="Andalus" panose="02020603050405020304" pitchFamily="18" charset="-78"/>
              <a:cs typeface="Andalus" panose="02020603050405020304" pitchFamily="18" charset="-78"/>
            </a:endParaRPr>
          </a:p>
          <a:p>
            <a:r>
              <a:rPr lang="en-CA" sz="1600" b="1" dirty="0" smtClean="0">
                <a:latin typeface="Andalus" panose="02020603050405020304" pitchFamily="18" charset="-78"/>
                <a:cs typeface="Andalus" panose="02020603050405020304" pitchFamily="18" charset="-78"/>
              </a:rPr>
              <a:t>They tend to give up personal power too easily. </a:t>
            </a:r>
          </a:p>
          <a:p>
            <a:endParaRPr lang="en-CA" sz="1600" b="1" dirty="0">
              <a:latin typeface="Andalus" panose="02020603050405020304" pitchFamily="18" charset="-78"/>
              <a:cs typeface="Andalus" panose="02020603050405020304" pitchFamily="18" charset="-78"/>
            </a:endParaRPr>
          </a:p>
          <a:p>
            <a:r>
              <a:rPr lang="en-CA" sz="1600" b="1" dirty="0" smtClean="0">
                <a:latin typeface="Andalus" panose="02020603050405020304" pitchFamily="18" charset="-78"/>
                <a:cs typeface="Andalus" panose="02020603050405020304" pitchFamily="18" charset="-78"/>
              </a:rPr>
              <a:t>i.e. an incest survivor may be conflicted on whether or not to attend a family gathering knowing the perpetrator is there.</a:t>
            </a:r>
          </a:p>
          <a:p>
            <a:r>
              <a:rPr lang="en-CA" sz="1600" b="1" dirty="0">
                <a:latin typeface="Andalus" panose="02020603050405020304" pitchFamily="18" charset="-78"/>
                <a:cs typeface="Andalus" panose="02020603050405020304" pitchFamily="18" charset="-78"/>
              </a:rPr>
              <a:t>	</a:t>
            </a:r>
            <a:r>
              <a:rPr lang="en-CA" sz="1600" b="1" dirty="0" smtClean="0">
                <a:latin typeface="Andalus" panose="02020603050405020304" pitchFamily="18" charset="-78"/>
                <a:cs typeface="Andalus" panose="02020603050405020304" pitchFamily="18" charset="-78"/>
              </a:rPr>
              <a:t>what can you do to stay safe?  </a:t>
            </a:r>
          </a:p>
          <a:p>
            <a:r>
              <a:rPr lang="en-CA" sz="1600" b="1" dirty="0">
                <a:latin typeface="Andalus" panose="02020603050405020304" pitchFamily="18" charset="-78"/>
                <a:cs typeface="Andalus" panose="02020603050405020304" pitchFamily="18" charset="-78"/>
              </a:rPr>
              <a:t>	</a:t>
            </a:r>
            <a:r>
              <a:rPr lang="en-CA" sz="1600" b="1" dirty="0" smtClean="0">
                <a:latin typeface="Andalus" panose="02020603050405020304" pitchFamily="18" charset="-78"/>
                <a:cs typeface="Andalus" panose="02020603050405020304" pitchFamily="18" charset="-78"/>
              </a:rPr>
              <a:t>have a plan</a:t>
            </a:r>
          </a:p>
          <a:p>
            <a:endParaRPr lang="en-CA" sz="1600" b="1" dirty="0">
              <a:latin typeface="Andalus" panose="02020603050405020304" pitchFamily="18" charset="-78"/>
              <a:cs typeface="Andalus" panose="02020603050405020304" pitchFamily="18" charset="-78"/>
            </a:endParaRPr>
          </a:p>
          <a:p>
            <a:endParaRPr lang="en-CA" sz="1600" b="1" dirty="0">
              <a:latin typeface="Andalus" panose="02020603050405020304" pitchFamily="18" charset="-78"/>
              <a:cs typeface="Andalus" panose="02020603050405020304" pitchFamily="18" charset="-78"/>
            </a:endParaRPr>
          </a:p>
        </p:txBody>
      </p:sp>
      <p:sp>
        <p:nvSpPr>
          <p:cNvPr id="4" name="Slide Number Placeholder 3"/>
          <p:cNvSpPr>
            <a:spLocks noGrp="1"/>
          </p:cNvSpPr>
          <p:nvPr>
            <p:ph type="sldNum" sz="quarter" idx="10"/>
          </p:nvPr>
        </p:nvSpPr>
        <p:spPr/>
        <p:txBody>
          <a:bodyPr/>
          <a:lstStyle/>
          <a:p>
            <a:fld id="{3EC0757D-39F3-4F76-857E-4A21992E596C}" type="slidenum">
              <a:rPr lang="en-CA" smtClean="0"/>
              <a:t>59</a:t>
            </a:fld>
            <a:endParaRPr lang="en-CA"/>
          </a:p>
        </p:txBody>
      </p:sp>
    </p:spTree>
    <p:extLst>
      <p:ext uri="{BB962C8B-B14F-4D97-AF65-F5344CB8AC3E}">
        <p14:creationId xmlns:p14="http://schemas.microsoft.com/office/powerpoint/2010/main" val="456606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2656" y="4343400"/>
            <a:ext cx="6264696" cy="4114800"/>
          </a:xfrm>
        </p:spPr>
        <p:txBody>
          <a:bodyPr/>
          <a:lstStyle/>
          <a:p>
            <a:pPr marL="285750" indent="-285750">
              <a:buFont typeface="Arial" panose="020B0604020202020204" pitchFamily="34" charset="0"/>
              <a:buChar char="•"/>
            </a:pPr>
            <a:r>
              <a:rPr lang="en-CA" sz="1600" b="1" dirty="0" smtClean="0">
                <a:latin typeface="Andalus" panose="02020603050405020304" pitchFamily="18" charset="-78"/>
                <a:cs typeface="Andalus" panose="02020603050405020304" pitchFamily="18" charset="-78"/>
              </a:rPr>
              <a:t>Not all symptoms are bad… alerts that something is wrong</a:t>
            </a:r>
          </a:p>
          <a:p>
            <a:pPr marL="285750" indent="-285750">
              <a:buFont typeface="Arial" panose="020B0604020202020204" pitchFamily="34" charset="0"/>
              <a:buChar char="•"/>
            </a:pPr>
            <a:r>
              <a:rPr lang="en-CA" sz="1600" b="1" dirty="0" smtClean="0">
                <a:latin typeface="Andalus" panose="02020603050405020304" pitchFamily="18" charset="-78"/>
                <a:cs typeface="Andalus" panose="02020603050405020304" pitchFamily="18" charset="-78"/>
              </a:rPr>
              <a:t>Helpful to interpret as self- induced, albeit dysfunctional ways of coping</a:t>
            </a:r>
          </a:p>
          <a:p>
            <a:pPr marL="285750" indent="-285750">
              <a:buFont typeface="Arial" panose="020B0604020202020204" pitchFamily="34" charset="0"/>
              <a:buChar char="•"/>
            </a:pPr>
            <a:r>
              <a:rPr lang="en-CA" sz="1600" b="1" dirty="0" smtClean="0">
                <a:latin typeface="Andalus" panose="02020603050405020304" pitchFamily="18" charset="-78"/>
                <a:cs typeface="Andalus" panose="02020603050405020304" pitchFamily="18" charset="-78"/>
              </a:rPr>
              <a:t>Therapeutic use of Dissociation:</a:t>
            </a:r>
          </a:p>
          <a:p>
            <a:r>
              <a:rPr lang="en-CA" sz="1600" b="1" dirty="0">
                <a:latin typeface="Andalus" panose="02020603050405020304" pitchFamily="18" charset="-78"/>
                <a:cs typeface="Andalus" panose="02020603050405020304" pitchFamily="18" charset="-78"/>
              </a:rPr>
              <a:t>	</a:t>
            </a:r>
            <a:r>
              <a:rPr lang="en-CA" sz="1600" b="1" dirty="0" smtClean="0">
                <a:latin typeface="Andalus" panose="02020603050405020304" pitchFamily="18" charset="-78"/>
                <a:cs typeface="Andalus" panose="02020603050405020304" pitchFamily="18" charset="-78"/>
              </a:rPr>
              <a:t>use of ‘parts’ self language/ different aspects of same person</a:t>
            </a:r>
          </a:p>
          <a:p>
            <a:r>
              <a:rPr lang="en-CA" sz="1600" b="1" dirty="0">
                <a:latin typeface="Andalus" panose="02020603050405020304" pitchFamily="18" charset="-78"/>
                <a:cs typeface="Andalus" panose="02020603050405020304" pitchFamily="18" charset="-78"/>
              </a:rPr>
              <a:t>	</a:t>
            </a:r>
            <a:r>
              <a:rPr lang="en-CA" sz="1600" b="1" dirty="0" smtClean="0">
                <a:latin typeface="Andalus" panose="02020603050405020304" pitchFamily="18" charset="-78"/>
                <a:cs typeface="Andalus" panose="02020603050405020304" pitchFamily="18" charset="-78"/>
              </a:rPr>
              <a:t>contracting for symptom management</a:t>
            </a:r>
          </a:p>
          <a:p>
            <a:endParaRPr lang="en-CA" sz="1600" b="1" dirty="0">
              <a:latin typeface="Andalus" panose="02020603050405020304" pitchFamily="18" charset="-78"/>
              <a:cs typeface="Andalus" panose="02020603050405020304" pitchFamily="18" charset="-78"/>
            </a:endParaRPr>
          </a:p>
          <a:p>
            <a:r>
              <a:rPr lang="en-CA" sz="1600" b="1" dirty="0" smtClean="0">
                <a:latin typeface="Andalus" panose="02020603050405020304" pitchFamily="18" charset="-78"/>
                <a:cs typeface="Andalus" panose="02020603050405020304" pitchFamily="18" charset="-78"/>
              </a:rPr>
              <a:t>Most CTSD clients report feeling various degrees of fragmentation or compartmentalization.  They understand the ‘parts of self’ </a:t>
            </a:r>
            <a:r>
              <a:rPr lang="en-CA" sz="1600" b="1" dirty="0" err="1" smtClean="0">
                <a:latin typeface="Andalus" panose="02020603050405020304" pitchFamily="18" charset="-78"/>
                <a:cs typeface="Andalus" panose="02020603050405020304" pitchFamily="18" charset="-78"/>
              </a:rPr>
              <a:t>languauge</a:t>
            </a:r>
            <a:r>
              <a:rPr lang="en-CA" sz="1600" b="1" dirty="0" smtClean="0">
                <a:latin typeface="Andalus" panose="02020603050405020304" pitchFamily="18" charset="-78"/>
                <a:cs typeface="Andalus" panose="02020603050405020304" pitchFamily="18" charset="-78"/>
              </a:rPr>
              <a:t> – it makes sense… always feels like I’m not whole</a:t>
            </a:r>
          </a:p>
          <a:p>
            <a:endParaRPr lang="en-CA" sz="1600" b="1" dirty="0" smtClean="0">
              <a:latin typeface="Andalus" panose="02020603050405020304" pitchFamily="18" charset="-78"/>
              <a:cs typeface="Andalus" panose="02020603050405020304" pitchFamily="18" charset="-78"/>
            </a:endParaRPr>
          </a:p>
          <a:p>
            <a:r>
              <a:rPr lang="en-CA" sz="1600" b="1" dirty="0" smtClean="0">
                <a:latin typeface="Andalus" panose="02020603050405020304" pitchFamily="18" charset="-78"/>
                <a:cs typeface="Andalus" panose="02020603050405020304" pitchFamily="18" charset="-78"/>
              </a:rPr>
              <a:t>Contracting for symptom management:  key is to connect with whatever part of the person holds the key to the locked room..</a:t>
            </a:r>
          </a:p>
          <a:p>
            <a:endParaRPr lang="en-CA" sz="1600" b="1" dirty="0">
              <a:latin typeface="Andalus" panose="02020603050405020304" pitchFamily="18" charset="-78"/>
              <a:cs typeface="Andalus" panose="02020603050405020304" pitchFamily="18" charset="-78"/>
            </a:endParaRPr>
          </a:p>
          <a:p>
            <a:r>
              <a:rPr lang="en-CA" sz="1600" b="1" dirty="0" smtClean="0">
                <a:latin typeface="Andalus" panose="02020603050405020304" pitchFamily="18" charset="-78"/>
                <a:cs typeface="Andalus" panose="02020603050405020304" pitchFamily="18" charset="-78"/>
              </a:rPr>
              <a:t>Addressing the individual as a whole person and then requesting the part who knew why a particular symptom was manifesting be willing to communicate that information somehow.:  i.e. with nightmares</a:t>
            </a:r>
          </a:p>
          <a:p>
            <a:r>
              <a:rPr lang="en-CA" sz="1600" b="1" dirty="0">
                <a:latin typeface="Andalus" panose="02020603050405020304" pitchFamily="18" charset="-78"/>
                <a:cs typeface="Andalus" panose="02020603050405020304" pitchFamily="18" charset="-78"/>
              </a:rPr>
              <a:t>	</a:t>
            </a:r>
          </a:p>
        </p:txBody>
      </p:sp>
      <p:sp>
        <p:nvSpPr>
          <p:cNvPr id="4" name="Slide Number Placeholder 3"/>
          <p:cNvSpPr>
            <a:spLocks noGrp="1"/>
          </p:cNvSpPr>
          <p:nvPr>
            <p:ph type="sldNum" sz="quarter" idx="10"/>
          </p:nvPr>
        </p:nvSpPr>
        <p:spPr/>
        <p:txBody>
          <a:bodyPr/>
          <a:lstStyle/>
          <a:p>
            <a:fld id="{3EC0757D-39F3-4F76-857E-4A21992E596C}" type="slidenum">
              <a:rPr lang="en-CA" smtClean="0"/>
              <a:t>60</a:t>
            </a:fld>
            <a:endParaRPr lang="en-CA"/>
          </a:p>
        </p:txBody>
      </p:sp>
    </p:spTree>
    <p:extLst>
      <p:ext uri="{BB962C8B-B14F-4D97-AF65-F5344CB8AC3E}">
        <p14:creationId xmlns:p14="http://schemas.microsoft.com/office/powerpoint/2010/main" val="3129102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b="1" dirty="0" err="1" smtClean="0"/>
              <a:t>Con’t</a:t>
            </a:r>
            <a:r>
              <a:rPr lang="en-CA" sz="1400" b="1" dirty="0" smtClean="0"/>
              <a:t> from last slide</a:t>
            </a:r>
            <a:endParaRPr lang="en-CA" sz="1400" b="1" dirty="0" smtClean="0">
              <a:latin typeface="Andalus" panose="02020603050405020304" pitchFamily="18" charset="-78"/>
              <a:cs typeface="Andalus" panose="02020603050405020304" pitchFamily="18" charset="-78"/>
            </a:endParaRPr>
          </a:p>
          <a:p>
            <a:r>
              <a:rPr lang="en-CA" sz="1400" b="1" dirty="0" smtClean="0">
                <a:latin typeface="Andalus" panose="02020603050405020304" pitchFamily="18" charset="-78"/>
                <a:cs typeface="Andalus" panose="02020603050405020304" pitchFamily="18" charset="-78"/>
              </a:rPr>
              <a:t>  invite all parts of  person  to listen in.  “do you have a sense that the 	whole of you is listening?”   </a:t>
            </a:r>
          </a:p>
          <a:p>
            <a:r>
              <a:rPr lang="en-CA" sz="1400" b="1" dirty="0">
                <a:latin typeface="Andalus" panose="02020603050405020304" pitchFamily="18" charset="-78"/>
                <a:cs typeface="Andalus" panose="02020603050405020304" pitchFamily="18" charset="-78"/>
              </a:rPr>
              <a:t> </a:t>
            </a:r>
            <a:r>
              <a:rPr lang="en-CA" sz="1400" b="1" dirty="0" smtClean="0">
                <a:latin typeface="Andalus" panose="02020603050405020304" pitchFamily="18" charset="-78"/>
                <a:cs typeface="Andalus" panose="02020603050405020304" pitchFamily="18" charset="-78"/>
              </a:rPr>
              <a:t> Counsellor introduces self – you cannot assume the fragmented parts have been aware of what is happening</a:t>
            </a:r>
          </a:p>
          <a:p>
            <a:endParaRPr lang="en-CA" sz="1400" b="1" dirty="0">
              <a:latin typeface="Andalus" panose="02020603050405020304" pitchFamily="18" charset="-78"/>
              <a:cs typeface="Andalus" panose="02020603050405020304" pitchFamily="18" charset="-78"/>
            </a:endParaRPr>
          </a:p>
          <a:p>
            <a:r>
              <a:rPr lang="en-CA" sz="1400" b="1" dirty="0" smtClean="0">
                <a:latin typeface="Andalus" panose="02020603050405020304" pitchFamily="18" charset="-78"/>
                <a:cs typeface="Andalus" panose="02020603050405020304" pitchFamily="18" charset="-78"/>
              </a:rPr>
              <a:t>Explain the situation:  client is exhausted due to nightmares.  “There must be a reason for the nightmares… we’re listening.  While  you want to help [person} dal with things the opposite is happening”  she is exhausted from not sleeping and that makes it even harder to cope.”   “Would you be willing to make an agreement?”    If [person] agrees to deal with things gradually during the day would you be willing to temporarily stop the nightmares?”</a:t>
            </a:r>
          </a:p>
          <a:p>
            <a:endParaRPr lang="en-CA" sz="1400" b="1" dirty="0">
              <a:latin typeface="Andalus" panose="02020603050405020304" pitchFamily="18" charset="-78"/>
              <a:cs typeface="Andalus" panose="02020603050405020304" pitchFamily="18" charset="-78"/>
            </a:endParaRPr>
          </a:p>
          <a:p>
            <a:r>
              <a:rPr lang="en-CA" sz="1400" b="1" dirty="0" smtClean="0">
                <a:latin typeface="Andalus" panose="02020603050405020304" pitchFamily="18" charset="-78"/>
                <a:cs typeface="Andalus" panose="02020603050405020304" pitchFamily="18" charset="-78"/>
              </a:rPr>
              <a:t>This is not a ‘new age philosophy’..   It is simply finding the key; the part of [person] who controlled  the nightmares</a:t>
            </a:r>
            <a:endParaRPr lang="en-CA" sz="1400" b="1" dirty="0"/>
          </a:p>
        </p:txBody>
      </p:sp>
      <p:sp>
        <p:nvSpPr>
          <p:cNvPr id="4" name="Slide Number Placeholder 3"/>
          <p:cNvSpPr>
            <a:spLocks noGrp="1"/>
          </p:cNvSpPr>
          <p:nvPr>
            <p:ph type="sldNum" sz="quarter" idx="10"/>
          </p:nvPr>
        </p:nvSpPr>
        <p:spPr/>
        <p:txBody>
          <a:bodyPr/>
          <a:lstStyle/>
          <a:p>
            <a:fld id="{3EC0757D-39F3-4F76-857E-4A21992E596C}" type="slidenum">
              <a:rPr lang="en-CA" smtClean="0"/>
              <a:t>61</a:t>
            </a:fld>
            <a:endParaRPr lang="en-CA"/>
          </a:p>
        </p:txBody>
      </p:sp>
    </p:spTree>
    <p:extLst>
      <p:ext uri="{BB962C8B-B14F-4D97-AF65-F5344CB8AC3E}">
        <p14:creationId xmlns:p14="http://schemas.microsoft.com/office/powerpoint/2010/main" val="392887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8640" y="4211960"/>
            <a:ext cx="6669360" cy="4246240"/>
          </a:xfrm>
        </p:spPr>
        <p:txBody>
          <a:bodyPr/>
          <a:lstStyle/>
          <a:p>
            <a:r>
              <a:rPr lang="en-CA" sz="1600" b="1" dirty="0" smtClean="0">
                <a:latin typeface="Andalus" panose="02020603050405020304" pitchFamily="18" charset="-78"/>
                <a:cs typeface="Andalus" panose="02020603050405020304" pitchFamily="18" charset="-78"/>
              </a:rPr>
              <a:t>Story of grandmother/aunt from Mississippi : selective </a:t>
            </a:r>
            <a:r>
              <a:rPr lang="en-CA" sz="1600" b="1" dirty="0" err="1" smtClean="0">
                <a:latin typeface="Andalus" panose="02020603050405020304" pitchFamily="18" charset="-78"/>
                <a:cs typeface="Andalus" panose="02020603050405020304" pitchFamily="18" charset="-78"/>
              </a:rPr>
              <a:t>mutism</a:t>
            </a:r>
            <a:endParaRPr lang="en-CA" sz="1600" b="1" dirty="0" smtClean="0">
              <a:latin typeface="Andalus" panose="02020603050405020304" pitchFamily="18" charset="-78"/>
              <a:cs typeface="Andalus" panose="02020603050405020304" pitchFamily="18" charset="-78"/>
            </a:endParaRPr>
          </a:p>
          <a:p>
            <a:endParaRPr lang="en-CA" sz="1600" b="1" dirty="0" smtClean="0">
              <a:latin typeface="Andalus" panose="02020603050405020304" pitchFamily="18" charset="-78"/>
              <a:cs typeface="Andalus" panose="02020603050405020304" pitchFamily="18" charset="-78"/>
            </a:endParaRPr>
          </a:p>
          <a:p>
            <a:r>
              <a:rPr lang="en-CA" sz="1600" b="1" dirty="0" smtClean="0">
                <a:latin typeface="Andalus" panose="02020603050405020304" pitchFamily="18" charset="-78"/>
                <a:cs typeface="Andalus" panose="02020603050405020304" pitchFamily="18" charset="-78"/>
              </a:rPr>
              <a:t>Suicide ideation/self harm: common with CSTD clients:</a:t>
            </a:r>
          </a:p>
          <a:p>
            <a:r>
              <a:rPr lang="en-CA" sz="1600" b="1" dirty="0">
                <a:latin typeface="Andalus" panose="02020603050405020304" pitchFamily="18" charset="-78"/>
                <a:cs typeface="Andalus" panose="02020603050405020304" pitchFamily="18" charset="-78"/>
              </a:rPr>
              <a:t>	</a:t>
            </a:r>
            <a:r>
              <a:rPr lang="en-CA" sz="1600" dirty="0" smtClean="0">
                <a:latin typeface="Andalus" panose="02020603050405020304" pitchFamily="18" charset="-78"/>
                <a:cs typeface="Andalus" panose="02020603050405020304" pitchFamily="18" charset="-78"/>
              </a:rPr>
              <a:t>some clients battle direct suggestions made by predators</a:t>
            </a:r>
          </a:p>
          <a:p>
            <a:r>
              <a:rPr lang="en-CA" sz="1600" b="1" dirty="0">
                <a:latin typeface="Andalus" panose="02020603050405020304" pitchFamily="18" charset="-78"/>
                <a:cs typeface="Andalus" panose="02020603050405020304" pitchFamily="18" charset="-78"/>
              </a:rPr>
              <a:t> </a:t>
            </a:r>
            <a:r>
              <a:rPr lang="en-CA" sz="1600" b="1" dirty="0" smtClean="0">
                <a:latin typeface="Andalus" panose="02020603050405020304" pitchFamily="18" charset="-78"/>
                <a:cs typeface="Andalus" panose="02020603050405020304" pitchFamily="18" charset="-78"/>
              </a:rPr>
              <a:t>  </a:t>
            </a:r>
            <a:r>
              <a:rPr lang="en-CA" sz="1400" b="1" dirty="0" smtClean="0">
                <a:latin typeface="Andalus" panose="02020603050405020304" pitchFamily="18" charset="-78"/>
                <a:cs typeface="Andalus" panose="02020603050405020304" pitchFamily="18" charset="-78"/>
              </a:rPr>
              <a:t>For CTSD with DID suicidal impulses may be subjectively experienced as homicidal impulses:  </a:t>
            </a:r>
            <a:r>
              <a:rPr lang="en-CA" sz="1400" dirty="0" smtClean="0">
                <a:latin typeface="Andalus" panose="02020603050405020304" pitchFamily="18" charset="-78"/>
                <a:cs typeface="Andalus" panose="02020603050405020304" pitchFamily="18" charset="-78"/>
              </a:rPr>
              <a:t>one part wants to get rid of another; doesn’t recognize there is just one body.  Contracts MUST BE MADE IN PHASE 1; for set period of time.  It is important the whole person agrees.</a:t>
            </a:r>
          </a:p>
          <a:p>
            <a:r>
              <a:rPr lang="en-CA" sz="1600" b="1" dirty="0" smtClean="0">
                <a:latin typeface="Andalus" panose="02020603050405020304" pitchFamily="18" charset="-78"/>
                <a:cs typeface="Andalus" panose="02020603050405020304" pitchFamily="18" charset="-78"/>
              </a:rPr>
              <a:t>Not always possible to make a  CTSD safe from self harm – long term goal</a:t>
            </a:r>
          </a:p>
          <a:p>
            <a:r>
              <a:rPr lang="en-CA" sz="1600" b="1" dirty="0" smtClean="0">
                <a:latin typeface="Andalus" panose="02020603050405020304" pitchFamily="18" charset="-78"/>
                <a:cs typeface="Andalus" panose="02020603050405020304" pitchFamily="18" charset="-78"/>
              </a:rPr>
              <a:t>Choose your battles</a:t>
            </a:r>
          </a:p>
          <a:p>
            <a:endParaRPr lang="en-CA" sz="1600" b="1" dirty="0">
              <a:latin typeface="Andalus" panose="02020603050405020304" pitchFamily="18" charset="-78"/>
              <a:cs typeface="Andalus" panose="02020603050405020304" pitchFamily="18" charset="-78"/>
            </a:endParaRPr>
          </a:p>
          <a:p>
            <a:r>
              <a:rPr lang="en-CA" b="1" dirty="0" err="1" smtClean="0">
                <a:latin typeface="Andalus" panose="02020603050405020304" pitchFamily="18" charset="-78"/>
                <a:cs typeface="Andalus" panose="02020603050405020304" pitchFamily="18" charset="-78"/>
              </a:rPr>
              <a:t>Ideomotor</a:t>
            </a:r>
            <a:r>
              <a:rPr lang="en-CA" b="1" dirty="0" smtClean="0">
                <a:latin typeface="Andalus" panose="02020603050405020304" pitchFamily="18" charset="-78"/>
                <a:cs typeface="Andalus" panose="02020603050405020304" pitchFamily="18" charset="-78"/>
              </a:rPr>
              <a:t> signaling – </a:t>
            </a:r>
            <a:r>
              <a:rPr lang="en-CA" dirty="0" smtClean="0">
                <a:latin typeface="Andalus" panose="02020603050405020304" pitchFamily="18" charset="-78"/>
                <a:cs typeface="Andalus" panose="02020603050405020304" pitchFamily="18" charset="-78"/>
              </a:rPr>
              <a:t>helps to minimize the potential confusion that can arise when clients try to respond verbally.    Develop a system with the client for yes/no</a:t>
            </a:r>
          </a:p>
          <a:p>
            <a:r>
              <a:rPr lang="en-CA" dirty="0" smtClean="0">
                <a:latin typeface="Andalus" panose="02020603050405020304" pitchFamily="18" charset="-78"/>
                <a:cs typeface="Andalus" panose="02020603050405020304" pitchFamily="18" charset="-78"/>
              </a:rPr>
              <a:t>Prepare clients well in advance and get consent</a:t>
            </a:r>
          </a:p>
          <a:p>
            <a:endParaRPr lang="en-CA" b="1" dirty="0">
              <a:latin typeface="Andalus" panose="02020603050405020304" pitchFamily="18" charset="-78"/>
              <a:cs typeface="Andalus" panose="02020603050405020304" pitchFamily="18" charset="-78"/>
            </a:endParaRPr>
          </a:p>
          <a:p>
            <a:r>
              <a:rPr lang="en-CA" sz="1600" b="1" dirty="0" smtClean="0">
                <a:latin typeface="Brush Script MT" panose="03060802040406070304" pitchFamily="66" charset="0"/>
                <a:cs typeface="Andalus" panose="02020603050405020304" pitchFamily="18" charset="-78"/>
              </a:rPr>
              <a:t>“I sometimes  use a kind of short cut to get in  touch with aspects of people’s experiences that they are not aware of.  I have found it helpful for some of my counselees to use finger signals to respond to some of my questions about things they wouldn’t have an answer to.  If you agree to this what kind of signals would allow that part of you that knows the answer to respond using your body, but bypassing your conscious mind?</a:t>
            </a:r>
          </a:p>
          <a:p>
            <a:endParaRPr lang="en-CA" sz="1600" b="1" dirty="0">
              <a:latin typeface="Andalus" panose="02020603050405020304" pitchFamily="18" charset="-78"/>
              <a:cs typeface="Andalus" panose="02020603050405020304" pitchFamily="18" charset="-78"/>
            </a:endParaRPr>
          </a:p>
          <a:p>
            <a:endParaRPr lang="en-CA" sz="1600" b="1" dirty="0">
              <a:latin typeface="Andalus" panose="02020603050405020304" pitchFamily="18" charset="-78"/>
              <a:cs typeface="Andalus" panose="02020603050405020304" pitchFamily="18" charset="-78"/>
            </a:endParaRPr>
          </a:p>
        </p:txBody>
      </p:sp>
      <p:sp>
        <p:nvSpPr>
          <p:cNvPr id="4" name="Slide Number Placeholder 3"/>
          <p:cNvSpPr>
            <a:spLocks noGrp="1"/>
          </p:cNvSpPr>
          <p:nvPr>
            <p:ph type="sldNum" sz="quarter" idx="10"/>
          </p:nvPr>
        </p:nvSpPr>
        <p:spPr/>
        <p:txBody>
          <a:bodyPr/>
          <a:lstStyle/>
          <a:p>
            <a:fld id="{3EC0757D-39F3-4F76-857E-4A21992E596C}" type="slidenum">
              <a:rPr lang="en-CA" smtClean="0"/>
              <a:t>62</a:t>
            </a:fld>
            <a:endParaRPr lang="en-CA"/>
          </a:p>
        </p:txBody>
      </p:sp>
    </p:spTree>
    <p:extLst>
      <p:ext uri="{BB962C8B-B14F-4D97-AF65-F5344CB8AC3E}">
        <p14:creationId xmlns:p14="http://schemas.microsoft.com/office/powerpoint/2010/main" val="2353891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smtClean="0">
                <a:latin typeface="Andalus" panose="02020603050405020304" pitchFamily="18" charset="-78"/>
                <a:cs typeface="Andalus" panose="02020603050405020304" pitchFamily="18" charset="-78"/>
              </a:rPr>
              <a:t/>
            </a:r>
            <a:br>
              <a:rPr lang="en-CA" sz="1600" b="1" dirty="0" smtClean="0">
                <a:latin typeface="Andalus" panose="02020603050405020304" pitchFamily="18" charset="-78"/>
                <a:cs typeface="Andalus" panose="02020603050405020304" pitchFamily="18" charset="-78"/>
              </a:rPr>
            </a:br>
            <a:r>
              <a:rPr lang="en-CA" sz="1600" b="1" dirty="0" smtClean="0">
                <a:latin typeface="Andalus" panose="02020603050405020304" pitchFamily="18" charset="-78"/>
                <a:cs typeface="Andalus" panose="02020603050405020304" pitchFamily="18" charset="-78"/>
              </a:rPr>
              <a:t>This work is not for the faint of heart,, whether counsellor or client!</a:t>
            </a:r>
          </a:p>
          <a:p>
            <a:endParaRPr lang="en-CA" sz="1600" b="1" dirty="0">
              <a:latin typeface="Andalus" panose="02020603050405020304" pitchFamily="18" charset="-78"/>
              <a:cs typeface="Andalus" panose="02020603050405020304" pitchFamily="18" charset="-78"/>
            </a:endParaRPr>
          </a:p>
          <a:p>
            <a:r>
              <a:rPr lang="en-CA" sz="1600" b="1" dirty="0" smtClean="0">
                <a:latin typeface="Andalus" panose="02020603050405020304" pitchFamily="18" charset="-78"/>
                <a:cs typeface="Andalus" panose="02020603050405020304" pitchFamily="18" charset="-78"/>
              </a:rPr>
              <a:t>Sometimes the client views the emotional agony as not work it.</a:t>
            </a:r>
          </a:p>
          <a:p>
            <a:endParaRPr lang="en-CA" sz="1600" b="1" dirty="0">
              <a:latin typeface="Andalus" panose="02020603050405020304" pitchFamily="18" charset="-78"/>
              <a:cs typeface="Andalus" panose="02020603050405020304" pitchFamily="18" charset="-78"/>
            </a:endParaRPr>
          </a:p>
          <a:p>
            <a:r>
              <a:rPr lang="en-CA" sz="1600" b="1" dirty="0" smtClean="0">
                <a:latin typeface="Andalus" panose="02020603050405020304" pitchFamily="18" charset="-78"/>
                <a:cs typeface="Andalus" panose="02020603050405020304" pitchFamily="18" charset="-78"/>
              </a:rPr>
              <a:t>Therapists  may not e able to handle their own emotional turmoil as they are forced to see the depths of depravity to which people can go.</a:t>
            </a:r>
          </a:p>
          <a:p>
            <a:endParaRPr lang="en-CA" sz="1600" b="1" dirty="0">
              <a:latin typeface="Andalus" panose="02020603050405020304" pitchFamily="18" charset="-78"/>
              <a:cs typeface="Andalus" panose="02020603050405020304" pitchFamily="18" charset="-78"/>
            </a:endParaRPr>
          </a:p>
          <a:p>
            <a:r>
              <a:rPr lang="en-CA" sz="1600" b="1" dirty="0" smtClean="0">
                <a:latin typeface="Andalus" panose="02020603050405020304" pitchFamily="18" charset="-78"/>
                <a:cs typeface="Andalus" panose="02020603050405020304" pitchFamily="18" charset="-78"/>
              </a:rPr>
              <a:t>This work is like diving into a dumpster of rotting garbage and staying there for long periods of time.  It can be like facing evil itself.  Not every therapist is cut out for Phase 2 work </a:t>
            </a:r>
          </a:p>
          <a:p>
            <a:endParaRPr lang="en-CA" sz="1600" b="1" dirty="0">
              <a:latin typeface="Andalus" panose="02020603050405020304" pitchFamily="18" charset="-78"/>
              <a:cs typeface="Andalus" panose="02020603050405020304" pitchFamily="18" charset="-78"/>
            </a:endParaRPr>
          </a:p>
          <a:p>
            <a:r>
              <a:rPr lang="en-CA" sz="1600" b="1" dirty="0" smtClean="0">
                <a:latin typeface="Andalus" panose="02020603050405020304" pitchFamily="18" charset="-78"/>
                <a:cs typeface="Andalus" panose="02020603050405020304" pitchFamily="18" charset="-78"/>
              </a:rPr>
              <a:t>For Christian therapists the ‘call’ is to bring light that shines deeper than all the darkness!</a:t>
            </a:r>
            <a:endParaRPr lang="en-CA" sz="1600" b="1" dirty="0">
              <a:latin typeface="Andalus" panose="02020603050405020304" pitchFamily="18" charset="-78"/>
              <a:cs typeface="Andalus" panose="02020603050405020304" pitchFamily="18" charset="-78"/>
            </a:endParaRPr>
          </a:p>
        </p:txBody>
      </p:sp>
      <p:sp>
        <p:nvSpPr>
          <p:cNvPr id="4" name="Slide Number Placeholder 3"/>
          <p:cNvSpPr>
            <a:spLocks noGrp="1"/>
          </p:cNvSpPr>
          <p:nvPr>
            <p:ph type="sldNum" sz="quarter" idx="10"/>
          </p:nvPr>
        </p:nvSpPr>
        <p:spPr/>
        <p:txBody>
          <a:bodyPr/>
          <a:lstStyle/>
          <a:p>
            <a:fld id="{3EC0757D-39F3-4F76-857E-4A21992E596C}" type="slidenum">
              <a:rPr lang="en-CA" smtClean="0"/>
              <a:t>78</a:t>
            </a:fld>
            <a:endParaRPr lang="en-CA"/>
          </a:p>
        </p:txBody>
      </p:sp>
    </p:spTree>
    <p:extLst>
      <p:ext uri="{BB962C8B-B14F-4D97-AF65-F5344CB8AC3E}">
        <p14:creationId xmlns:p14="http://schemas.microsoft.com/office/powerpoint/2010/main" val="2112403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err="1" smtClean="0">
                <a:ln>
                  <a:noFill/>
                </a:ln>
                <a:solidFill>
                  <a:prstClr val="black"/>
                </a:solidFill>
                <a:effectLst/>
                <a:uLnTx/>
                <a:uFillTx/>
                <a:latin typeface="Andalus" panose="02020603050405020304" pitchFamily="18" charset="-78"/>
                <a:cs typeface="Andalus" panose="02020603050405020304" pitchFamily="18" charset="-78"/>
              </a:rPr>
              <a:t>Ideomotor</a:t>
            </a:r>
            <a:r>
              <a:rPr kumimoji="0" lang="en-CA" sz="1200" b="1" i="0" u="none" strike="noStrike" kern="1200" cap="none" spc="0" normalizeH="0" baseline="0" noProof="0" dirty="0" smtClean="0">
                <a:ln>
                  <a:noFill/>
                </a:ln>
                <a:solidFill>
                  <a:prstClr val="black"/>
                </a:solidFill>
                <a:effectLst/>
                <a:uLnTx/>
                <a:uFillTx/>
                <a:latin typeface="Andalus" panose="02020603050405020304" pitchFamily="18" charset="-78"/>
                <a:cs typeface="Andalus" panose="02020603050405020304" pitchFamily="18" charset="-78"/>
              </a:rPr>
              <a:t> signaling – </a:t>
            </a:r>
            <a:r>
              <a:rPr kumimoji="0" lang="en-CA" sz="1200" b="0" i="0" u="none" strike="noStrike" kern="1200" cap="none" spc="0" normalizeH="0" baseline="0" noProof="0" dirty="0" smtClean="0">
                <a:ln>
                  <a:noFill/>
                </a:ln>
                <a:solidFill>
                  <a:prstClr val="black"/>
                </a:solidFill>
                <a:effectLst/>
                <a:uLnTx/>
                <a:uFillTx/>
                <a:latin typeface="Andalus" panose="02020603050405020304" pitchFamily="18" charset="-78"/>
                <a:cs typeface="Andalus" panose="02020603050405020304" pitchFamily="18" charset="-78"/>
              </a:rPr>
              <a:t>helps to minimize the potential confusion that can arise when clients try to respond verbally.    Develop a system with the client for yes/no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smtClean="0">
                <a:ln>
                  <a:noFill/>
                </a:ln>
                <a:solidFill>
                  <a:prstClr val="black"/>
                </a:solidFill>
                <a:effectLst/>
                <a:uLnTx/>
                <a:uFillTx/>
                <a:latin typeface="Andalus" panose="02020603050405020304" pitchFamily="18" charset="-78"/>
                <a:cs typeface="Andalus" panose="02020603050405020304" pitchFamily="18" charset="-78"/>
              </a:rPr>
              <a:t>Prepare clients well in advance and get consent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dirty="0" smtClean="0">
              <a:ln>
                <a:noFill/>
              </a:ln>
              <a:solidFill>
                <a:prstClr val="black"/>
              </a:solidFill>
              <a:effectLst/>
              <a:uLnTx/>
              <a:uFillTx/>
              <a:latin typeface="Andalus" panose="02020603050405020304" pitchFamily="18" charset="-78"/>
              <a:cs typeface="Andalus" panose="02020603050405020304" pitchFamily="18"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prstClr val="black"/>
                </a:solidFill>
                <a:effectLst/>
                <a:uLnTx/>
                <a:uFillTx/>
                <a:latin typeface="Brush Script MT" panose="03060802040406070304" pitchFamily="66" charset="0"/>
                <a:cs typeface="Andalus" panose="02020603050405020304" pitchFamily="18" charset="-78"/>
              </a:rPr>
              <a:t>“I sometimes  use a kind of short cut to get in  touch with aspects of people’s experiences that they are not aware of.  I have found it helpful for some of my counselees to use finger signals to respond to some of my questions about things they wouldn’t have an answer to.  If you agree to this what kind of signals would allow that part of you that knows the answer to respond using your body, but bypassing your conscious mind?</a:t>
            </a:r>
          </a:p>
          <a:p>
            <a:endParaRPr lang="en-CA" dirty="0"/>
          </a:p>
        </p:txBody>
      </p:sp>
      <p:sp>
        <p:nvSpPr>
          <p:cNvPr id="4" name="Slide Number Placeholder 3"/>
          <p:cNvSpPr>
            <a:spLocks noGrp="1"/>
          </p:cNvSpPr>
          <p:nvPr>
            <p:ph type="sldNum" sz="quarter" idx="10"/>
          </p:nvPr>
        </p:nvSpPr>
        <p:spPr/>
        <p:txBody>
          <a:bodyPr/>
          <a:lstStyle/>
          <a:p>
            <a:fld id="{3EC0757D-39F3-4F76-857E-4A21992E596C}" type="slidenum">
              <a:rPr lang="en-CA" smtClean="0"/>
              <a:t>88</a:t>
            </a:fld>
            <a:endParaRPr lang="en-CA"/>
          </a:p>
        </p:txBody>
      </p:sp>
    </p:spTree>
    <p:extLst>
      <p:ext uri="{BB962C8B-B14F-4D97-AF65-F5344CB8AC3E}">
        <p14:creationId xmlns:p14="http://schemas.microsoft.com/office/powerpoint/2010/main" val="468392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Side effects for CBT can include transient increases in re-experiencing and hyperarousal symptoms, especially during exposure exercises and particularly for highly avoidant individuals. </a:t>
            </a:r>
          </a:p>
        </p:txBody>
      </p:sp>
      <p:sp>
        <p:nvSpPr>
          <p:cNvPr id="4" name="Slide Number Placeholder 3"/>
          <p:cNvSpPr>
            <a:spLocks noGrp="1"/>
          </p:cNvSpPr>
          <p:nvPr>
            <p:ph type="sldNum" sz="quarter" idx="10"/>
          </p:nvPr>
        </p:nvSpPr>
        <p:spPr/>
        <p:txBody>
          <a:bodyPr/>
          <a:lstStyle/>
          <a:p>
            <a:fld id="{939E620D-48A9-48A1-8266-A472E724276F}" type="slidenum">
              <a:rPr lang="en-US" smtClean="0"/>
              <a:pPr/>
              <a:t>92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2">
              <a:defRPr/>
            </a:pPr>
            <a:r>
              <a:rPr lang="en-US" dirty="0"/>
              <a:t>In a 2005 study investigating clinical-practice dropout rates of individuals with PTSD or traumatic event survivors, was completed by </a:t>
            </a:r>
            <a:r>
              <a:rPr lang="en-US" dirty="0" err="1"/>
              <a:t>Zayfert</a:t>
            </a:r>
            <a:r>
              <a:rPr lang="en-US" dirty="0"/>
              <a:t> et al. .  Overall, starting ET as associated with a higher likelihood of treatment completion (nearly 60%) and treatment completers received significantly more sessions of ET than dropouts.  Yet, 76% of clients who dropped out did so before starting imaginal exposure.  This suggests that treatment was not successfully implemented with the majority of clients.  As well among clients who started ET, over 40% did not complete treatment (</a:t>
            </a:r>
            <a:r>
              <a:rPr lang="en-US" dirty="0" err="1"/>
              <a:t>Zayfert</a:t>
            </a:r>
            <a:r>
              <a:rPr lang="en-US" dirty="0"/>
              <a:t> et al., 2005).</a:t>
            </a:r>
          </a:p>
          <a:p>
            <a:endParaRPr lang="en-US" dirty="0"/>
          </a:p>
        </p:txBody>
      </p:sp>
      <p:sp>
        <p:nvSpPr>
          <p:cNvPr id="4" name="Slide Number Placeholder 3"/>
          <p:cNvSpPr>
            <a:spLocks noGrp="1"/>
          </p:cNvSpPr>
          <p:nvPr>
            <p:ph type="sldNum" sz="quarter" idx="10"/>
          </p:nvPr>
        </p:nvSpPr>
        <p:spPr/>
        <p:txBody>
          <a:bodyPr/>
          <a:lstStyle/>
          <a:p>
            <a:fld id="{939E620D-48A9-48A1-8266-A472E724276F}" type="slidenum">
              <a:rPr lang="en-US" smtClean="0"/>
              <a:pPr/>
              <a:t>100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CA742D-4310-490F-A6CE-FBD240ED21E4}" type="slidenum">
              <a:rPr lang="en-US" smtClean="0"/>
              <a:pPr/>
              <a:t>10</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2">
              <a:defRPr/>
            </a:pPr>
            <a:r>
              <a:rPr lang="en-US" dirty="0"/>
              <a:t>Premature attrition may occur because clients perceive they are not benefiting, because they find reversing their avoidance too difficult, because depression impedes their ability to adhere to the demands of treatment, or because some other life stressor takes priority over PTSD treatment.</a:t>
            </a:r>
          </a:p>
          <a:p>
            <a:endParaRPr lang="en-US" dirty="0"/>
          </a:p>
        </p:txBody>
      </p:sp>
      <p:sp>
        <p:nvSpPr>
          <p:cNvPr id="4" name="Slide Number Placeholder 3"/>
          <p:cNvSpPr>
            <a:spLocks noGrp="1"/>
          </p:cNvSpPr>
          <p:nvPr>
            <p:ph type="sldNum" sz="quarter" idx="10"/>
          </p:nvPr>
        </p:nvSpPr>
        <p:spPr/>
        <p:txBody>
          <a:bodyPr/>
          <a:lstStyle/>
          <a:p>
            <a:fld id="{939E620D-48A9-48A1-8266-A472E724276F}" type="slidenum">
              <a:rPr lang="en-US" smtClean="0"/>
              <a:pPr/>
              <a:t>101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Research on CBT for PTSD has mainly focused on people in the general or veteran population.</a:t>
            </a:r>
          </a:p>
          <a:p>
            <a:r>
              <a:rPr lang="en-US" dirty="0"/>
              <a:t>While the program led to significant improvements in PTSD and other symptoms, in overall this sample did not result in a significantly greater reduction in PTSD diagnosis and symptoms remained in the moderate to severe range at posttreatment and follow-up.  This suggests that CBT results in clinically significant improvements for some clients, but many still experience persistent and severe symptoms (</a:t>
            </a:r>
            <a:r>
              <a:rPr lang="en-US" dirty="0" err="1"/>
              <a:t>Mueser</a:t>
            </a:r>
            <a:r>
              <a:rPr lang="en-US" dirty="0"/>
              <a:t>, et al., 2008).</a:t>
            </a:r>
          </a:p>
          <a:p>
            <a:r>
              <a:rPr lang="en-US" dirty="0"/>
              <a:t>A possible problem is that clients may not be aware of perceptual cues that trigger intrusive memories.  Education about these cues and the fact that they are experience a memory, not something happening in the present can be helpful.  People with PTSD need to learn the discrimination between “then” and “now”, the present stimuli that trigger memories and those encountered during the trauma (Ehlers, 2004).</a:t>
            </a:r>
          </a:p>
          <a:p>
            <a:r>
              <a:rPr lang="en-US" dirty="0"/>
              <a:t> </a:t>
            </a:r>
          </a:p>
          <a:p>
            <a:endParaRPr lang="en-US" dirty="0"/>
          </a:p>
        </p:txBody>
      </p:sp>
      <p:sp>
        <p:nvSpPr>
          <p:cNvPr id="4" name="Slide Number Placeholder 3"/>
          <p:cNvSpPr>
            <a:spLocks noGrp="1"/>
          </p:cNvSpPr>
          <p:nvPr>
            <p:ph type="sldNum" sz="quarter" idx="10"/>
          </p:nvPr>
        </p:nvSpPr>
        <p:spPr/>
        <p:txBody>
          <a:bodyPr/>
          <a:lstStyle/>
          <a:p>
            <a:fld id="{939E620D-48A9-48A1-8266-A472E724276F}" type="slidenum">
              <a:rPr lang="en-US" smtClean="0"/>
              <a:pPr/>
              <a:t>102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term torture means any act by which severe pain or suffering, whether physical or mental, is intentionally inflicted on a person for such purpose as obtaining from him/her information or confession.</a:t>
            </a:r>
          </a:p>
          <a:p>
            <a:r>
              <a:rPr lang="en-US" dirty="0"/>
              <a:t>Much of the work with victims of torture has tended to focus on psychodynamic approaches. R</a:t>
            </a:r>
          </a:p>
        </p:txBody>
      </p:sp>
      <p:sp>
        <p:nvSpPr>
          <p:cNvPr id="4" name="Slide Number Placeholder 3"/>
          <p:cNvSpPr>
            <a:spLocks noGrp="1"/>
          </p:cNvSpPr>
          <p:nvPr>
            <p:ph type="sldNum" sz="quarter" idx="10"/>
          </p:nvPr>
        </p:nvSpPr>
        <p:spPr/>
        <p:txBody>
          <a:bodyPr/>
          <a:lstStyle/>
          <a:p>
            <a:fld id="{939E620D-48A9-48A1-8266-A472E724276F}" type="slidenum">
              <a:rPr lang="en-US" smtClean="0"/>
              <a:pPr/>
              <a:t>103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latin typeface="Andalus" pitchFamily="2" charset="-78"/>
                <a:cs typeface="Andalus" pitchFamily="2" charset="-78"/>
              </a:rPr>
              <a:t>Effects of road traffic accidents rates varied from 29% at four weeks, 36% at six weeks, 6-25% at 12-15 weeks.  Studies of rates of childhood PTSD in warfare and among refugees varied from 25-70%.  Following sexual abuse the reports have varied from 0-90%, but usually with high rates. Children with serious diseases or severe injuries, who undergo hospitalization, have also been shown to suffer from PTSD, although the rates are low (&lt;15%).</a:t>
            </a:r>
          </a:p>
          <a:p>
            <a:pPr>
              <a:buNone/>
            </a:pPr>
            <a:r>
              <a:rPr lang="en-US" dirty="0">
                <a:latin typeface="Andalus" pitchFamily="2" charset="-78"/>
                <a:cs typeface="Andalus" pitchFamily="2" charset="-78"/>
              </a:rPr>
              <a:t>					</a:t>
            </a:r>
          </a:p>
          <a:p>
            <a:pPr>
              <a:buNone/>
            </a:pPr>
            <a:r>
              <a:rPr lang="en-US" dirty="0">
                <a:latin typeface="Andalus" pitchFamily="2" charset="-78"/>
                <a:cs typeface="Andalus" pitchFamily="2" charset="-78"/>
              </a:rPr>
              <a:t>						</a:t>
            </a:r>
            <a:r>
              <a:rPr lang="en-US" sz="1100" dirty="0">
                <a:latin typeface="Andalus" pitchFamily="2" charset="-78"/>
                <a:cs typeface="Andalus" pitchFamily="2" charset="-78"/>
              </a:rPr>
              <a:t> (</a:t>
            </a:r>
            <a:r>
              <a:rPr lang="en-US" sz="1100" dirty="0" err="1">
                <a:latin typeface="Andalus" pitchFamily="2" charset="-78"/>
                <a:cs typeface="Andalus" pitchFamily="2" charset="-78"/>
              </a:rPr>
              <a:t>Dyregrov</a:t>
            </a:r>
            <a:r>
              <a:rPr lang="en-US" sz="1100" dirty="0">
                <a:latin typeface="Andalus" pitchFamily="2" charset="-78"/>
                <a:cs typeface="Andalus" pitchFamily="2" charset="-78"/>
              </a:rPr>
              <a:t> &amp; Yule, 2006). </a:t>
            </a:r>
          </a:p>
          <a:p>
            <a:endParaRPr lang="en-US" dirty="0"/>
          </a:p>
        </p:txBody>
      </p:sp>
      <p:sp>
        <p:nvSpPr>
          <p:cNvPr id="4" name="Slide Number Placeholder 3"/>
          <p:cNvSpPr>
            <a:spLocks noGrp="1"/>
          </p:cNvSpPr>
          <p:nvPr>
            <p:ph type="sldNum" sz="quarter" idx="10"/>
          </p:nvPr>
        </p:nvSpPr>
        <p:spPr/>
        <p:txBody>
          <a:bodyPr/>
          <a:lstStyle/>
          <a:p>
            <a:fld id="{939E620D-48A9-48A1-8266-A472E724276F}" type="slidenum">
              <a:rPr lang="en-US" smtClean="0"/>
              <a:pPr/>
              <a:t>109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EC0757D-39F3-4F76-857E-4A21992E596C}" type="slidenum">
              <a:rPr lang="en-CA" smtClean="0"/>
              <a:t>120</a:t>
            </a:fld>
            <a:endParaRPr lang="en-CA"/>
          </a:p>
        </p:txBody>
      </p:sp>
    </p:spTree>
    <p:extLst>
      <p:ext uri="{BB962C8B-B14F-4D97-AF65-F5344CB8AC3E}">
        <p14:creationId xmlns:p14="http://schemas.microsoft.com/office/powerpoint/2010/main" val="1746088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EC0757D-39F3-4F76-857E-4A21992E596C}" type="slidenum">
              <a:rPr lang="en-CA" smtClean="0"/>
              <a:t>127</a:t>
            </a:fld>
            <a:endParaRPr lang="en-CA"/>
          </a:p>
        </p:txBody>
      </p:sp>
    </p:spTree>
    <p:extLst>
      <p:ext uri="{BB962C8B-B14F-4D97-AF65-F5344CB8AC3E}">
        <p14:creationId xmlns:p14="http://schemas.microsoft.com/office/powerpoint/2010/main" val="177186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CA742D-4310-490F-A6CE-FBD240ED21E4}"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CA742D-4310-490F-A6CE-FBD240ED21E4}"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CA742D-4310-490F-A6CE-FBD240ED21E4}"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CA742D-4310-490F-A6CE-FBD240ED21E4}"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CA742D-4310-490F-A6CE-FBD240ED21E4}"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1" i="1" dirty="0"/>
              <a:t>Criterion A: stressor</a:t>
            </a:r>
          </a:p>
          <a:p>
            <a:r>
              <a:rPr lang="en-US" dirty="0"/>
              <a:t>The person has been exposed to a traumatic event in which </a:t>
            </a:r>
            <a:r>
              <a:rPr lang="en-US" b="1" dirty="0"/>
              <a:t>both</a:t>
            </a:r>
            <a:r>
              <a:rPr lang="en-US" dirty="0"/>
              <a:t> of the following have been present:</a:t>
            </a:r>
          </a:p>
          <a:p>
            <a:pPr lvl="0"/>
            <a:r>
              <a:rPr lang="en-US" dirty="0"/>
              <a:t>The person has experienced, witnessed, or been confronted with an event or events that involve actual or threatened death or serious injury, or a threat to the physical integrity of oneself or others.</a:t>
            </a:r>
          </a:p>
          <a:p>
            <a:r>
              <a:rPr lang="en-US" dirty="0"/>
              <a:t> </a:t>
            </a:r>
          </a:p>
          <a:p>
            <a:pPr lvl="0"/>
            <a:r>
              <a:rPr lang="en-US" dirty="0"/>
              <a:t>The person's response involved intense fear, helplessness, or horror. Note: in children, it may be expressed instead by disorganized or agitated behavior.</a:t>
            </a:r>
          </a:p>
          <a:p>
            <a:r>
              <a:rPr lang="en-US" dirty="0"/>
              <a:t> </a:t>
            </a:r>
          </a:p>
          <a:p>
            <a:r>
              <a:rPr lang="en-US" b="1" i="1" dirty="0"/>
              <a:t>Criterion B: intrusive recollection</a:t>
            </a:r>
          </a:p>
          <a:p>
            <a:r>
              <a:rPr lang="en-US" dirty="0"/>
              <a:t>The traumatic event is persistently re-experienced in at least </a:t>
            </a:r>
            <a:r>
              <a:rPr lang="en-US" b="1" dirty="0"/>
              <a:t>one</a:t>
            </a:r>
            <a:r>
              <a:rPr lang="en-US" dirty="0"/>
              <a:t> of the following ways:</a:t>
            </a:r>
          </a:p>
          <a:p>
            <a:r>
              <a:rPr lang="en-US" dirty="0"/>
              <a:t> </a:t>
            </a:r>
          </a:p>
          <a:p>
            <a:pPr lvl="0"/>
            <a:r>
              <a:rPr lang="en-US" dirty="0"/>
              <a:t>Recurrent and intrusive distressing recollections of the event, including images, thoughts, or perceptions. Note: in young children, repetitive play may occur in which themes or aspects of the trauma are expressed.</a:t>
            </a:r>
          </a:p>
          <a:p>
            <a:r>
              <a:rPr lang="en-US" dirty="0"/>
              <a:t> </a:t>
            </a:r>
          </a:p>
          <a:p>
            <a:pPr lvl="0"/>
            <a:r>
              <a:rPr lang="en-US" dirty="0"/>
              <a:t>Recurrent distressing dreams of the event. Note: in children, there may be frightening dreams without recognizable content.</a:t>
            </a:r>
          </a:p>
          <a:p>
            <a:r>
              <a:rPr lang="en-US" dirty="0"/>
              <a:t> </a:t>
            </a:r>
          </a:p>
          <a:p>
            <a:pPr lvl="0"/>
            <a:r>
              <a:rPr lang="en-US" dirty="0"/>
              <a:t>Acting or feeling as if the traumatic event were recurring (includes a sense of reliving the experience, illusions, hallucinations, and dissociative flashback episodes, including those that occur upon awakening or when intoxicated). Note: in children, trauma-specific reenactment may occur.</a:t>
            </a:r>
          </a:p>
          <a:p>
            <a:r>
              <a:rPr lang="en-US" dirty="0"/>
              <a:t> </a:t>
            </a:r>
          </a:p>
          <a:p>
            <a:pPr lvl="0"/>
            <a:r>
              <a:rPr lang="en-US" dirty="0"/>
              <a:t>Intense psychological distress at exposure to internal or external cues that symbolize or resemble an aspect of the traumatic event.</a:t>
            </a:r>
          </a:p>
          <a:p>
            <a:r>
              <a:rPr lang="en-US" dirty="0"/>
              <a:t> </a:t>
            </a:r>
          </a:p>
          <a:p>
            <a:pPr lvl="0"/>
            <a:r>
              <a:rPr lang="en-US" dirty="0"/>
              <a:t>Physiologic reactivity upon exposure to internal or external cues that symbolize or resemble an aspect of the traumatic event</a:t>
            </a:r>
          </a:p>
          <a:p>
            <a:r>
              <a:rPr lang="en-US" dirty="0"/>
              <a:t> </a:t>
            </a:r>
          </a:p>
          <a:p>
            <a:r>
              <a:rPr lang="en-US" b="1" i="1" dirty="0"/>
              <a:t>Criterion C: avoidant/numbing</a:t>
            </a:r>
          </a:p>
          <a:p>
            <a:r>
              <a:rPr lang="en-US" dirty="0"/>
              <a:t>Persistent avoidance of stimuli associated with the trauma and numbing of general responsiveness (not present before the trauma), as indicated by at least </a:t>
            </a:r>
            <a:r>
              <a:rPr lang="en-US" b="1" dirty="0"/>
              <a:t>three</a:t>
            </a:r>
            <a:r>
              <a:rPr lang="en-US" dirty="0"/>
              <a:t> of the following:</a:t>
            </a:r>
          </a:p>
          <a:p>
            <a:r>
              <a:rPr lang="en-US" dirty="0"/>
              <a:t> </a:t>
            </a:r>
          </a:p>
          <a:p>
            <a:r>
              <a:rPr lang="en-US" dirty="0"/>
              <a:t>1. Efforts to avoid thoughts, feelings, or conversations associated with the trauma</a:t>
            </a:r>
          </a:p>
          <a:p>
            <a:r>
              <a:rPr lang="en-US" dirty="0"/>
              <a:t>2. Efforts to avoid activities, places, or people that arouse recollections of the trauma</a:t>
            </a:r>
          </a:p>
          <a:p>
            <a:r>
              <a:rPr lang="en-US" dirty="0"/>
              <a:t>3. Inability to recall an important aspect of the trauma</a:t>
            </a:r>
          </a:p>
          <a:p>
            <a:r>
              <a:rPr lang="en-US" dirty="0"/>
              <a:t>4. Markedly diminished interest or participation in significant activities</a:t>
            </a:r>
          </a:p>
          <a:p>
            <a:r>
              <a:rPr lang="en-US" dirty="0"/>
              <a:t>5. Feeling of detachment or estrangement from others</a:t>
            </a:r>
          </a:p>
          <a:p>
            <a:r>
              <a:rPr lang="en-US" dirty="0"/>
              <a:t>6. Restricted range of affect (e.g., unable to have loving feelings)</a:t>
            </a:r>
          </a:p>
          <a:p>
            <a:r>
              <a:rPr lang="en-US" dirty="0"/>
              <a:t>7. Sense of foreshortened future (e.g., does not expect to have a career, marriage, children, or a normal life span)</a:t>
            </a:r>
          </a:p>
          <a:p>
            <a:r>
              <a:rPr lang="en-US" dirty="0"/>
              <a:t> </a:t>
            </a:r>
          </a:p>
          <a:p>
            <a:r>
              <a:rPr lang="en-US" b="1" i="1" dirty="0"/>
              <a:t>Criterion D: hyper-arousal</a:t>
            </a:r>
          </a:p>
          <a:p>
            <a:r>
              <a:rPr lang="en-US" dirty="0"/>
              <a:t>Persistent symptoms of increasing arousal (not present before the trauma), indicated by at least </a:t>
            </a:r>
            <a:r>
              <a:rPr lang="en-US" b="1" dirty="0"/>
              <a:t>two</a:t>
            </a:r>
            <a:r>
              <a:rPr lang="en-US" dirty="0"/>
              <a:t> of the following:</a:t>
            </a:r>
          </a:p>
          <a:p>
            <a:r>
              <a:rPr lang="en-US" dirty="0"/>
              <a:t> </a:t>
            </a:r>
          </a:p>
          <a:p>
            <a:r>
              <a:rPr lang="en-US" dirty="0"/>
              <a:t>1. Difficulty falling or staying asleep</a:t>
            </a:r>
          </a:p>
          <a:p>
            <a:r>
              <a:rPr lang="en-US" dirty="0"/>
              <a:t>2. Irritability or outbursts of anger</a:t>
            </a:r>
          </a:p>
          <a:p>
            <a:r>
              <a:rPr lang="en-US" dirty="0"/>
              <a:t>3. Difficulty concentrating</a:t>
            </a:r>
          </a:p>
          <a:p>
            <a:r>
              <a:rPr lang="en-US" dirty="0"/>
              <a:t>4. Hyper-vigilance</a:t>
            </a:r>
          </a:p>
          <a:p>
            <a:r>
              <a:rPr lang="en-US" dirty="0"/>
              <a:t>5. Exaggerated startle response</a:t>
            </a:r>
          </a:p>
          <a:p>
            <a:r>
              <a:rPr lang="en-US" dirty="0"/>
              <a:t> </a:t>
            </a:r>
          </a:p>
          <a:p>
            <a:r>
              <a:rPr lang="en-US" b="1" i="1" dirty="0"/>
              <a:t>Criterion E: duration</a:t>
            </a:r>
          </a:p>
          <a:p>
            <a:r>
              <a:rPr lang="en-US" dirty="0"/>
              <a:t>Duration of the disturbance (symptoms in B, C, and D) is more than one month.</a:t>
            </a:r>
          </a:p>
          <a:p>
            <a:r>
              <a:rPr lang="en-US" dirty="0"/>
              <a:t> </a:t>
            </a:r>
          </a:p>
          <a:p>
            <a:r>
              <a:rPr lang="en-US" b="1" i="1" dirty="0"/>
              <a:t>Criterion F: functional significance </a:t>
            </a:r>
          </a:p>
          <a:p>
            <a:r>
              <a:rPr lang="en-US" dirty="0"/>
              <a:t>The disturbance causes clinically significant distress or impairment in social, occupational, or other important areas of functioning.</a:t>
            </a:r>
          </a:p>
          <a:p>
            <a:endParaRPr lang="en-US" dirty="0"/>
          </a:p>
        </p:txBody>
      </p:sp>
      <p:sp>
        <p:nvSpPr>
          <p:cNvPr id="4" name="Slide Number Placeholder 3"/>
          <p:cNvSpPr>
            <a:spLocks noGrp="1"/>
          </p:cNvSpPr>
          <p:nvPr>
            <p:ph type="sldNum" sz="quarter" idx="10"/>
          </p:nvPr>
        </p:nvSpPr>
        <p:spPr/>
        <p:txBody>
          <a:bodyPr/>
          <a:lstStyle/>
          <a:p>
            <a:fld id="{939E620D-48A9-48A1-8266-A472E724276F}"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2"/>
        </a:solidFill>
        <a:effectLst/>
      </p:bgPr>
    </p:bg>
    <p:spTree>
      <p:nvGrpSpPr>
        <p:cNvPr id="1" name=""/>
        <p:cNvGrpSpPr/>
        <p:nvPr/>
      </p:nvGrpSpPr>
      <p:grpSpPr>
        <a:xfrm>
          <a:off x="0" y="0"/>
          <a:ext cx="0" cy="0"/>
          <a:chOff x="0" y="0"/>
          <a:chExt cx="0" cy="0"/>
        </a:xfrm>
      </p:grpSpPr>
      <p:sp>
        <p:nvSpPr>
          <p:cNvPr id="35856" name="Rectangle 16"/>
          <p:cNvSpPr>
            <a:spLocks noChangeArrowheads="1"/>
          </p:cNvSpPr>
          <p:nvPr/>
        </p:nvSpPr>
        <p:spPr bwMode="gray">
          <a:xfrm>
            <a:off x="22086" y="-26988"/>
            <a:ext cx="9144000" cy="3357563"/>
          </a:xfrm>
          <a:prstGeom prst="rect">
            <a:avLst/>
          </a:prstGeom>
          <a:solidFill>
            <a:schemeClr val="bg1">
              <a:alpha val="64999"/>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5857" name="Rectangle 17"/>
          <p:cNvSpPr>
            <a:spLocks noChangeArrowheads="1"/>
          </p:cNvSpPr>
          <p:nvPr/>
        </p:nvSpPr>
        <p:spPr bwMode="gray">
          <a:xfrm flipH="1">
            <a:off x="0" y="3330575"/>
            <a:ext cx="6856413" cy="63500"/>
          </a:xfrm>
          <a:prstGeom prst="rect">
            <a:avLst/>
          </a:prstGeom>
          <a:gradFill rotWithShape="1">
            <a:gsLst>
              <a:gs pos="0">
                <a:schemeClr val="accent1">
                  <a:gamma/>
                  <a:shade val="63529"/>
                  <a:invGamma/>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5858" name="Rectangle 18"/>
          <p:cNvSpPr>
            <a:spLocks noGrp="1" noChangeArrowheads="1"/>
          </p:cNvSpPr>
          <p:nvPr>
            <p:ph type="ctrTitle" sz="quarter" hasCustomPrompt="1"/>
          </p:nvPr>
        </p:nvSpPr>
        <p:spPr>
          <a:xfrm>
            <a:off x="457200" y="1806575"/>
            <a:ext cx="6172200" cy="1470025"/>
          </a:xfrm>
          <a:effectLst>
            <a:outerShdw dist="28398" dir="3806097" algn="ctr" rotWithShape="0">
              <a:srgbClr val="000000">
                <a:alpha val="50000"/>
              </a:srgbClr>
            </a:outerShdw>
          </a:effectLst>
        </p:spPr>
        <p:txBody>
          <a:bodyPr/>
          <a:lstStyle>
            <a:lvl1pPr algn="l">
              <a:defRPr b="1" baseline="0" smtClean="0"/>
            </a:lvl1pPr>
          </a:lstStyle>
          <a:p>
            <a:pPr lvl="0"/>
            <a:r>
              <a:rPr lang="en-US" altLang="en-US" noProof="0" dirty="0" smtClean="0"/>
              <a:t>COMPLEX TRAUMA</a:t>
            </a:r>
            <a:endParaRPr lang="en-CA" altLang="en-US" noProof="0" dirty="0" smtClean="0"/>
          </a:p>
        </p:txBody>
      </p:sp>
      <p:sp>
        <p:nvSpPr>
          <p:cNvPr id="35859" name="Rectangle 19"/>
          <p:cNvSpPr>
            <a:spLocks noGrp="1" noChangeArrowheads="1"/>
          </p:cNvSpPr>
          <p:nvPr>
            <p:ph type="subTitle" sz="quarter" idx="1" hasCustomPrompt="1"/>
          </p:nvPr>
        </p:nvSpPr>
        <p:spPr bwMode="gray">
          <a:xfrm>
            <a:off x="1907704" y="3437025"/>
            <a:ext cx="5105400" cy="1066800"/>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ctr" eaLnBrk="1" hangingPunct="1">
              <a:buFontTx/>
              <a:buNone/>
              <a:defRPr sz="3200" baseline="0" smtClean="0">
                <a:latin typeface="AR CHRISTY" panose="02000000000000000000" pitchFamily="2" charset="0"/>
              </a:defRPr>
            </a:lvl1pPr>
          </a:lstStyle>
          <a:p>
            <a:pPr lvl="0"/>
            <a:r>
              <a:rPr lang="en-US" altLang="en-US" noProof="0" dirty="0" smtClean="0"/>
              <a:t>COMPLEX TRAUMATIC STRESS DISORDER [CTSD]</a:t>
            </a:r>
            <a:endParaRPr lang="en-CA" altLang="en-US" noProof="0" dirty="0" smtClean="0"/>
          </a:p>
        </p:txBody>
      </p:sp>
      <p:sp>
        <p:nvSpPr>
          <p:cNvPr id="35862" name="Rectangle 22"/>
          <p:cNvSpPr>
            <a:spLocks noGrp="1" noChangeArrowheads="1"/>
          </p:cNvSpPr>
          <p:nvPr>
            <p:ph type="sldNum" sz="quarter" idx="4"/>
          </p:nvPr>
        </p:nvSpPr>
        <p:spPr bwMode="gray">
          <a:xfrm>
            <a:off x="8382000" y="6245225"/>
            <a:ext cx="609600" cy="476250"/>
          </a:xfrm>
        </p:spPr>
        <p:txBody>
          <a:bodyPr/>
          <a:lstStyle>
            <a:lvl1pPr>
              <a:defRPr/>
            </a:lvl1pPr>
          </a:lstStyle>
          <a:p>
            <a:fld id="{C807C37C-372D-48F4-82DF-6B94769C3363}" type="slidenum">
              <a:rPr lang="en-CA" altLang="en-US"/>
              <a:pPr/>
              <a:t>‹#›</a:t>
            </a:fld>
            <a:endParaRPr lang="en-CA" altLang="en-US"/>
          </a:p>
        </p:txBody>
      </p:sp>
      <p:grpSp>
        <p:nvGrpSpPr>
          <p:cNvPr id="35865" name="Group 25"/>
          <p:cNvGrpSpPr>
            <a:grpSpLocks/>
          </p:cNvGrpSpPr>
          <p:nvPr/>
        </p:nvGrpSpPr>
        <p:grpSpPr bwMode="auto">
          <a:xfrm>
            <a:off x="6573465" y="0"/>
            <a:ext cx="2611437" cy="6862763"/>
            <a:chOff x="4115" y="0"/>
            <a:chExt cx="1645" cy="4323"/>
          </a:xfrm>
        </p:grpSpPr>
        <p:sp>
          <p:nvSpPr>
            <p:cNvPr id="35866" name="Freeform 26"/>
            <p:cNvSpPr>
              <a:spLocks/>
            </p:cNvSpPr>
            <p:nvPr/>
          </p:nvSpPr>
          <p:spPr bwMode="gray">
            <a:xfrm>
              <a:off x="4122" y="0"/>
              <a:ext cx="1638" cy="4323"/>
            </a:xfrm>
            <a:custGeom>
              <a:avLst/>
              <a:gdLst>
                <a:gd name="T0" fmla="*/ 1638 w 1638"/>
                <a:gd name="T1" fmla="*/ 0 h 4323"/>
                <a:gd name="T2" fmla="*/ 1638 w 1638"/>
                <a:gd name="T3" fmla="*/ 4320 h 4323"/>
                <a:gd name="T4" fmla="*/ 904 w 1638"/>
                <a:gd name="T5" fmla="*/ 4323 h 4323"/>
                <a:gd name="T6" fmla="*/ 0 w 1638"/>
                <a:gd name="T7" fmla="*/ 2124 h 4323"/>
                <a:gd name="T8" fmla="*/ 898 w 1638"/>
                <a:gd name="T9" fmla="*/ 0 h 4323"/>
                <a:gd name="T10" fmla="*/ 1638 w 1638"/>
                <a:gd name="T11" fmla="*/ 0 h 4323"/>
              </a:gdLst>
              <a:ahLst/>
              <a:cxnLst>
                <a:cxn ang="0">
                  <a:pos x="T0" y="T1"/>
                </a:cxn>
                <a:cxn ang="0">
                  <a:pos x="T2" y="T3"/>
                </a:cxn>
                <a:cxn ang="0">
                  <a:pos x="T4" y="T5"/>
                </a:cxn>
                <a:cxn ang="0">
                  <a:pos x="T6" y="T7"/>
                </a:cxn>
                <a:cxn ang="0">
                  <a:pos x="T8" y="T9"/>
                </a:cxn>
                <a:cxn ang="0">
                  <a:pos x="T10" y="T11"/>
                </a:cxn>
              </a:cxnLst>
              <a:rect l="0" t="0" r="r" b="b"/>
              <a:pathLst>
                <a:path w="1638" h="4323">
                  <a:moveTo>
                    <a:pt x="1638" y="0"/>
                  </a:moveTo>
                  <a:lnTo>
                    <a:pt x="1638" y="4320"/>
                  </a:lnTo>
                  <a:lnTo>
                    <a:pt x="904" y="4323"/>
                  </a:lnTo>
                  <a:lnTo>
                    <a:pt x="0" y="2124"/>
                  </a:lnTo>
                  <a:lnTo>
                    <a:pt x="898" y="0"/>
                  </a:lnTo>
                  <a:lnTo>
                    <a:pt x="1638" y="0"/>
                  </a:lnTo>
                  <a:close/>
                </a:path>
              </a:pathLst>
            </a:custGeom>
            <a:gradFill rotWithShape="1">
              <a:gsLst>
                <a:gs pos="0">
                  <a:schemeClr val="accent1">
                    <a:alpha val="30000"/>
                  </a:schemeClr>
                </a:gs>
                <a:gs pos="100000">
                  <a:schemeClr val="accent1">
                    <a:gamma/>
                    <a:shade val="0"/>
                    <a:invGamma/>
                    <a:alpha val="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5867" name="Freeform 27"/>
            <p:cNvSpPr>
              <a:spLocks/>
            </p:cNvSpPr>
            <p:nvPr userDrawn="1"/>
          </p:nvSpPr>
          <p:spPr bwMode="gray">
            <a:xfrm>
              <a:off x="4115" y="0"/>
              <a:ext cx="1624" cy="4323"/>
            </a:xfrm>
            <a:custGeom>
              <a:avLst/>
              <a:gdLst>
                <a:gd name="T0" fmla="*/ 1624 w 1624"/>
                <a:gd name="T1" fmla="*/ 0 h 4323"/>
                <a:gd name="T2" fmla="*/ 1624 w 1624"/>
                <a:gd name="T3" fmla="*/ 4317 h 4323"/>
                <a:gd name="T4" fmla="*/ 1069 w 1624"/>
                <a:gd name="T5" fmla="*/ 4323 h 4323"/>
                <a:gd name="T6" fmla="*/ 0 w 1624"/>
                <a:gd name="T7" fmla="*/ 2133 h 4323"/>
                <a:gd name="T8" fmla="*/ 1055 w 1624"/>
                <a:gd name="T9" fmla="*/ 0 h 4323"/>
                <a:gd name="T10" fmla="*/ 1624 w 1624"/>
                <a:gd name="T11" fmla="*/ 0 h 4323"/>
              </a:gdLst>
              <a:ahLst/>
              <a:cxnLst>
                <a:cxn ang="0">
                  <a:pos x="T0" y="T1"/>
                </a:cxn>
                <a:cxn ang="0">
                  <a:pos x="T2" y="T3"/>
                </a:cxn>
                <a:cxn ang="0">
                  <a:pos x="T4" y="T5"/>
                </a:cxn>
                <a:cxn ang="0">
                  <a:pos x="T6" y="T7"/>
                </a:cxn>
                <a:cxn ang="0">
                  <a:pos x="T8" y="T9"/>
                </a:cxn>
                <a:cxn ang="0">
                  <a:pos x="T10" y="T11"/>
                </a:cxn>
              </a:cxnLst>
              <a:rect l="0" t="0" r="r" b="b"/>
              <a:pathLst>
                <a:path w="1624" h="4323">
                  <a:moveTo>
                    <a:pt x="1624" y="0"/>
                  </a:moveTo>
                  <a:lnTo>
                    <a:pt x="1624" y="4317"/>
                  </a:lnTo>
                  <a:lnTo>
                    <a:pt x="1069" y="4323"/>
                  </a:lnTo>
                  <a:lnTo>
                    <a:pt x="0" y="2133"/>
                  </a:lnTo>
                  <a:lnTo>
                    <a:pt x="1055" y="0"/>
                  </a:lnTo>
                  <a:lnTo>
                    <a:pt x="1624" y="0"/>
                  </a:lnTo>
                  <a:close/>
                </a:path>
              </a:pathLst>
            </a:custGeom>
            <a:gradFill rotWithShape="1">
              <a:gsLst>
                <a:gs pos="0">
                  <a:schemeClr val="accent1">
                    <a:alpha val="20000"/>
                  </a:schemeClr>
                </a:gs>
                <a:gs pos="100000">
                  <a:schemeClr val="accent1">
                    <a:gamma/>
                    <a:shade val="0"/>
                    <a:invGamma/>
                    <a:alpha val="0"/>
                  </a:scheme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5868" name="AutoShape 28"/>
            <p:cNvSpPr>
              <a:spLocks noChangeArrowheads="1"/>
            </p:cNvSpPr>
            <p:nvPr/>
          </p:nvSpPr>
          <p:spPr bwMode="gray">
            <a:xfrm rot="-5400000">
              <a:off x="2925" y="1293"/>
              <a:ext cx="4032" cy="1638"/>
            </a:xfrm>
            <a:prstGeom prst="triangle">
              <a:avLst>
                <a:gd name="adj" fmla="val 49917"/>
              </a:avLst>
            </a:prstGeom>
            <a:gradFill rotWithShape="1">
              <a:gsLst>
                <a:gs pos="0">
                  <a:srgbClr val="FFFFFF">
                    <a:alpha val="27000"/>
                  </a:srgbClr>
                </a:gs>
                <a:gs pos="100000">
                  <a:srgbClr val="FFFFFF">
                    <a:gamma/>
                    <a:shade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5869" name="AutoShape 29"/>
            <p:cNvSpPr>
              <a:spLocks noChangeArrowheads="1"/>
            </p:cNvSpPr>
            <p:nvPr/>
          </p:nvSpPr>
          <p:spPr bwMode="gray">
            <a:xfrm rot="-5400000">
              <a:off x="4136" y="1352"/>
              <a:ext cx="1632" cy="1616"/>
            </a:xfrm>
            <a:prstGeom prst="triangle">
              <a:avLst>
                <a:gd name="adj" fmla="val 53245"/>
              </a:avLst>
            </a:prstGeom>
            <a:gradFill rotWithShape="1">
              <a:gsLst>
                <a:gs pos="0">
                  <a:srgbClr val="FFFFFF">
                    <a:alpha val="39999"/>
                  </a:srgbClr>
                </a:gs>
                <a:gs pos="100000">
                  <a:srgbClr val="FFFFFF">
                    <a:gamma/>
                    <a:shade val="38039"/>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pic>
        <p:nvPicPr>
          <p:cNvPr id="35870" name="Picture 30" descr="a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5724525" y="2430463"/>
            <a:ext cx="1971675" cy="18684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1" descr="C:\Users\Ann\Documents\Redeemed to Restore\Women's Ministry\Logo DONE (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65697" y="0"/>
            <a:ext cx="1978303" cy="1196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ounded Rectangle 1"/>
          <p:cNvSpPr/>
          <p:nvPr userDrawn="1"/>
        </p:nvSpPr>
        <p:spPr bwMode="auto">
          <a:xfrm>
            <a:off x="34739" y="5979613"/>
            <a:ext cx="4320480" cy="864096"/>
          </a:xfrm>
          <a:prstGeom prst="roundRect">
            <a:avLst/>
          </a:prstGeom>
          <a:gradFill rotWithShape="1">
            <a:gsLst>
              <a:gs pos="0">
                <a:schemeClr val="folHlink"/>
              </a:gs>
              <a:gs pos="100000">
                <a:schemeClr val="folHlink">
                  <a:gamma/>
                  <a:shade val="0"/>
                  <a:invGamma/>
                  <a:alpha val="0"/>
                </a:schemeClr>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3200" b="1" i="0" u="none" strike="noStrike" cap="none" normalizeH="0" baseline="0" dirty="0" smtClean="0">
                <a:ln>
                  <a:noFill/>
                </a:ln>
                <a:solidFill>
                  <a:schemeClr val="tx1"/>
                </a:solidFill>
                <a:effectLst/>
                <a:latin typeface="Blackadder ITC" panose="04020505051007020D02" pitchFamily="82" charset="0"/>
              </a:rPr>
              <a:t>Ann E. Gillies, Ph.D</a:t>
            </a:r>
            <a:r>
              <a:rPr kumimoji="0" lang="en-CA" sz="2800" b="0" i="0" u="none" strike="noStrike" cap="none" normalizeH="0" baseline="0" dirty="0" smtClean="0">
                <a:ln>
                  <a:noFill/>
                </a:ln>
                <a:solidFill>
                  <a:schemeClr val="tx1"/>
                </a:solidFill>
                <a:effectLst/>
                <a:latin typeface="Blackadder ITC" panose="04020505051007020D02" pitchFamily="82" charset="0"/>
              </a:rPr>
              <a:t>.</a:t>
            </a:r>
          </a:p>
        </p:txBody>
      </p:sp>
      <p:sp>
        <p:nvSpPr>
          <p:cNvPr id="3" name="Rectangle 2"/>
          <p:cNvSpPr/>
          <p:nvPr userDrawn="1"/>
        </p:nvSpPr>
        <p:spPr bwMode="auto">
          <a:xfrm>
            <a:off x="2865894" y="4941168"/>
            <a:ext cx="3456384" cy="4324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smtClean="0">
                <a:ln>
                  <a:noFill/>
                </a:ln>
                <a:solidFill>
                  <a:schemeClr val="tx1"/>
                </a:solidFill>
                <a:effectLst/>
                <a:latin typeface="+mj-lt"/>
              </a:rPr>
              <a:t>October, 2014</a:t>
            </a:r>
          </a:p>
        </p:txBody>
      </p:sp>
    </p:spTree>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fld id="{257B95EF-510F-42F8-AB50-9F620022A447}" type="datetimeFigureOut">
              <a:rPr lang="en-CA" altLang="en-US"/>
              <a:pPr/>
              <a:t>2021-06-08</a:t>
            </a:fld>
            <a:endParaRPr lang="en-CA" altLang="en-US"/>
          </a:p>
        </p:txBody>
      </p:sp>
      <p:sp>
        <p:nvSpPr>
          <p:cNvPr id="5" name="Rectangle 20"/>
          <p:cNvSpPr>
            <a:spLocks noGrp="1" noChangeArrowheads="1"/>
          </p:cNvSpPr>
          <p:nvPr>
            <p:ph type="ftr" sz="quarter" idx="11"/>
          </p:nvPr>
        </p:nvSpPr>
        <p:spPr>
          <a:ln/>
        </p:spPr>
        <p:txBody>
          <a:bodyPr/>
          <a:lstStyle>
            <a:lvl1pPr>
              <a:defRPr/>
            </a:lvl1pPr>
          </a:lstStyle>
          <a:p>
            <a:endParaRPr lang="en-CA" altLang="en-US"/>
          </a:p>
        </p:txBody>
      </p:sp>
      <p:sp>
        <p:nvSpPr>
          <p:cNvPr id="6" name="Rectangle 21"/>
          <p:cNvSpPr>
            <a:spLocks noGrp="1" noChangeArrowheads="1"/>
          </p:cNvSpPr>
          <p:nvPr>
            <p:ph type="sldNum" sz="quarter" idx="12"/>
          </p:nvPr>
        </p:nvSpPr>
        <p:spPr>
          <a:ln/>
        </p:spPr>
        <p:txBody>
          <a:bodyPr/>
          <a:lstStyle>
            <a:lvl1pPr>
              <a:defRPr/>
            </a:lvl1pPr>
          </a:lstStyle>
          <a:p>
            <a:fld id="{2F36FFD4-965D-4F78-9194-F0551D75896A}" type="slidenum">
              <a:rPr lang="en-CA" altLang="en-US"/>
              <a:pPr/>
              <a:t>‹#›</a:t>
            </a:fld>
            <a:endParaRPr lang="en-CA" altLang="en-US"/>
          </a:p>
        </p:txBody>
      </p:sp>
    </p:spTree>
    <p:extLst>
      <p:ext uri="{BB962C8B-B14F-4D97-AF65-F5344CB8AC3E}">
        <p14:creationId xmlns:p14="http://schemas.microsoft.com/office/powerpoint/2010/main" val="480649667"/>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fld id="{D4AE5A2B-78EE-416F-8366-7233AA85D2E6}" type="datetimeFigureOut">
              <a:rPr lang="en-CA" altLang="en-US"/>
              <a:pPr/>
              <a:t>2021-06-08</a:t>
            </a:fld>
            <a:endParaRPr lang="en-CA" altLang="en-US"/>
          </a:p>
        </p:txBody>
      </p:sp>
      <p:sp>
        <p:nvSpPr>
          <p:cNvPr id="5" name="Rectangle 20"/>
          <p:cNvSpPr>
            <a:spLocks noGrp="1" noChangeArrowheads="1"/>
          </p:cNvSpPr>
          <p:nvPr>
            <p:ph type="ftr" sz="quarter" idx="11"/>
          </p:nvPr>
        </p:nvSpPr>
        <p:spPr>
          <a:ln/>
        </p:spPr>
        <p:txBody>
          <a:bodyPr/>
          <a:lstStyle>
            <a:lvl1pPr>
              <a:defRPr/>
            </a:lvl1pPr>
          </a:lstStyle>
          <a:p>
            <a:endParaRPr lang="en-CA" altLang="en-US"/>
          </a:p>
        </p:txBody>
      </p:sp>
      <p:sp>
        <p:nvSpPr>
          <p:cNvPr id="6" name="Rectangle 21"/>
          <p:cNvSpPr>
            <a:spLocks noGrp="1" noChangeArrowheads="1"/>
          </p:cNvSpPr>
          <p:nvPr>
            <p:ph type="sldNum" sz="quarter" idx="12"/>
          </p:nvPr>
        </p:nvSpPr>
        <p:spPr>
          <a:ln/>
        </p:spPr>
        <p:txBody>
          <a:bodyPr/>
          <a:lstStyle>
            <a:lvl1pPr>
              <a:defRPr/>
            </a:lvl1pPr>
          </a:lstStyle>
          <a:p>
            <a:fld id="{19DABC99-CDBB-40A7-8D31-609A1AE08B8A}" type="slidenum">
              <a:rPr lang="en-CA" altLang="en-US"/>
              <a:pPr/>
              <a:t>‹#›</a:t>
            </a:fld>
            <a:endParaRPr lang="en-CA" altLang="en-US"/>
          </a:p>
        </p:txBody>
      </p:sp>
    </p:spTree>
    <p:extLst>
      <p:ext uri="{BB962C8B-B14F-4D97-AF65-F5344CB8AC3E}">
        <p14:creationId xmlns:p14="http://schemas.microsoft.com/office/powerpoint/2010/main" val="2607445583"/>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543800" cy="990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r>
              <a:rPr lang="en-US" noProof="0" smtClean="0"/>
              <a:t>Click icon to add chart</a:t>
            </a:r>
          </a:p>
        </p:txBody>
      </p:sp>
      <p:sp>
        <p:nvSpPr>
          <p:cNvPr id="4" name="Rectangle 19"/>
          <p:cNvSpPr>
            <a:spLocks noGrp="1" noChangeArrowheads="1"/>
          </p:cNvSpPr>
          <p:nvPr>
            <p:ph type="dt" sz="half" idx="10"/>
          </p:nvPr>
        </p:nvSpPr>
        <p:spPr>
          <a:ln/>
        </p:spPr>
        <p:txBody>
          <a:bodyPr/>
          <a:lstStyle>
            <a:lvl1pPr>
              <a:defRPr/>
            </a:lvl1pPr>
          </a:lstStyle>
          <a:p>
            <a:fld id="{B658CAB6-FCD0-40D3-9205-4725F20CDF8E}" type="datetimeFigureOut">
              <a:rPr lang="en-CA" altLang="en-US"/>
              <a:pPr/>
              <a:t>2021-06-08</a:t>
            </a:fld>
            <a:endParaRPr lang="en-CA" altLang="en-US"/>
          </a:p>
        </p:txBody>
      </p:sp>
      <p:sp>
        <p:nvSpPr>
          <p:cNvPr id="5" name="Rectangle 20"/>
          <p:cNvSpPr>
            <a:spLocks noGrp="1" noChangeArrowheads="1"/>
          </p:cNvSpPr>
          <p:nvPr>
            <p:ph type="ftr" sz="quarter" idx="11"/>
          </p:nvPr>
        </p:nvSpPr>
        <p:spPr>
          <a:ln/>
        </p:spPr>
        <p:txBody>
          <a:bodyPr/>
          <a:lstStyle>
            <a:lvl1pPr>
              <a:defRPr/>
            </a:lvl1pPr>
          </a:lstStyle>
          <a:p>
            <a:endParaRPr lang="en-CA" altLang="en-US"/>
          </a:p>
        </p:txBody>
      </p:sp>
      <p:sp>
        <p:nvSpPr>
          <p:cNvPr id="6" name="Rectangle 21"/>
          <p:cNvSpPr>
            <a:spLocks noGrp="1" noChangeArrowheads="1"/>
          </p:cNvSpPr>
          <p:nvPr>
            <p:ph type="sldNum" sz="quarter" idx="12"/>
          </p:nvPr>
        </p:nvSpPr>
        <p:spPr>
          <a:ln/>
        </p:spPr>
        <p:txBody>
          <a:bodyPr/>
          <a:lstStyle>
            <a:lvl1pPr>
              <a:defRPr/>
            </a:lvl1pPr>
          </a:lstStyle>
          <a:p>
            <a:fld id="{17AA2313-9757-4FF0-9BC5-4A04ED6A73E9}" type="slidenum">
              <a:rPr lang="en-CA" altLang="en-US"/>
              <a:pPr/>
              <a:t>‹#›</a:t>
            </a:fld>
            <a:endParaRPr lang="en-CA" altLang="en-US"/>
          </a:p>
        </p:txBody>
      </p:sp>
    </p:spTree>
    <p:extLst>
      <p:ext uri="{BB962C8B-B14F-4D97-AF65-F5344CB8AC3E}">
        <p14:creationId xmlns:p14="http://schemas.microsoft.com/office/powerpoint/2010/main" val="295257790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54580" y="112474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solidFill>
                  <a:schemeClr val="accent1"/>
                </a:solidFill>
              </a:defRPr>
            </a:lvl1pPr>
            <a:extLs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0A98AF03-7270-45C2-A683-C5E353EF01A5}" type="datetime4">
              <a:rPr lang="en-US" smtClean="0"/>
              <a:pPr/>
              <a:t>June 8, 2021</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807C37C-372D-48F4-82DF-6B94769C3363}" type="slidenum">
              <a:rPr lang="en-CA" altLang="en-US" smtClean="0"/>
              <a:pPr/>
              <a:t>‹#›</a:t>
            </a:fld>
            <a:endParaRPr lang="en-CA" alt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
        <p:nvSpPr>
          <p:cNvPr id="14" name="Rounded Rectangle 13"/>
          <p:cNvSpPr/>
          <p:nvPr userDrawn="1"/>
        </p:nvSpPr>
        <p:spPr bwMode="auto">
          <a:xfrm>
            <a:off x="34739" y="5979613"/>
            <a:ext cx="4320480" cy="864096"/>
          </a:xfrm>
          <a:prstGeom prst="roundRect">
            <a:avLst/>
          </a:prstGeom>
          <a:gradFill rotWithShape="1">
            <a:gsLst>
              <a:gs pos="0">
                <a:schemeClr val="folHlink"/>
              </a:gs>
              <a:gs pos="100000">
                <a:schemeClr val="folHlink">
                  <a:gamma/>
                  <a:shade val="0"/>
                  <a:invGamma/>
                  <a:alpha val="0"/>
                </a:schemeClr>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2800" b="1" i="0" u="none" strike="noStrike" cap="none" normalizeH="0" baseline="0" dirty="0" smtClean="0">
                <a:ln>
                  <a:noFill/>
                </a:ln>
                <a:solidFill>
                  <a:schemeClr val="tx1"/>
                </a:solidFill>
                <a:effectLst/>
                <a:latin typeface="Copperplate Gothic Bold" panose="020E0705020206020404" pitchFamily="34" charset="0"/>
              </a:rPr>
              <a:t>Ann E. Gillies, </a:t>
            </a:r>
            <a:r>
              <a:rPr kumimoji="0" lang="en-CA" sz="1400" b="1" i="0" u="none" strike="noStrike" cap="none" normalizeH="0" baseline="0" dirty="0" smtClean="0">
                <a:ln>
                  <a:noFill/>
                </a:ln>
                <a:solidFill>
                  <a:schemeClr val="tx1"/>
                </a:solidFill>
                <a:effectLst/>
                <a:latin typeface="Copperplate Gothic Bold" panose="020E0705020206020404" pitchFamily="34" charset="0"/>
              </a:rPr>
              <a:t>Ph.D</a:t>
            </a:r>
            <a:r>
              <a:rPr kumimoji="0" lang="en-CA" sz="2800" b="0" i="0" u="none" strike="noStrike" cap="none" normalizeH="0" baseline="0" dirty="0" smtClean="0">
                <a:ln>
                  <a:noFill/>
                </a:ln>
                <a:solidFill>
                  <a:schemeClr val="tx1"/>
                </a:solidFill>
                <a:effectLst/>
                <a:latin typeface="Blackadder ITC" panose="04020505051007020D02" pitchFamily="82" charset="0"/>
              </a:rPr>
              <a:t>.</a:t>
            </a:r>
          </a:p>
        </p:txBody>
      </p:sp>
      <p:sp>
        <p:nvSpPr>
          <p:cNvPr id="15" name="Rectangle 14"/>
          <p:cNvSpPr/>
          <p:nvPr userDrawn="1"/>
        </p:nvSpPr>
        <p:spPr bwMode="auto">
          <a:xfrm>
            <a:off x="2865894" y="4941168"/>
            <a:ext cx="3456384" cy="4324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dirty="0" smtClean="0">
              <a:ln>
                <a:noFill/>
              </a:ln>
              <a:solidFill>
                <a:schemeClr val="tx1"/>
              </a:solidFill>
              <a:effectLst/>
              <a:latin typeface="+mj-lt"/>
            </a:endParaRPr>
          </a:p>
        </p:txBody>
      </p:sp>
      <p:pic>
        <p:nvPicPr>
          <p:cNvPr id="1026" name="Picture 2" descr="C:\Users\Ann\Desktop\RTM - Logo 1.1.1 ver - S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28384" y="1"/>
            <a:ext cx="1115616" cy="1270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lvl1pPr>
              <a:defRPr>
                <a:solidFill>
                  <a:schemeClr val="accent1"/>
                </a:solidFill>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389E0382-E3B2-4BD4-A678-422E6F154E6D}" type="slidenum">
              <a:rPr lang="en-CA" altLang="en-US" smtClean="0"/>
              <a:pPr/>
              <a:t>‹#›</a:t>
            </a:fld>
            <a:endParaRPr lang="en-CA" altLang="en-US"/>
          </a:p>
        </p:txBody>
      </p:sp>
      <p:pic>
        <p:nvPicPr>
          <p:cNvPr id="9" name="Picture 2" descr="C:\Users\Ann\Desktop\RTM - Logo 1.1.1 ver - S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154380"/>
            <a:ext cx="1115616" cy="1270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7453AD5C-70BE-4CD0-83E7-627D3FE00128}" type="datetimeFigureOut">
              <a:rPr lang="en-CA" altLang="en-US" smtClean="0"/>
              <a:pPr/>
              <a:t>2021-06-08</a:t>
            </a:fld>
            <a:endParaRPr lang="en-CA" alt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59C6449-B809-4367-BEB4-B804B101A1A7}" type="slidenum">
              <a:rPr lang="en-CA" altLang="en-US" smtClean="0"/>
              <a:pPr/>
              <a:t>‹#›</a:t>
            </a:fld>
            <a:endParaRPr lang="en-CA" alt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CA" altLang="en-US"/>
          </a:p>
        </p:txBody>
      </p:sp>
      <p:sp>
        <p:nvSpPr>
          <p:cNvPr id="11" name="Rounded Rectangle 10"/>
          <p:cNvSpPr/>
          <p:nvPr userDrawn="1"/>
        </p:nvSpPr>
        <p:spPr bwMode="auto">
          <a:xfrm>
            <a:off x="47973" y="5979613"/>
            <a:ext cx="4320480" cy="864096"/>
          </a:xfrm>
          <a:prstGeom prst="roundRect">
            <a:avLst/>
          </a:prstGeom>
          <a:gradFill rotWithShape="1">
            <a:gsLst>
              <a:gs pos="0">
                <a:schemeClr val="folHlink"/>
              </a:gs>
              <a:gs pos="100000">
                <a:schemeClr val="folHlink">
                  <a:gamma/>
                  <a:shade val="0"/>
                  <a:invGamma/>
                  <a:alpha val="0"/>
                </a:schemeClr>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2800" b="1" i="0" u="none" strike="noStrike" cap="none" normalizeH="0" baseline="0" dirty="0" smtClean="0">
                <a:ln>
                  <a:noFill/>
                </a:ln>
                <a:solidFill>
                  <a:schemeClr val="tx1"/>
                </a:solidFill>
                <a:effectLst/>
                <a:latin typeface="Copperplate Gothic Bold" panose="020E0705020206020404" pitchFamily="34" charset="0"/>
              </a:rPr>
              <a:t>Ann E. Gillies, </a:t>
            </a:r>
            <a:r>
              <a:rPr kumimoji="0" lang="en-CA" sz="1400" b="1" i="0" u="none" strike="noStrike" cap="none" normalizeH="0" baseline="0" dirty="0" smtClean="0">
                <a:ln>
                  <a:noFill/>
                </a:ln>
                <a:solidFill>
                  <a:schemeClr val="tx1"/>
                </a:solidFill>
                <a:effectLst/>
                <a:latin typeface="Copperplate Gothic Bold" panose="020E0705020206020404" pitchFamily="34" charset="0"/>
              </a:rPr>
              <a:t>Ph.D</a:t>
            </a:r>
            <a:r>
              <a:rPr kumimoji="0" lang="en-CA" sz="2800" b="0" i="0" u="none" strike="noStrike" cap="none" normalizeH="0" baseline="0" dirty="0" smtClean="0">
                <a:ln>
                  <a:noFill/>
                </a:ln>
                <a:solidFill>
                  <a:schemeClr val="tx1"/>
                </a:solidFill>
                <a:effectLst/>
                <a:latin typeface="Blackadder ITC" panose="04020505051007020D02" pitchFamily="82" charset="0"/>
              </a:rPr>
              <a:t>.</a:t>
            </a:r>
          </a:p>
        </p:txBody>
      </p:sp>
      <p:pic>
        <p:nvPicPr>
          <p:cNvPr id="2050" name="Picture 2" descr="C:\Users\Ann\Desktop\RTM - Logo 1.1.1 ver - S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580" y="38812"/>
            <a:ext cx="1017012" cy="115794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solidFill>
                  <a:schemeClr val="accent1"/>
                </a:solidFill>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A04D55C4-D3F2-4A9F-AA8C-A1F5D96D042E}" type="slidenum">
              <a:rPr lang="en-CA" altLang="en-US" smtClean="0"/>
              <a:pPr/>
              <a:t>‹#›</a:t>
            </a:fld>
            <a:endParaRPr lang="en-CA" altLang="en-US"/>
          </a:p>
        </p:txBody>
      </p:sp>
    </p:spTree>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lvl1pPr>
              <a:defRPr>
                <a:solidFill>
                  <a:schemeClr val="accent1"/>
                </a:solidFill>
              </a:defRPr>
            </a:lvl1pPr>
            <a:extLst/>
          </a:lstStyle>
          <a:p>
            <a:r>
              <a:rPr kumimoji="0" lang="en-US" dirty="0" smtClean="0"/>
              <a:t>Click to edit Master title style</a:t>
            </a:r>
            <a:endParaRPr kumimoji="0"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solidFill>
                  <a:schemeClr val="accent1"/>
                </a:solidFill>
              </a:defRPr>
            </a:lvl1pPr>
            <a:extLst/>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880BA3B2-3A3D-49A7-ACFB-7CC712F6EAFF}" type="datetimeFigureOut">
              <a:rPr lang="en-CA" altLang="en-US" smtClean="0"/>
              <a:pPr/>
              <a:t>2021-06-08</a:t>
            </a:fld>
            <a:endParaRPr lang="en-CA" alt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B35FF8E-A75C-43DD-916D-5535FB94453C}" type="slidenum">
              <a:rPr lang="en-CA" altLang="en-US" smtClean="0"/>
              <a:pPr/>
              <a:t>‹#›</a:t>
            </a:fld>
            <a:endParaRPr lang="en-CA" alt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CA" altLang="en-US"/>
          </a:p>
        </p:txBody>
      </p:sp>
      <p:pic>
        <p:nvPicPr>
          <p:cNvPr id="12" name="Picture 2" descr="C:\Users\Ann\Desktop\RTM - Logo 1.1.1 ver - S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154380"/>
            <a:ext cx="1115616" cy="127020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88640"/>
            <a:ext cx="7543800" cy="878160"/>
          </a:xfrm>
        </p:spPr>
        <p:txBody>
          <a:bodyPr/>
          <a:lstStyle>
            <a:lvl1pPr>
              <a:defRPr sz="3600" b="1">
                <a:solidFill>
                  <a:srgbClr val="FFFF00"/>
                </a:solidFill>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p:txBody>
          <a:bodyPr/>
          <a:lstStyle>
            <a:lvl1pPr>
              <a:defRPr sz="2800" b="1">
                <a:latin typeface="Andalus" panose="02020603050405020304" pitchFamily="18" charset="-78"/>
                <a:cs typeface="Andalus" panose="02020603050405020304" pitchFamily="18" charset="-78"/>
              </a:defRPr>
            </a:lvl1pPr>
            <a:lvl2pPr>
              <a:defRPr sz="2800" b="1">
                <a:latin typeface="Andalus" panose="02020603050405020304" pitchFamily="18" charset="-78"/>
                <a:cs typeface="Andalus" panose="02020603050405020304" pitchFamily="18" charset="-78"/>
              </a:defRPr>
            </a:lvl2pPr>
            <a:lvl3pPr>
              <a:defRPr sz="2800" b="1">
                <a:latin typeface="Andalus" panose="02020603050405020304" pitchFamily="18" charset="-78"/>
                <a:cs typeface="Andalus" panose="02020603050405020304" pitchFamily="18" charset="-78"/>
              </a:defRPr>
            </a:lvl3pPr>
            <a:lvl4pPr>
              <a:defRPr sz="2800" b="1">
                <a:latin typeface="Andalus" panose="02020603050405020304" pitchFamily="18" charset="-78"/>
                <a:cs typeface="Andalus" panose="02020603050405020304" pitchFamily="18" charset="-78"/>
              </a:defRPr>
            </a:lvl4pPr>
            <a:lvl5pPr>
              <a:defRPr sz="2800" b="1">
                <a:latin typeface="Andalus" panose="02020603050405020304" pitchFamily="18" charset="-78"/>
                <a:cs typeface="Andalus" panose="02020603050405020304"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9"/>
          <p:cNvSpPr>
            <a:spLocks noGrp="1" noChangeArrowheads="1"/>
          </p:cNvSpPr>
          <p:nvPr>
            <p:ph type="dt" sz="half" idx="10"/>
          </p:nvPr>
        </p:nvSpPr>
        <p:spPr>
          <a:ln/>
        </p:spPr>
        <p:txBody>
          <a:bodyPr/>
          <a:lstStyle>
            <a:lvl1pPr>
              <a:defRPr/>
            </a:lvl1pPr>
          </a:lstStyle>
          <a:p>
            <a:fld id="{F45B99D4-74B1-4F6C-B2A9-B3AB1F628EAF}" type="datetimeFigureOut">
              <a:rPr lang="en-CA" altLang="en-US"/>
              <a:pPr/>
              <a:t>2021-06-08</a:t>
            </a:fld>
            <a:endParaRPr lang="en-CA" altLang="en-US"/>
          </a:p>
        </p:txBody>
      </p:sp>
      <p:sp>
        <p:nvSpPr>
          <p:cNvPr id="5" name="Rectangle 20"/>
          <p:cNvSpPr>
            <a:spLocks noGrp="1" noChangeArrowheads="1"/>
          </p:cNvSpPr>
          <p:nvPr>
            <p:ph type="ftr" sz="quarter" idx="11"/>
          </p:nvPr>
        </p:nvSpPr>
        <p:spPr>
          <a:ln/>
        </p:spPr>
        <p:txBody>
          <a:bodyPr/>
          <a:lstStyle>
            <a:lvl1pPr>
              <a:defRPr/>
            </a:lvl1pPr>
          </a:lstStyle>
          <a:p>
            <a:endParaRPr lang="en-CA" altLang="en-US"/>
          </a:p>
        </p:txBody>
      </p:sp>
      <p:sp>
        <p:nvSpPr>
          <p:cNvPr id="6" name="Rectangle 21"/>
          <p:cNvSpPr>
            <a:spLocks noGrp="1" noChangeArrowheads="1"/>
          </p:cNvSpPr>
          <p:nvPr>
            <p:ph type="sldNum" sz="quarter" idx="12"/>
          </p:nvPr>
        </p:nvSpPr>
        <p:spPr>
          <a:ln/>
        </p:spPr>
        <p:txBody>
          <a:bodyPr/>
          <a:lstStyle>
            <a:lvl1pPr>
              <a:defRPr/>
            </a:lvl1pPr>
          </a:lstStyle>
          <a:p>
            <a:fld id="{389E0382-E3B2-4BD4-A678-422E6F154E6D}" type="slidenum">
              <a:rPr lang="en-CA" altLang="en-US"/>
              <a:pPr/>
              <a:t>‹#›</a:t>
            </a:fld>
            <a:endParaRPr lang="en-CA" altLang="en-US"/>
          </a:p>
        </p:txBody>
      </p:sp>
    </p:spTree>
    <p:extLst>
      <p:ext uri="{BB962C8B-B14F-4D97-AF65-F5344CB8AC3E}">
        <p14:creationId xmlns:p14="http://schemas.microsoft.com/office/powerpoint/2010/main" val="176716699"/>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dirty="0" smtClean="0"/>
              <a:t>Click to edit Master title style</a:t>
            </a:r>
            <a:endParaRPr kumimoji="0" lang="en-US" dirty="0"/>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621B9381-92A4-46FF-B998-5726ED204718}" type="datetimeFigureOut">
              <a:rPr lang="en-CA" altLang="en-US" smtClean="0"/>
              <a:pPr/>
              <a:t>2021-06-08</a:t>
            </a:fld>
            <a:endParaRPr lang="en-CA" alt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581FEF8-38BB-4653-A730-5A5B9E05B035}" type="slidenum">
              <a:rPr lang="en-CA" altLang="en-US" smtClean="0"/>
              <a:pPr/>
              <a:t>‹#›</a:t>
            </a:fld>
            <a:endParaRPr lang="en-CA" alt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CA" altLang="en-US"/>
          </a:p>
        </p:txBody>
      </p:sp>
      <p:pic>
        <p:nvPicPr>
          <p:cNvPr id="11" name="Picture 2" descr="C:\Users\Ann\Desktop\RTM - Logo 1.1.1 ver - S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4368" y="154380"/>
            <a:ext cx="1115616" cy="1270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7B95EF-510F-42F8-AB50-9F620022A447}" type="datetimeFigureOut">
              <a:rPr lang="en-CA" altLang="en-US" smtClean="0"/>
              <a:pPr/>
              <a:t>2021-06-08</a:t>
            </a:fld>
            <a:endParaRPr lang="en-CA" altLang="en-US"/>
          </a:p>
        </p:txBody>
      </p:sp>
      <p:sp>
        <p:nvSpPr>
          <p:cNvPr id="5" name="Footer Placeholder 4"/>
          <p:cNvSpPr>
            <a:spLocks noGrp="1"/>
          </p:cNvSpPr>
          <p:nvPr>
            <p:ph type="ftr" sz="quarter" idx="11"/>
          </p:nvPr>
        </p:nvSpPr>
        <p:spPr/>
        <p:txBody>
          <a:bodyPr/>
          <a:lstStyle>
            <a:extLst/>
          </a:lstStyle>
          <a:p>
            <a:endParaRPr lang="en-CA" altLang="en-US"/>
          </a:p>
        </p:txBody>
      </p:sp>
      <p:sp>
        <p:nvSpPr>
          <p:cNvPr id="6" name="Slide Number Placeholder 5"/>
          <p:cNvSpPr>
            <a:spLocks noGrp="1"/>
          </p:cNvSpPr>
          <p:nvPr>
            <p:ph type="sldNum" sz="quarter" idx="12"/>
          </p:nvPr>
        </p:nvSpPr>
        <p:spPr/>
        <p:txBody>
          <a:bodyPr/>
          <a:lstStyle>
            <a:extLst/>
          </a:lstStyle>
          <a:p>
            <a:fld id="{2F36FFD4-965D-4F78-9194-F0551D75896A}" type="slidenum">
              <a:rPr lang="en-CA" altLang="en-US" smtClean="0"/>
              <a:pPr/>
              <a:t>‹#›</a:t>
            </a:fld>
            <a:endParaRPr lang="en-CA" altLang="en-US"/>
          </a:p>
        </p:txBody>
      </p:sp>
    </p:spTree>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solidFill>
                  <a:schemeClr val="accent1"/>
                </a:solidFill>
              </a:defRPr>
            </a:lvl1pPr>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4AE5A2B-78EE-416F-8366-7233AA85D2E6}" type="datetimeFigureOut">
              <a:rPr lang="en-CA" altLang="en-US" smtClean="0"/>
              <a:pPr/>
              <a:t>2021-06-08</a:t>
            </a:fld>
            <a:endParaRPr lang="en-CA" altLang="en-US"/>
          </a:p>
        </p:txBody>
      </p:sp>
      <p:sp>
        <p:nvSpPr>
          <p:cNvPr id="5" name="Footer Placeholder 4"/>
          <p:cNvSpPr>
            <a:spLocks noGrp="1"/>
          </p:cNvSpPr>
          <p:nvPr>
            <p:ph type="ftr" sz="quarter" idx="11"/>
          </p:nvPr>
        </p:nvSpPr>
        <p:spPr/>
        <p:txBody>
          <a:bodyPr/>
          <a:lstStyle>
            <a:extLst/>
          </a:lstStyle>
          <a:p>
            <a:endParaRPr lang="en-CA" altLang="en-US"/>
          </a:p>
        </p:txBody>
      </p:sp>
      <p:sp>
        <p:nvSpPr>
          <p:cNvPr id="6" name="Slide Number Placeholder 5"/>
          <p:cNvSpPr>
            <a:spLocks noGrp="1"/>
          </p:cNvSpPr>
          <p:nvPr>
            <p:ph type="sldNum" sz="quarter" idx="12"/>
          </p:nvPr>
        </p:nvSpPr>
        <p:spPr/>
        <p:txBody>
          <a:bodyPr/>
          <a:lstStyle>
            <a:extLst/>
          </a:lstStyle>
          <a:p>
            <a:fld id="{19DABC99-CDBB-40A7-8D31-609A1AE08B8A}" type="slidenum">
              <a:rPr lang="en-CA" altLang="en-US" smtClean="0"/>
              <a:pPr/>
              <a:t>‹#›</a:t>
            </a:fld>
            <a:endParaRPr lang="en-CA" altLang="en-US"/>
          </a:p>
        </p:txBody>
      </p:sp>
    </p:spTree>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fld id="{7453AD5C-70BE-4CD0-83E7-627D3FE00128}" type="datetimeFigureOut">
              <a:rPr lang="en-CA" altLang="en-US"/>
              <a:pPr/>
              <a:t>2021-06-08</a:t>
            </a:fld>
            <a:endParaRPr lang="en-CA" altLang="en-US"/>
          </a:p>
        </p:txBody>
      </p:sp>
      <p:sp>
        <p:nvSpPr>
          <p:cNvPr id="5" name="Rectangle 20"/>
          <p:cNvSpPr>
            <a:spLocks noGrp="1" noChangeArrowheads="1"/>
          </p:cNvSpPr>
          <p:nvPr>
            <p:ph type="ftr" sz="quarter" idx="11"/>
          </p:nvPr>
        </p:nvSpPr>
        <p:spPr>
          <a:ln/>
        </p:spPr>
        <p:txBody>
          <a:bodyPr/>
          <a:lstStyle>
            <a:lvl1pPr>
              <a:defRPr/>
            </a:lvl1pPr>
          </a:lstStyle>
          <a:p>
            <a:endParaRPr lang="en-CA" altLang="en-US"/>
          </a:p>
        </p:txBody>
      </p:sp>
      <p:sp>
        <p:nvSpPr>
          <p:cNvPr id="6" name="Rectangle 21"/>
          <p:cNvSpPr>
            <a:spLocks noGrp="1" noChangeArrowheads="1"/>
          </p:cNvSpPr>
          <p:nvPr>
            <p:ph type="sldNum" sz="quarter" idx="12"/>
          </p:nvPr>
        </p:nvSpPr>
        <p:spPr>
          <a:ln/>
        </p:spPr>
        <p:txBody>
          <a:bodyPr/>
          <a:lstStyle>
            <a:lvl1pPr>
              <a:defRPr/>
            </a:lvl1pPr>
          </a:lstStyle>
          <a:p>
            <a:fld id="{259C6449-B809-4367-BEB4-B804B101A1A7}" type="slidenum">
              <a:rPr lang="en-CA" altLang="en-US"/>
              <a:pPr/>
              <a:t>‹#›</a:t>
            </a:fld>
            <a:endParaRPr lang="en-CA" altLang="en-US"/>
          </a:p>
        </p:txBody>
      </p:sp>
    </p:spTree>
    <p:extLst>
      <p:ext uri="{BB962C8B-B14F-4D97-AF65-F5344CB8AC3E}">
        <p14:creationId xmlns:p14="http://schemas.microsoft.com/office/powerpoint/2010/main" val="539587170"/>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fld id="{ABA60D54-94C5-4885-915D-2587B63604AA}" type="datetimeFigureOut">
              <a:rPr lang="en-CA" altLang="en-US"/>
              <a:pPr/>
              <a:t>2021-06-08</a:t>
            </a:fld>
            <a:endParaRPr lang="en-CA" altLang="en-US"/>
          </a:p>
        </p:txBody>
      </p:sp>
      <p:sp>
        <p:nvSpPr>
          <p:cNvPr id="6" name="Rectangle 20"/>
          <p:cNvSpPr>
            <a:spLocks noGrp="1" noChangeArrowheads="1"/>
          </p:cNvSpPr>
          <p:nvPr>
            <p:ph type="ftr" sz="quarter" idx="11"/>
          </p:nvPr>
        </p:nvSpPr>
        <p:spPr>
          <a:ln/>
        </p:spPr>
        <p:txBody>
          <a:bodyPr/>
          <a:lstStyle>
            <a:lvl1pPr>
              <a:defRPr/>
            </a:lvl1pPr>
          </a:lstStyle>
          <a:p>
            <a:endParaRPr lang="en-CA" altLang="en-US"/>
          </a:p>
        </p:txBody>
      </p:sp>
      <p:sp>
        <p:nvSpPr>
          <p:cNvPr id="7" name="Rectangle 21"/>
          <p:cNvSpPr>
            <a:spLocks noGrp="1" noChangeArrowheads="1"/>
          </p:cNvSpPr>
          <p:nvPr>
            <p:ph type="sldNum" sz="quarter" idx="12"/>
          </p:nvPr>
        </p:nvSpPr>
        <p:spPr>
          <a:ln/>
        </p:spPr>
        <p:txBody>
          <a:bodyPr/>
          <a:lstStyle>
            <a:lvl1pPr>
              <a:defRPr/>
            </a:lvl1pPr>
          </a:lstStyle>
          <a:p>
            <a:fld id="{2B8CB0BF-7AD9-4A24-BD13-B9FC37783775}" type="slidenum">
              <a:rPr lang="en-CA" altLang="en-US"/>
              <a:pPr/>
              <a:t>‹#›</a:t>
            </a:fld>
            <a:endParaRPr lang="en-CA" altLang="en-US"/>
          </a:p>
        </p:txBody>
      </p:sp>
    </p:spTree>
    <p:extLst>
      <p:ext uri="{BB962C8B-B14F-4D97-AF65-F5344CB8AC3E}">
        <p14:creationId xmlns:p14="http://schemas.microsoft.com/office/powerpoint/2010/main" val="3003831449"/>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fld id="{9C57F91C-CC81-482C-9BBF-6C345E6EF19A}" type="datetimeFigureOut">
              <a:rPr lang="en-CA" altLang="en-US"/>
              <a:pPr/>
              <a:t>2021-06-08</a:t>
            </a:fld>
            <a:endParaRPr lang="en-CA" altLang="en-US"/>
          </a:p>
        </p:txBody>
      </p:sp>
      <p:sp>
        <p:nvSpPr>
          <p:cNvPr id="8" name="Rectangle 20"/>
          <p:cNvSpPr>
            <a:spLocks noGrp="1" noChangeArrowheads="1"/>
          </p:cNvSpPr>
          <p:nvPr>
            <p:ph type="ftr" sz="quarter" idx="11"/>
          </p:nvPr>
        </p:nvSpPr>
        <p:spPr>
          <a:ln/>
        </p:spPr>
        <p:txBody>
          <a:bodyPr/>
          <a:lstStyle>
            <a:lvl1pPr>
              <a:defRPr/>
            </a:lvl1pPr>
          </a:lstStyle>
          <a:p>
            <a:endParaRPr lang="en-CA" altLang="en-US"/>
          </a:p>
        </p:txBody>
      </p:sp>
      <p:sp>
        <p:nvSpPr>
          <p:cNvPr id="9" name="Rectangle 21"/>
          <p:cNvSpPr>
            <a:spLocks noGrp="1" noChangeArrowheads="1"/>
          </p:cNvSpPr>
          <p:nvPr>
            <p:ph type="sldNum" sz="quarter" idx="12"/>
          </p:nvPr>
        </p:nvSpPr>
        <p:spPr>
          <a:ln/>
        </p:spPr>
        <p:txBody>
          <a:bodyPr/>
          <a:lstStyle>
            <a:lvl1pPr>
              <a:defRPr/>
            </a:lvl1pPr>
          </a:lstStyle>
          <a:p>
            <a:fld id="{A04D55C4-D3F2-4A9F-AA8C-A1F5D96D042E}" type="slidenum">
              <a:rPr lang="en-CA" altLang="en-US"/>
              <a:pPr/>
              <a:t>‹#›</a:t>
            </a:fld>
            <a:endParaRPr lang="en-CA" altLang="en-US"/>
          </a:p>
        </p:txBody>
      </p:sp>
    </p:spTree>
    <p:extLst>
      <p:ext uri="{BB962C8B-B14F-4D97-AF65-F5344CB8AC3E}">
        <p14:creationId xmlns:p14="http://schemas.microsoft.com/office/powerpoint/2010/main" val="3759300729"/>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fld id="{377DCE6D-DDC6-4AF8-B8CF-9EC3E89552F8}" type="datetimeFigureOut">
              <a:rPr lang="en-CA" altLang="en-US"/>
              <a:pPr/>
              <a:t>2021-06-08</a:t>
            </a:fld>
            <a:endParaRPr lang="en-CA" altLang="en-US"/>
          </a:p>
        </p:txBody>
      </p:sp>
      <p:sp>
        <p:nvSpPr>
          <p:cNvPr id="4" name="Rectangle 20"/>
          <p:cNvSpPr>
            <a:spLocks noGrp="1" noChangeArrowheads="1"/>
          </p:cNvSpPr>
          <p:nvPr>
            <p:ph type="ftr" sz="quarter" idx="11"/>
          </p:nvPr>
        </p:nvSpPr>
        <p:spPr>
          <a:ln/>
        </p:spPr>
        <p:txBody>
          <a:bodyPr/>
          <a:lstStyle>
            <a:lvl1pPr>
              <a:defRPr/>
            </a:lvl1pPr>
          </a:lstStyle>
          <a:p>
            <a:endParaRPr lang="en-CA" altLang="en-US"/>
          </a:p>
        </p:txBody>
      </p:sp>
      <p:sp>
        <p:nvSpPr>
          <p:cNvPr id="5" name="Rectangle 21"/>
          <p:cNvSpPr>
            <a:spLocks noGrp="1" noChangeArrowheads="1"/>
          </p:cNvSpPr>
          <p:nvPr>
            <p:ph type="sldNum" sz="quarter" idx="12"/>
          </p:nvPr>
        </p:nvSpPr>
        <p:spPr>
          <a:ln/>
        </p:spPr>
        <p:txBody>
          <a:bodyPr/>
          <a:lstStyle>
            <a:lvl1pPr>
              <a:defRPr/>
            </a:lvl1pPr>
          </a:lstStyle>
          <a:p>
            <a:fld id="{E6A3E972-01C1-4D39-A118-E63758DDB834}" type="slidenum">
              <a:rPr lang="en-CA" altLang="en-US"/>
              <a:pPr/>
              <a:t>‹#›</a:t>
            </a:fld>
            <a:endParaRPr lang="en-CA" altLang="en-US"/>
          </a:p>
        </p:txBody>
      </p:sp>
    </p:spTree>
    <p:extLst>
      <p:ext uri="{BB962C8B-B14F-4D97-AF65-F5344CB8AC3E}">
        <p14:creationId xmlns:p14="http://schemas.microsoft.com/office/powerpoint/2010/main" val="3157806840"/>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fld id="{36B0F710-C8D2-45B4-ABD7-8C7E4F7F87D7}" type="datetimeFigureOut">
              <a:rPr lang="en-CA" altLang="en-US"/>
              <a:pPr/>
              <a:t>2021-06-08</a:t>
            </a:fld>
            <a:endParaRPr lang="en-CA" altLang="en-US"/>
          </a:p>
        </p:txBody>
      </p:sp>
      <p:sp>
        <p:nvSpPr>
          <p:cNvPr id="3" name="Rectangle 20"/>
          <p:cNvSpPr>
            <a:spLocks noGrp="1" noChangeArrowheads="1"/>
          </p:cNvSpPr>
          <p:nvPr>
            <p:ph type="ftr" sz="quarter" idx="11"/>
          </p:nvPr>
        </p:nvSpPr>
        <p:spPr>
          <a:ln/>
        </p:spPr>
        <p:txBody>
          <a:bodyPr/>
          <a:lstStyle>
            <a:lvl1pPr>
              <a:defRPr/>
            </a:lvl1pPr>
          </a:lstStyle>
          <a:p>
            <a:endParaRPr lang="en-CA" altLang="en-US"/>
          </a:p>
        </p:txBody>
      </p:sp>
      <p:sp>
        <p:nvSpPr>
          <p:cNvPr id="4" name="Rectangle 21"/>
          <p:cNvSpPr>
            <a:spLocks noGrp="1" noChangeArrowheads="1"/>
          </p:cNvSpPr>
          <p:nvPr>
            <p:ph type="sldNum" sz="quarter" idx="12"/>
          </p:nvPr>
        </p:nvSpPr>
        <p:spPr>
          <a:ln/>
        </p:spPr>
        <p:txBody>
          <a:bodyPr/>
          <a:lstStyle>
            <a:lvl1pPr>
              <a:defRPr/>
            </a:lvl1pPr>
          </a:lstStyle>
          <a:p>
            <a:fld id="{A5F61117-B44F-484B-B6B6-C66607C940E1}" type="slidenum">
              <a:rPr lang="en-CA" altLang="en-US"/>
              <a:pPr/>
              <a:t>‹#›</a:t>
            </a:fld>
            <a:endParaRPr lang="en-CA" altLang="en-US"/>
          </a:p>
        </p:txBody>
      </p:sp>
    </p:spTree>
    <p:extLst>
      <p:ext uri="{BB962C8B-B14F-4D97-AF65-F5344CB8AC3E}">
        <p14:creationId xmlns:p14="http://schemas.microsoft.com/office/powerpoint/2010/main" val="4259412653"/>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fld id="{880BA3B2-3A3D-49A7-ACFB-7CC712F6EAFF}" type="datetimeFigureOut">
              <a:rPr lang="en-CA" altLang="en-US"/>
              <a:pPr/>
              <a:t>2021-06-08</a:t>
            </a:fld>
            <a:endParaRPr lang="en-CA" altLang="en-US"/>
          </a:p>
        </p:txBody>
      </p:sp>
      <p:sp>
        <p:nvSpPr>
          <p:cNvPr id="6" name="Rectangle 20"/>
          <p:cNvSpPr>
            <a:spLocks noGrp="1" noChangeArrowheads="1"/>
          </p:cNvSpPr>
          <p:nvPr>
            <p:ph type="ftr" sz="quarter" idx="11"/>
          </p:nvPr>
        </p:nvSpPr>
        <p:spPr>
          <a:ln/>
        </p:spPr>
        <p:txBody>
          <a:bodyPr/>
          <a:lstStyle>
            <a:lvl1pPr>
              <a:defRPr/>
            </a:lvl1pPr>
          </a:lstStyle>
          <a:p>
            <a:endParaRPr lang="en-CA" altLang="en-US"/>
          </a:p>
        </p:txBody>
      </p:sp>
      <p:sp>
        <p:nvSpPr>
          <p:cNvPr id="7" name="Rectangle 21"/>
          <p:cNvSpPr>
            <a:spLocks noGrp="1" noChangeArrowheads="1"/>
          </p:cNvSpPr>
          <p:nvPr>
            <p:ph type="sldNum" sz="quarter" idx="12"/>
          </p:nvPr>
        </p:nvSpPr>
        <p:spPr>
          <a:ln/>
        </p:spPr>
        <p:txBody>
          <a:bodyPr/>
          <a:lstStyle>
            <a:lvl1pPr>
              <a:defRPr/>
            </a:lvl1pPr>
          </a:lstStyle>
          <a:p>
            <a:fld id="{CB35FF8E-A75C-43DD-916D-5535FB94453C}" type="slidenum">
              <a:rPr lang="en-CA" altLang="en-US"/>
              <a:pPr/>
              <a:t>‹#›</a:t>
            </a:fld>
            <a:endParaRPr lang="en-CA" altLang="en-US"/>
          </a:p>
        </p:txBody>
      </p:sp>
    </p:spTree>
    <p:extLst>
      <p:ext uri="{BB962C8B-B14F-4D97-AF65-F5344CB8AC3E}">
        <p14:creationId xmlns:p14="http://schemas.microsoft.com/office/powerpoint/2010/main" val="3560399371"/>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fld id="{621B9381-92A4-46FF-B998-5726ED204718}" type="datetimeFigureOut">
              <a:rPr lang="en-CA" altLang="en-US"/>
              <a:pPr/>
              <a:t>2021-06-08</a:t>
            </a:fld>
            <a:endParaRPr lang="en-CA" altLang="en-US"/>
          </a:p>
        </p:txBody>
      </p:sp>
      <p:sp>
        <p:nvSpPr>
          <p:cNvPr id="6" name="Rectangle 20"/>
          <p:cNvSpPr>
            <a:spLocks noGrp="1" noChangeArrowheads="1"/>
          </p:cNvSpPr>
          <p:nvPr>
            <p:ph type="ftr" sz="quarter" idx="11"/>
          </p:nvPr>
        </p:nvSpPr>
        <p:spPr>
          <a:ln/>
        </p:spPr>
        <p:txBody>
          <a:bodyPr/>
          <a:lstStyle>
            <a:lvl1pPr>
              <a:defRPr/>
            </a:lvl1pPr>
          </a:lstStyle>
          <a:p>
            <a:endParaRPr lang="en-CA" altLang="en-US"/>
          </a:p>
        </p:txBody>
      </p:sp>
      <p:sp>
        <p:nvSpPr>
          <p:cNvPr id="7" name="Rectangle 21"/>
          <p:cNvSpPr>
            <a:spLocks noGrp="1" noChangeArrowheads="1"/>
          </p:cNvSpPr>
          <p:nvPr>
            <p:ph type="sldNum" sz="quarter" idx="12"/>
          </p:nvPr>
        </p:nvSpPr>
        <p:spPr>
          <a:ln/>
        </p:spPr>
        <p:txBody>
          <a:bodyPr/>
          <a:lstStyle>
            <a:lvl1pPr>
              <a:defRPr/>
            </a:lvl1pPr>
          </a:lstStyle>
          <a:p>
            <a:fld id="{4581FEF8-38BB-4653-A730-5A5B9E05B035}" type="slidenum">
              <a:rPr lang="en-CA" altLang="en-US"/>
              <a:pPr/>
              <a:t>‹#›</a:t>
            </a:fld>
            <a:endParaRPr lang="en-CA" altLang="en-US"/>
          </a:p>
        </p:txBody>
      </p:sp>
    </p:spTree>
    <p:extLst>
      <p:ext uri="{BB962C8B-B14F-4D97-AF65-F5344CB8AC3E}">
        <p14:creationId xmlns:p14="http://schemas.microsoft.com/office/powerpoint/2010/main" val="419206331"/>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088" name="Rectangle 16"/>
          <p:cNvSpPr>
            <a:spLocks noChangeArrowheads="1"/>
          </p:cNvSpPr>
          <p:nvPr/>
        </p:nvSpPr>
        <p:spPr bwMode="invGray">
          <a:xfrm>
            <a:off x="0" y="1066800"/>
            <a:ext cx="9144000" cy="1828800"/>
          </a:xfrm>
          <a:prstGeom prst="rect">
            <a:avLst/>
          </a:prstGeom>
          <a:gradFill rotWithShape="1">
            <a:gsLst>
              <a:gs pos="0">
                <a:schemeClr val="bg1">
                  <a:alpha val="50000"/>
                </a:schemeClr>
              </a:gs>
              <a:gs pos="100000">
                <a:schemeClr val="bg1">
                  <a:gamma/>
                  <a:shade val="0"/>
                  <a:invGamma/>
                  <a:alpha val="0"/>
                </a:schemeClr>
              </a:gs>
            </a:gsLst>
            <a:path path="rect">
              <a:fillToRect l="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089" name="Rectangle 17"/>
          <p:cNvSpPr>
            <a:spLocks noChangeArrowheads="1"/>
          </p:cNvSpPr>
          <p:nvPr/>
        </p:nvSpPr>
        <p:spPr bwMode="gray">
          <a:xfrm>
            <a:off x="0" y="0"/>
            <a:ext cx="9144000" cy="1144588"/>
          </a:xfrm>
          <a:prstGeom prst="rect">
            <a:avLst/>
          </a:prstGeom>
          <a:gradFill rotWithShape="1">
            <a:gsLst>
              <a:gs pos="0">
                <a:schemeClr val="bg1">
                  <a:gamma/>
                  <a:shade val="40000"/>
                  <a:invGamma/>
                  <a:alpha val="60001"/>
                </a:schemeClr>
              </a:gs>
              <a:gs pos="100000">
                <a:schemeClr val="bg1"/>
              </a:gs>
            </a:gsLst>
            <a:lin ang="189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090" name="Rectangle 1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3091" name="Rectangle 1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AA0AEAD9-13A1-40B5-BD6B-DDDD30DDCE3B}" type="datetimeFigureOut">
              <a:rPr lang="en-CA" altLang="en-US"/>
              <a:pPr/>
              <a:t>2021-06-08</a:t>
            </a:fld>
            <a:endParaRPr lang="en-CA" altLang="en-US"/>
          </a:p>
        </p:txBody>
      </p:sp>
      <p:sp>
        <p:nvSpPr>
          <p:cNvPr id="3092" name="Rectangle 2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CA" altLang="en-US"/>
          </a:p>
        </p:txBody>
      </p:sp>
      <p:sp>
        <p:nvSpPr>
          <p:cNvPr id="3093" name="Rectangle 2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D61435-CBE7-4757-8236-976777388D7F}" type="slidenum">
              <a:rPr lang="en-CA" altLang="en-US"/>
              <a:pPr/>
              <a:t>‹#›</a:t>
            </a:fld>
            <a:endParaRPr lang="en-CA" altLang="en-US"/>
          </a:p>
        </p:txBody>
      </p:sp>
      <p:sp>
        <p:nvSpPr>
          <p:cNvPr id="3094" name="Rectangle 22"/>
          <p:cNvSpPr>
            <a:spLocks noGrp="1" noChangeArrowheads="1"/>
          </p:cNvSpPr>
          <p:nvPr>
            <p:ph type="title"/>
          </p:nvPr>
        </p:nvSpPr>
        <p:spPr bwMode="white">
          <a:xfrm>
            <a:off x="914400" y="76200"/>
            <a:ext cx="7543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grpSp>
        <p:nvGrpSpPr>
          <p:cNvPr id="3095" name="Group 23"/>
          <p:cNvGrpSpPr>
            <a:grpSpLocks/>
          </p:cNvGrpSpPr>
          <p:nvPr/>
        </p:nvGrpSpPr>
        <p:grpSpPr bwMode="auto">
          <a:xfrm>
            <a:off x="-4763" y="0"/>
            <a:ext cx="1181101" cy="3357563"/>
            <a:chOff x="-3" y="0"/>
            <a:chExt cx="744" cy="2115"/>
          </a:xfrm>
        </p:grpSpPr>
        <p:sp>
          <p:nvSpPr>
            <p:cNvPr id="3096" name="Freeform 24"/>
            <p:cNvSpPr>
              <a:spLocks/>
            </p:cNvSpPr>
            <p:nvPr userDrawn="1"/>
          </p:nvSpPr>
          <p:spPr bwMode="blackGray">
            <a:xfrm>
              <a:off x="-3" y="0"/>
              <a:ext cx="567" cy="2115"/>
            </a:xfrm>
            <a:custGeom>
              <a:avLst/>
              <a:gdLst>
                <a:gd name="T0" fmla="*/ 3 w 567"/>
                <a:gd name="T1" fmla="*/ 0 h 2115"/>
                <a:gd name="T2" fmla="*/ 3 w 567"/>
                <a:gd name="T3" fmla="*/ 1487 h 2115"/>
                <a:gd name="T4" fmla="*/ 0 w 567"/>
                <a:gd name="T5" fmla="*/ 2115 h 2115"/>
                <a:gd name="T6" fmla="*/ 567 w 567"/>
                <a:gd name="T7" fmla="*/ 731 h 2115"/>
                <a:gd name="T8" fmla="*/ 258 w 567"/>
                <a:gd name="T9" fmla="*/ 0 h 2115"/>
                <a:gd name="T10" fmla="*/ 3 w 567"/>
                <a:gd name="T11" fmla="*/ 0 h 2115"/>
              </a:gdLst>
              <a:ahLst/>
              <a:cxnLst>
                <a:cxn ang="0">
                  <a:pos x="T0" y="T1"/>
                </a:cxn>
                <a:cxn ang="0">
                  <a:pos x="T2" y="T3"/>
                </a:cxn>
                <a:cxn ang="0">
                  <a:pos x="T4" y="T5"/>
                </a:cxn>
                <a:cxn ang="0">
                  <a:pos x="T6" y="T7"/>
                </a:cxn>
                <a:cxn ang="0">
                  <a:pos x="T8" y="T9"/>
                </a:cxn>
                <a:cxn ang="0">
                  <a:pos x="T10" y="T11"/>
                </a:cxn>
              </a:cxnLst>
              <a:rect l="0" t="0" r="r" b="b"/>
              <a:pathLst>
                <a:path w="567" h="2115">
                  <a:moveTo>
                    <a:pt x="3" y="0"/>
                  </a:moveTo>
                  <a:lnTo>
                    <a:pt x="3" y="1487"/>
                  </a:lnTo>
                  <a:lnTo>
                    <a:pt x="0" y="2115"/>
                  </a:lnTo>
                  <a:lnTo>
                    <a:pt x="567" y="731"/>
                  </a:lnTo>
                  <a:lnTo>
                    <a:pt x="258" y="0"/>
                  </a:lnTo>
                  <a:lnTo>
                    <a:pt x="3" y="0"/>
                  </a:lnTo>
                  <a:close/>
                </a:path>
              </a:pathLst>
            </a:custGeom>
            <a:gradFill rotWithShape="1">
              <a:gsLst>
                <a:gs pos="0">
                  <a:schemeClr val="accent1">
                    <a:alpha val="30000"/>
                  </a:schemeClr>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97" name="Freeform 25"/>
            <p:cNvSpPr>
              <a:spLocks/>
            </p:cNvSpPr>
            <p:nvPr userDrawn="1"/>
          </p:nvSpPr>
          <p:spPr bwMode="blackGray">
            <a:xfrm>
              <a:off x="0" y="0"/>
              <a:ext cx="567" cy="1893"/>
            </a:xfrm>
            <a:custGeom>
              <a:avLst/>
              <a:gdLst>
                <a:gd name="T0" fmla="*/ 8 w 567"/>
                <a:gd name="T1" fmla="*/ 0 h 1893"/>
                <a:gd name="T2" fmla="*/ 8 w 567"/>
                <a:gd name="T3" fmla="*/ 1486 h 1893"/>
                <a:gd name="T4" fmla="*/ 0 w 567"/>
                <a:gd name="T5" fmla="*/ 1893 h 1893"/>
                <a:gd name="T6" fmla="*/ 567 w 567"/>
                <a:gd name="T7" fmla="*/ 734 h 1893"/>
                <a:gd name="T8" fmla="*/ 204 w 567"/>
                <a:gd name="T9" fmla="*/ 0 h 1893"/>
                <a:gd name="T10" fmla="*/ 8 w 567"/>
                <a:gd name="T11" fmla="*/ 0 h 1893"/>
              </a:gdLst>
              <a:ahLst/>
              <a:cxnLst>
                <a:cxn ang="0">
                  <a:pos x="T0" y="T1"/>
                </a:cxn>
                <a:cxn ang="0">
                  <a:pos x="T2" y="T3"/>
                </a:cxn>
                <a:cxn ang="0">
                  <a:pos x="T4" y="T5"/>
                </a:cxn>
                <a:cxn ang="0">
                  <a:pos x="T6" y="T7"/>
                </a:cxn>
                <a:cxn ang="0">
                  <a:pos x="T8" y="T9"/>
                </a:cxn>
                <a:cxn ang="0">
                  <a:pos x="T10" y="T11"/>
                </a:cxn>
              </a:cxnLst>
              <a:rect l="0" t="0" r="r" b="b"/>
              <a:pathLst>
                <a:path w="567" h="1893">
                  <a:moveTo>
                    <a:pt x="8" y="0"/>
                  </a:moveTo>
                  <a:lnTo>
                    <a:pt x="8" y="1486"/>
                  </a:lnTo>
                  <a:lnTo>
                    <a:pt x="0" y="1893"/>
                  </a:lnTo>
                  <a:lnTo>
                    <a:pt x="567" y="734"/>
                  </a:lnTo>
                  <a:lnTo>
                    <a:pt x="204" y="0"/>
                  </a:lnTo>
                  <a:lnTo>
                    <a:pt x="8" y="0"/>
                  </a:lnTo>
                  <a:close/>
                </a:path>
              </a:pathLst>
            </a:custGeom>
            <a:gradFill rotWithShape="1">
              <a:gsLst>
                <a:gs pos="0">
                  <a:schemeClr val="accent1">
                    <a:alpha val="20000"/>
                  </a:schemeClr>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098" name="AutoShape 26"/>
            <p:cNvSpPr>
              <a:spLocks noChangeArrowheads="1"/>
            </p:cNvSpPr>
            <p:nvPr userDrawn="1"/>
          </p:nvSpPr>
          <p:spPr bwMode="blackGray">
            <a:xfrm rot="5400000" flipH="1">
              <a:off x="-412" y="445"/>
              <a:ext cx="1388" cy="564"/>
            </a:xfrm>
            <a:prstGeom prst="triangle">
              <a:avLst>
                <a:gd name="adj" fmla="val 49917"/>
              </a:avLst>
            </a:prstGeom>
            <a:gradFill rotWithShape="1">
              <a:gsLst>
                <a:gs pos="0">
                  <a:schemeClr val="accent1">
                    <a:alpha val="25000"/>
                  </a:schemeClr>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099" name="AutoShape 27"/>
            <p:cNvSpPr>
              <a:spLocks noChangeArrowheads="1"/>
            </p:cNvSpPr>
            <p:nvPr userDrawn="1"/>
          </p:nvSpPr>
          <p:spPr bwMode="blackGray">
            <a:xfrm rot="5400000" flipH="1">
              <a:off x="-3" y="466"/>
              <a:ext cx="561" cy="556"/>
            </a:xfrm>
            <a:prstGeom prst="triangle">
              <a:avLst>
                <a:gd name="adj" fmla="val 53245"/>
              </a:avLst>
            </a:prstGeom>
            <a:gradFill rotWithShape="1">
              <a:gsLst>
                <a:gs pos="0">
                  <a:schemeClr val="tx2">
                    <a:alpha val="39999"/>
                  </a:schemeClr>
                </a:gs>
                <a:gs pos="100000">
                  <a:schemeClr val="tx2">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3100" name="Picture 28" descr="aaa"/>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blackGray">
            <a:xfrm flipH="1">
              <a:off x="314" y="503"/>
              <a:ext cx="427" cy="405"/>
            </a:xfrm>
            <a:prstGeom prst="rect">
              <a:avLst/>
            </a:prstGeom>
            <a:noFill/>
            <a:extLst>
              <a:ext uri="{909E8E84-426E-40DD-AFC4-6F175D3DCCD1}">
                <a14:hiddenFill xmlns:a14="http://schemas.microsoft.com/office/drawing/2010/main">
                  <a:gradFill rotWithShape="1">
                    <a:gsLst>
                      <a:gs pos="0">
                        <a:srgbClr val="FFFFFF"/>
                      </a:gs>
                      <a:gs pos="100000">
                        <a:srgbClr val="FFFFFF">
                          <a:gamma/>
                          <a:tint val="0"/>
                          <a:invGamma/>
                        </a:srgbClr>
                      </a:gs>
                    </a:gsLst>
                    <a:lin ang="5400000" scaled="1"/>
                  </a:gradFill>
                </a14:hiddenFill>
              </a:ext>
            </a:extLst>
          </p:spPr>
        </p:pic>
      </p:grpSp>
      <p:sp>
        <p:nvSpPr>
          <p:cNvPr id="3101" name="Rectangle 29"/>
          <p:cNvSpPr>
            <a:spLocks noChangeArrowheads="1"/>
          </p:cNvSpPr>
          <p:nvPr/>
        </p:nvSpPr>
        <p:spPr bwMode="gray">
          <a:xfrm>
            <a:off x="838200" y="1114425"/>
            <a:ext cx="8305800" cy="36513"/>
          </a:xfrm>
          <a:prstGeom prst="rect">
            <a:avLst/>
          </a:prstGeom>
          <a:gradFill rotWithShape="1">
            <a:gsLst>
              <a:gs pos="0">
                <a:schemeClr val="accent1">
                  <a:gamma/>
                  <a:tint val="0"/>
                  <a:invGamma/>
                  <a:alpha val="80000"/>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CA" alt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A0AEAD9-13A1-40B5-BD6B-DDDD30DDCE3B}" type="datetimeFigureOut">
              <a:rPr lang="en-CA" altLang="en-US" smtClean="0"/>
              <a:pPr/>
              <a:t>2021-06-08</a:t>
            </a:fld>
            <a:endParaRPr lang="en-CA" alt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2D61435-CBE7-4757-8236-976777388D7F}" type="slidenum">
              <a:rPr lang="en-CA" altLang="en-US" smtClean="0"/>
              <a:pPr/>
              <a:t>‹#›</a:t>
            </a:fld>
            <a:endParaRPr lang="en-CA" alt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8" name="Rounded Rectangle 7"/>
          <p:cNvSpPr/>
          <p:nvPr userDrawn="1"/>
        </p:nvSpPr>
        <p:spPr bwMode="auto">
          <a:xfrm>
            <a:off x="34739" y="5979613"/>
            <a:ext cx="4320480" cy="864096"/>
          </a:xfrm>
          <a:prstGeom prst="roundRect">
            <a:avLst/>
          </a:prstGeom>
          <a:gradFill rotWithShape="1">
            <a:gsLst>
              <a:gs pos="0">
                <a:schemeClr val="folHlink"/>
              </a:gs>
              <a:gs pos="100000">
                <a:schemeClr val="folHlink">
                  <a:gamma/>
                  <a:shade val="0"/>
                  <a:invGamma/>
                  <a:alpha val="0"/>
                </a:schemeClr>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2800" b="1" i="0" u="none" strike="noStrike" cap="none" normalizeH="0" baseline="0" dirty="0" smtClean="0">
                <a:ln>
                  <a:noFill/>
                </a:ln>
                <a:solidFill>
                  <a:schemeClr val="tx1"/>
                </a:solidFill>
                <a:effectLst/>
                <a:latin typeface="Copperplate Gothic Bold" panose="020E0705020206020404" pitchFamily="34" charset="0"/>
              </a:rPr>
              <a:t>Ann E. Gillies, </a:t>
            </a:r>
            <a:r>
              <a:rPr kumimoji="0" lang="en-CA" sz="1400" b="1" i="0" u="none" strike="noStrike" cap="none" normalizeH="0" baseline="0" dirty="0" smtClean="0">
                <a:ln>
                  <a:noFill/>
                </a:ln>
                <a:solidFill>
                  <a:schemeClr val="tx1"/>
                </a:solidFill>
                <a:effectLst/>
                <a:latin typeface="Copperplate Gothic Bold" panose="020E0705020206020404" pitchFamily="34" charset="0"/>
              </a:rPr>
              <a:t>Ph.D</a:t>
            </a:r>
            <a:r>
              <a:rPr kumimoji="0" lang="en-CA" sz="2800" b="0" i="0" u="none" strike="noStrike" cap="none" normalizeH="0" baseline="0" dirty="0" smtClean="0">
                <a:ln>
                  <a:noFill/>
                </a:ln>
                <a:solidFill>
                  <a:schemeClr val="tx1"/>
                </a:solidFill>
                <a:effectLst/>
                <a:latin typeface="Blackadder ITC" panose="04020505051007020D02" pitchFamily="82" charset="0"/>
              </a:rPr>
              <a:t>.</a:t>
            </a:r>
          </a:p>
        </p:txBody>
      </p:sp>
      <p:pic>
        <p:nvPicPr>
          <p:cNvPr id="9" name="Picture 2" descr="C:\Users\Ann\Desktop\RTM - Logo 1.1.1 ver - SB.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884368" y="154380"/>
            <a:ext cx="1115616" cy="1270208"/>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80" r:id="rId4"/>
    <p:sldLayoutId id="2147483681" r:id="rId5"/>
    <p:sldLayoutId id="2147483682" r:id="rId6"/>
    <p:sldLayoutId id="2147483683" r:id="rId7"/>
    <p:sldLayoutId id="2147483684" r:id="rId8"/>
    <p:sldLayoutId id="2147483685" r:id="rId9"/>
    <p:sldLayoutId id="2147483686" r:id="rId10"/>
  </p:sldLayoutIdLst>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1259632" y="1628800"/>
            <a:ext cx="6851104" cy="1470025"/>
          </a:xfrm>
        </p:spPr>
        <p:txBody>
          <a:bodyPr/>
          <a:lstStyle/>
          <a:p>
            <a:pPr algn="ctr"/>
            <a:r>
              <a:rPr lang="en-CA" altLang="en-US" sz="5400" dirty="0">
                <a:solidFill>
                  <a:schemeClr val="tx1"/>
                </a:solidFill>
              </a:rPr>
              <a:t>COMPLEX TRAUMA</a:t>
            </a:r>
          </a:p>
        </p:txBody>
      </p:sp>
      <p:sp>
        <p:nvSpPr>
          <p:cNvPr id="36867" name="Rectangle 3"/>
          <p:cNvSpPr>
            <a:spLocks noGrp="1" noChangeArrowheads="1"/>
          </p:cNvSpPr>
          <p:nvPr>
            <p:ph type="subTitle" idx="1"/>
          </p:nvPr>
        </p:nvSpPr>
        <p:spPr>
          <a:xfrm>
            <a:off x="27873" y="3717032"/>
            <a:ext cx="8784976" cy="1080120"/>
          </a:xfrm>
        </p:spPr>
        <p:txBody>
          <a:bodyPr/>
          <a:lstStyle/>
          <a:p>
            <a:pPr algn="ctr"/>
            <a:r>
              <a:rPr lang="en-CA" altLang="en-US" dirty="0"/>
              <a:t>COMPLEX TRAUMATIC STRESS DISORDER [CTSD]</a:t>
            </a:r>
          </a:p>
          <a:p>
            <a:endParaRPr lang="en-CA" altLang="en-US" dirty="0"/>
          </a:p>
        </p:txBody>
      </p:sp>
    </p:spTree>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bwMode="auto">
          <a:xfrm>
            <a:off x="571472" y="1500174"/>
            <a:ext cx="8072494" cy="2071702"/>
          </a:xfrm>
          <a:prstGeom prst="snip2DiagRect">
            <a:avLst/>
          </a:prstGeom>
          <a:ln>
            <a:headEnd type="none" w="med" len="med"/>
            <a:tailEnd type="none" w="med" len="med"/>
          </a:ln>
          <a:effectLst>
            <a:outerShdw blurRad="40000" dist="20000" dir="5400000" rotWithShape="0">
              <a:srgbClr val="000000">
                <a:alpha val="38000"/>
              </a:srgbClr>
            </a:outerShdw>
            <a:softEdge rad="127000"/>
          </a:effectLst>
        </p:spPr>
        <p:style>
          <a:lnRef idx="1">
            <a:schemeClr val="accent4"/>
          </a:lnRef>
          <a:fillRef idx="1002">
            <a:schemeClr val="dk1"/>
          </a:fillRef>
          <a:effectRef idx="1">
            <a:schemeClr val="accent4"/>
          </a:effectRef>
          <a:fontRef idx="minor">
            <a:schemeClr val="dk1"/>
          </a:fontRef>
        </p:style>
        <p:txBody>
          <a:bodyPr/>
          <a:lstStyle/>
          <a:p>
            <a:pPr>
              <a:defRPr/>
            </a:pPr>
            <a:endParaRPr lang="en-US" dirty="0">
              <a:solidFill>
                <a:schemeClr val="tx1"/>
              </a:solidFill>
            </a:endParaRPr>
          </a:p>
        </p:txBody>
      </p:sp>
      <p:sp>
        <p:nvSpPr>
          <p:cNvPr id="8198" name="Title 1"/>
          <p:cNvSpPr>
            <a:spLocks noGrp="1"/>
          </p:cNvSpPr>
          <p:nvPr>
            <p:ph type="title"/>
          </p:nvPr>
        </p:nvSpPr>
        <p:spPr>
          <a:xfrm>
            <a:off x="571500" y="0"/>
            <a:ext cx="7924800" cy="1311275"/>
          </a:xfrm>
        </p:spPr>
        <p:txBody>
          <a:bodyPr>
            <a:normAutofit/>
          </a:bodyPr>
          <a:lstStyle/>
          <a:p>
            <a:pPr algn="ctr" eaLnBrk="1" hangingPunct="1"/>
            <a:r>
              <a:rPr lang="en-US" sz="3600" b="1" dirty="0" err="1" smtClean="0">
                <a:cs typeface="Andalus" panose="02020603050405020304" pitchFamily="18" charset="-78"/>
              </a:rPr>
              <a:t>Prevelance</a:t>
            </a:r>
            <a:endParaRPr lang="en-US" sz="3600" b="1" dirty="0" smtClean="0">
              <a:cs typeface="Andalus" panose="02020603050405020304" pitchFamily="18" charset="-78"/>
            </a:endParaRPr>
          </a:p>
        </p:txBody>
      </p:sp>
      <p:sp>
        <p:nvSpPr>
          <p:cNvPr id="3" name="Content Placeholder 2"/>
          <p:cNvSpPr>
            <a:spLocks noGrp="1"/>
          </p:cNvSpPr>
          <p:nvPr>
            <p:ph idx="1"/>
          </p:nvPr>
        </p:nvSpPr>
        <p:spPr>
          <a:xfrm>
            <a:off x="533400" y="1143000"/>
            <a:ext cx="7924800" cy="4876800"/>
          </a:xfrm>
        </p:spPr>
        <p:txBody>
          <a:bodyPr/>
          <a:lstStyle/>
          <a:p>
            <a:pPr algn="ctr" eaLnBrk="1" hangingPunct="1">
              <a:buFontTx/>
              <a:buNone/>
              <a:defRPr/>
            </a:pPr>
            <a:endParaRPr lang="en-US" dirty="0" smtClean="0">
              <a:solidFill>
                <a:schemeClr val="bg2">
                  <a:lumMod val="20000"/>
                  <a:lumOff val="80000"/>
                </a:schemeClr>
              </a:solidFill>
            </a:endParaRPr>
          </a:p>
          <a:p>
            <a:pPr algn="ctr" eaLnBrk="1" hangingPunct="1">
              <a:buFontTx/>
              <a:buNone/>
              <a:defRPr/>
            </a:pPr>
            <a:r>
              <a:rPr lang="en-US" sz="3200" dirty="0" smtClean="0">
                <a:solidFill>
                  <a:schemeClr val="bg1"/>
                </a:solidFill>
              </a:rPr>
              <a:t> </a:t>
            </a:r>
            <a:r>
              <a:rPr lang="en-US" sz="3200" dirty="0" smtClean="0"/>
              <a:t>Among the most common</a:t>
            </a:r>
          </a:p>
          <a:p>
            <a:pPr algn="ctr" eaLnBrk="1" hangingPunct="1">
              <a:buFontTx/>
              <a:buNone/>
              <a:defRPr/>
            </a:pPr>
            <a:r>
              <a:rPr lang="en-US" sz="3200" dirty="0" smtClean="0"/>
              <a:t> of psychiatric disorders</a:t>
            </a:r>
          </a:p>
        </p:txBody>
      </p:sp>
      <p:sp>
        <p:nvSpPr>
          <p:cNvPr id="5" name="Snip Diagonal Corner Rectangle 4"/>
          <p:cNvSpPr/>
          <p:nvPr/>
        </p:nvSpPr>
        <p:spPr bwMode="auto">
          <a:xfrm>
            <a:off x="912588" y="3817924"/>
            <a:ext cx="7500990" cy="2000264"/>
          </a:xfrm>
          <a:prstGeom prst="snip2DiagRect">
            <a:avLst/>
          </a:prstGeom>
          <a:ln>
            <a:headEnd type="none" w="med" len="med"/>
            <a:tailEnd type="none" w="med" len="med"/>
          </a:ln>
          <a:effectLst>
            <a:outerShdw blurRad="40000" dist="23000" dir="5400000" rotWithShape="0">
              <a:srgbClr val="000000">
                <a:alpha val="35000"/>
              </a:srgbClr>
            </a:outerShdw>
            <a:softEdge rad="127000"/>
          </a:effectLst>
        </p:spPr>
        <p:style>
          <a:lnRef idx="0">
            <a:schemeClr val="dk1"/>
          </a:lnRef>
          <a:fillRef idx="3">
            <a:schemeClr val="dk1"/>
          </a:fillRef>
          <a:effectRef idx="3">
            <a:schemeClr val="dk1"/>
          </a:effectRef>
          <a:fontRef idx="minor">
            <a:schemeClr val="lt1"/>
          </a:fontRef>
        </p:style>
        <p:txBody>
          <a:bodyPr/>
          <a:lstStyle/>
          <a:p>
            <a:pPr>
              <a:defRPr/>
            </a:pPr>
            <a:endParaRPr lang="en-US">
              <a:solidFill>
                <a:schemeClr val="tx1"/>
              </a:solidFill>
            </a:endParaRPr>
          </a:p>
        </p:txBody>
      </p:sp>
      <p:sp>
        <p:nvSpPr>
          <p:cNvPr id="6" name="TextBox 5"/>
          <p:cNvSpPr txBox="1"/>
          <p:nvPr/>
        </p:nvSpPr>
        <p:spPr>
          <a:xfrm>
            <a:off x="1071563" y="4214813"/>
            <a:ext cx="7215187" cy="1569660"/>
          </a:xfrm>
          <a:prstGeom prst="rect">
            <a:avLst/>
          </a:prstGeom>
          <a:noFill/>
        </p:spPr>
        <p:txBody>
          <a:bodyPr>
            <a:spAutoFit/>
          </a:bodyPr>
          <a:lstStyle/>
          <a:p>
            <a:pPr algn="ctr">
              <a:defRPr/>
            </a:pPr>
            <a:r>
              <a:rPr lang="en-US" sz="3200" b="1" dirty="0">
                <a:solidFill>
                  <a:schemeClr val="bg2">
                    <a:lumMod val="20000"/>
                    <a:lumOff val="80000"/>
                  </a:schemeClr>
                </a:solidFill>
                <a:latin typeface="Andalus" panose="02020603050405020304" pitchFamily="18" charset="-78"/>
                <a:cs typeface="Andalus" panose="02020603050405020304" pitchFamily="18" charset="-78"/>
              </a:rPr>
              <a:t>Life time prevalence between:</a:t>
            </a:r>
          </a:p>
          <a:p>
            <a:pPr algn="ctr">
              <a:defRPr/>
            </a:pPr>
            <a:r>
              <a:rPr lang="en-US" sz="3200" b="1" dirty="0">
                <a:solidFill>
                  <a:schemeClr val="bg2">
                    <a:lumMod val="20000"/>
                    <a:lumOff val="80000"/>
                  </a:schemeClr>
                </a:solidFill>
                <a:latin typeface="Andalus" panose="02020603050405020304" pitchFamily="18" charset="-78"/>
                <a:cs typeface="Andalus" panose="02020603050405020304" pitchFamily="18" charset="-78"/>
              </a:rPr>
              <a:t>1 and 9 % in general population,</a:t>
            </a:r>
          </a:p>
          <a:p>
            <a:pPr algn="ctr">
              <a:defRPr/>
            </a:pPr>
            <a:r>
              <a:rPr lang="en-US" sz="3200" b="1" dirty="0">
                <a:solidFill>
                  <a:schemeClr val="bg2">
                    <a:lumMod val="20000"/>
                    <a:lumOff val="80000"/>
                  </a:schemeClr>
                </a:solidFill>
                <a:latin typeface="Andalus" panose="02020603050405020304" pitchFamily="18" charset="-78"/>
                <a:cs typeface="Andalus" panose="02020603050405020304" pitchFamily="18" charset="-78"/>
              </a:rPr>
              <a:t>@ least 15% of psychiatric population</a:t>
            </a:r>
          </a:p>
        </p:txBody>
      </p:sp>
    </p:spTree>
    <p:extLst>
      <p:ext uri="{BB962C8B-B14F-4D97-AF65-F5344CB8AC3E}">
        <p14:creationId xmlns:p14="http://schemas.microsoft.com/office/powerpoint/2010/main" val="1800357479"/>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37" y="332656"/>
            <a:ext cx="8686800" cy="868958"/>
          </a:xfrm>
        </p:spPr>
        <p:txBody>
          <a:bodyPr>
            <a:normAutofit fontScale="90000"/>
          </a:bodyPr>
          <a:lstStyle/>
          <a:p>
            <a:pPr algn="ctr"/>
            <a:r>
              <a:rPr lang="en-US" sz="3200" dirty="0"/>
              <a:t>Exposure Utilization in </a:t>
            </a:r>
            <a:r>
              <a:rPr lang="en-US" sz="3200" dirty="0" smtClean="0"/>
              <a:t/>
            </a:r>
            <a:br>
              <a:rPr lang="en-US" sz="3200" dirty="0" smtClean="0"/>
            </a:br>
            <a:r>
              <a:rPr lang="en-US" sz="3200" dirty="0" smtClean="0"/>
              <a:t>“</a:t>
            </a:r>
            <a:r>
              <a:rPr lang="en-US" sz="3200" dirty="0"/>
              <a:t>Real World” Clinical Practice</a:t>
            </a:r>
            <a:br>
              <a:rPr lang="en-US" sz="3200" dirty="0"/>
            </a:br>
            <a:endParaRPr lang="en-US" sz="3200" dirty="0"/>
          </a:p>
        </p:txBody>
      </p:sp>
      <p:sp>
        <p:nvSpPr>
          <p:cNvPr id="3" name="Content Placeholder 2"/>
          <p:cNvSpPr>
            <a:spLocks noGrp="1"/>
          </p:cNvSpPr>
          <p:nvPr>
            <p:ph idx="1"/>
          </p:nvPr>
        </p:nvSpPr>
        <p:spPr>
          <a:xfrm>
            <a:off x="251520" y="1196752"/>
            <a:ext cx="8640960" cy="5164832"/>
          </a:xfrm>
        </p:spPr>
        <p:txBody>
          <a:bodyPr>
            <a:normAutofit lnSpcReduction="10000"/>
          </a:bodyPr>
          <a:lstStyle/>
          <a:p>
            <a:pPr>
              <a:buNone/>
            </a:pPr>
            <a:endParaRPr lang="en-US" sz="2400" dirty="0" smtClean="0">
              <a:latin typeface="Andalus" pitchFamily="2" charset="-78"/>
              <a:cs typeface="Andalus" pitchFamily="2" charset="-78"/>
            </a:endParaRPr>
          </a:p>
          <a:p>
            <a:pPr lvl="1">
              <a:buFont typeface="Wingdings" pitchFamily="2" charset="2"/>
              <a:buChar char="Ø"/>
            </a:pPr>
            <a:r>
              <a:rPr lang="en-US" b="1" dirty="0" smtClean="0">
                <a:latin typeface="Andalus" pitchFamily="2" charset="-78"/>
                <a:cs typeface="Andalus" pitchFamily="2" charset="-78"/>
              </a:rPr>
              <a:t>Of a sample of 207 psychologists, only 17% used imaginal ET to treat PTSD.   </a:t>
            </a:r>
          </a:p>
          <a:p>
            <a:pPr lvl="1">
              <a:buFont typeface="Wingdings" pitchFamily="2" charset="2"/>
              <a:buChar char="Ø"/>
            </a:pPr>
            <a:endParaRPr lang="en-US" b="1" dirty="0" smtClean="0">
              <a:latin typeface="Andalus" pitchFamily="2" charset="-78"/>
              <a:cs typeface="Andalus" pitchFamily="2" charset="-78"/>
            </a:endParaRPr>
          </a:p>
          <a:p>
            <a:pPr lvl="1">
              <a:buFont typeface="Wingdings" pitchFamily="2" charset="2"/>
              <a:buChar char="Ø"/>
            </a:pPr>
            <a:r>
              <a:rPr lang="en-US" b="1" dirty="0" smtClean="0">
                <a:latin typeface="Andalus" pitchFamily="2" charset="-78"/>
                <a:cs typeface="Andalus" pitchFamily="2" charset="-78"/>
              </a:rPr>
              <a:t>Fifty-nine percent harbored a belief that using ET was likely to increase client’s desire to drop out of treatment.  </a:t>
            </a:r>
          </a:p>
          <a:p>
            <a:pPr marL="457200" lvl="1" indent="0">
              <a:buNone/>
            </a:pPr>
            <a:endParaRPr lang="en-US" b="1" dirty="0" smtClean="0">
              <a:latin typeface="Andalus" pitchFamily="2" charset="-78"/>
              <a:cs typeface="Andalus" pitchFamily="2" charset="-78"/>
            </a:endParaRPr>
          </a:p>
          <a:p>
            <a:pPr lvl="1">
              <a:buFont typeface="Wingdings" pitchFamily="2" charset="2"/>
              <a:buChar char="Ø"/>
            </a:pPr>
            <a:r>
              <a:rPr lang="en-US" b="1" dirty="0" smtClean="0">
                <a:latin typeface="Andalus" pitchFamily="2" charset="-78"/>
                <a:cs typeface="Andalus" pitchFamily="2" charset="-78"/>
              </a:rPr>
              <a:t>The results of nearly 50% of 29 Trauma specialists </a:t>
            </a:r>
            <a:r>
              <a:rPr lang="en-US" b="1" dirty="0" smtClean="0">
                <a:latin typeface="Andalus" pitchFamily="2" charset="-78"/>
                <a:cs typeface="Andalus" pitchFamily="2" charset="-78"/>
              </a:rPr>
              <a:t>–believe that </a:t>
            </a:r>
            <a:r>
              <a:rPr lang="en-US" b="1" dirty="0" smtClean="0">
                <a:latin typeface="Andalus" pitchFamily="2" charset="-78"/>
                <a:cs typeface="Andalus" pitchFamily="2" charset="-78"/>
              </a:rPr>
              <a:t>ET led to higher drop out rates was also significant.</a:t>
            </a:r>
            <a:r>
              <a:rPr lang="en-US" b="1" dirty="0" smtClean="0"/>
              <a:t> </a:t>
            </a:r>
          </a:p>
          <a:p>
            <a:pPr lvl="1">
              <a:buNone/>
            </a:pPr>
            <a:r>
              <a:rPr lang="en-US" sz="1600" dirty="0" smtClean="0">
                <a:latin typeface="Andalus" pitchFamily="2" charset="-78"/>
                <a:cs typeface="Andalus" pitchFamily="2" charset="-78"/>
              </a:rPr>
              <a:t>                                                                                                  		   (</a:t>
            </a:r>
            <a:r>
              <a:rPr lang="en-US" sz="1600" dirty="0" err="1" smtClean="0">
                <a:latin typeface="Andalus" pitchFamily="2" charset="-78"/>
                <a:cs typeface="Andalus" pitchFamily="2" charset="-78"/>
              </a:rPr>
              <a:t>Zayfert</a:t>
            </a:r>
            <a:r>
              <a:rPr lang="en-US" sz="1600" dirty="0" smtClean="0">
                <a:latin typeface="Andalus" pitchFamily="2" charset="-78"/>
                <a:cs typeface="Andalus" pitchFamily="2" charset="-78"/>
              </a:rPr>
              <a:t> et al., 2005).</a:t>
            </a:r>
          </a:p>
          <a:p>
            <a:pPr lvl="1">
              <a:buFont typeface="Wingdings" pitchFamily="2" charset="2"/>
              <a:buChar char="Ø"/>
            </a:pPr>
            <a:endParaRPr lang="en-US" sz="1600" dirty="0" smtClean="0">
              <a:latin typeface="Andalus" pitchFamily="2" charset="-78"/>
              <a:cs typeface="Andalus" pitchFamily="2" charset="-78"/>
            </a:endParaRPr>
          </a:p>
          <a:p>
            <a:pPr>
              <a:buNone/>
            </a:pPr>
            <a:r>
              <a:rPr lang="en-US" sz="2000" dirty="0" smtClean="0">
                <a:latin typeface="Andalus" pitchFamily="2" charset="-78"/>
                <a:cs typeface="Andalus" pitchFamily="2" charset="-78"/>
              </a:rPr>
              <a:t>						 </a:t>
            </a:r>
            <a:endParaRPr lang="en-US" sz="2000" dirty="0">
              <a:latin typeface="Andalus" pitchFamily="2" charset="-78"/>
              <a:cs typeface="Andalus" pitchFamily="2" charset="-78"/>
            </a:endParaRPr>
          </a:p>
        </p:txBody>
      </p:sp>
    </p:spTree>
    <p:extLst>
      <p:ext uri="{BB962C8B-B14F-4D97-AF65-F5344CB8AC3E}">
        <p14:creationId xmlns:p14="http://schemas.microsoft.com/office/powerpoint/2010/main" val="2982541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2000"/>
                                        <p:tgtEl>
                                          <p:spTgt spid="3">
                                            <p:txEl>
                                              <p:pRg st="3" end="3"/>
                                            </p:txEl>
                                          </p:spTgt>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04664"/>
            <a:ext cx="7056784" cy="792088"/>
          </a:xfrm>
        </p:spPr>
        <p:txBody>
          <a:bodyPr>
            <a:normAutofit fontScale="90000"/>
          </a:bodyPr>
          <a:lstStyle/>
          <a:p>
            <a:r>
              <a:rPr lang="en-US" dirty="0" smtClean="0"/>
              <a:t>“Real </a:t>
            </a:r>
            <a:r>
              <a:rPr lang="en-US" dirty="0"/>
              <a:t>World” Clinical Practice</a:t>
            </a:r>
            <a:br>
              <a:rPr lang="en-US" dirty="0"/>
            </a:br>
            <a:endParaRPr lang="en-US" dirty="0"/>
          </a:p>
        </p:txBody>
      </p:sp>
      <p:sp>
        <p:nvSpPr>
          <p:cNvPr id="3" name="Content Placeholder 2"/>
          <p:cNvSpPr>
            <a:spLocks noGrp="1"/>
          </p:cNvSpPr>
          <p:nvPr>
            <p:ph idx="1"/>
          </p:nvPr>
        </p:nvSpPr>
        <p:spPr>
          <a:xfrm>
            <a:off x="539552" y="1700808"/>
            <a:ext cx="8507288" cy="4929411"/>
          </a:xfrm>
        </p:spPr>
        <p:txBody>
          <a:bodyPr/>
          <a:lstStyle/>
          <a:p>
            <a:pPr>
              <a:buNone/>
            </a:pPr>
            <a:r>
              <a:rPr lang="en-US" sz="2400" b="1" dirty="0" smtClean="0">
                <a:latin typeface="Andalus" pitchFamily="2" charset="-78"/>
                <a:cs typeface="Andalus" pitchFamily="2" charset="-78"/>
              </a:rPr>
              <a:t>Treatment completion was related to comorbid Borderline Personality Disorder, greater depression, avoidance, hyperarousal, overall PTSD severity and social impairment, but not major depressive disorder, social phobia diagnosis, or history of childhood abuse. </a:t>
            </a:r>
          </a:p>
          <a:p>
            <a:pPr>
              <a:buNone/>
            </a:pPr>
            <a:endParaRPr lang="en-US" sz="2400" dirty="0" smtClean="0">
              <a:latin typeface="Andalus" pitchFamily="2" charset="-78"/>
              <a:cs typeface="Andalus" pitchFamily="2" charset="-78"/>
            </a:endParaRPr>
          </a:p>
          <a:p>
            <a:pPr>
              <a:buNone/>
            </a:pPr>
            <a:r>
              <a:rPr lang="en-US" sz="2000" b="1" dirty="0" smtClean="0">
                <a:solidFill>
                  <a:srgbClr val="FFFF00"/>
                </a:solidFill>
                <a:latin typeface="Andalus" pitchFamily="2" charset="-78"/>
                <a:cs typeface="Andalus" pitchFamily="2" charset="-78"/>
              </a:rPr>
              <a:t>PTSD avoidance symptoms uniquely predicted treatment completion.  </a:t>
            </a:r>
          </a:p>
          <a:p>
            <a:pPr>
              <a:buNone/>
            </a:pPr>
            <a:endParaRPr lang="en-US" sz="2000" b="1" dirty="0">
              <a:solidFill>
                <a:srgbClr val="FFFF00"/>
              </a:solidFill>
              <a:latin typeface="Andalus" pitchFamily="2" charset="-78"/>
              <a:cs typeface="Andalus" pitchFamily="2" charset="-78"/>
            </a:endParaRPr>
          </a:p>
          <a:p>
            <a:pPr>
              <a:buNone/>
            </a:pPr>
            <a:r>
              <a:rPr lang="en-US" sz="2000" b="1" dirty="0" smtClean="0">
                <a:solidFill>
                  <a:srgbClr val="FFFF00"/>
                </a:solidFill>
                <a:latin typeface="Andalus" pitchFamily="2" charset="-78"/>
                <a:cs typeface="Andalus" pitchFamily="2" charset="-78"/>
              </a:rPr>
              <a:t>It may be that these individuals are more likely to express reluctance to begin Exposure Therapy or exhibit behaviors that inhibit therapists from initiating Exposure Therapy.</a:t>
            </a:r>
            <a:endParaRPr lang="en-US" sz="2000" b="1" dirty="0">
              <a:solidFill>
                <a:srgbClr val="FFFF00"/>
              </a:solidFill>
              <a:latin typeface="Andalus" pitchFamily="2" charset="-78"/>
              <a:cs typeface="Andalus" pitchFamily="2" charset="-78"/>
            </a:endParaRPr>
          </a:p>
        </p:txBody>
      </p:sp>
    </p:spTree>
    <p:extLst>
      <p:ext uri="{BB962C8B-B14F-4D97-AF65-F5344CB8AC3E}">
        <p14:creationId xmlns:p14="http://schemas.microsoft.com/office/powerpoint/2010/main" val="67664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88640"/>
            <a:ext cx="7772400" cy="1533798"/>
          </a:xfrm>
        </p:spPr>
        <p:txBody>
          <a:bodyPr>
            <a:normAutofit fontScale="90000"/>
          </a:bodyPr>
          <a:lstStyle/>
          <a:p>
            <a:pPr algn="ctr"/>
            <a:r>
              <a:rPr lang="en-US" sz="3600" dirty="0" smtClean="0"/>
              <a:t>CBT for  PTSD </a:t>
            </a:r>
            <a:br>
              <a:rPr lang="en-US" sz="3600" dirty="0" smtClean="0"/>
            </a:br>
            <a:r>
              <a:rPr lang="en-US" sz="3600" dirty="0" smtClean="0"/>
              <a:t>in Severe Mental Illness</a:t>
            </a:r>
            <a:br>
              <a:rPr lang="en-US" sz="3600" dirty="0" smtClean="0"/>
            </a:br>
            <a:endParaRPr lang="en-US" sz="3600" dirty="0"/>
          </a:p>
        </p:txBody>
      </p:sp>
      <p:sp>
        <p:nvSpPr>
          <p:cNvPr id="3" name="Content Placeholder 2"/>
          <p:cNvSpPr>
            <a:spLocks noGrp="1"/>
          </p:cNvSpPr>
          <p:nvPr>
            <p:ph idx="1"/>
          </p:nvPr>
        </p:nvSpPr>
        <p:spPr>
          <a:xfrm>
            <a:off x="467544" y="1196752"/>
            <a:ext cx="8229600" cy="5040560"/>
          </a:xfrm>
        </p:spPr>
        <p:txBody>
          <a:bodyPr>
            <a:normAutofit/>
          </a:bodyPr>
          <a:lstStyle/>
          <a:p>
            <a:pPr>
              <a:buNone/>
            </a:pPr>
            <a:r>
              <a:rPr lang="en-US" dirty="0" smtClean="0">
                <a:latin typeface="Andalus" pitchFamily="2" charset="-78"/>
                <a:cs typeface="Andalus" pitchFamily="2" charset="-78"/>
              </a:rPr>
              <a:t> </a:t>
            </a:r>
            <a:r>
              <a:rPr lang="en-US" sz="2400" b="1" dirty="0" smtClean="0">
                <a:solidFill>
                  <a:srgbClr val="FFFF00"/>
                </a:solidFill>
                <a:latin typeface="Andalus" pitchFamily="2" charset="-78"/>
                <a:cs typeface="Andalus" pitchFamily="2" charset="-78"/>
              </a:rPr>
              <a:t>The treatment program of these clients differs from other effective CBT programs for PTSD in several ways:</a:t>
            </a:r>
          </a:p>
          <a:p>
            <a:pPr>
              <a:buNone/>
            </a:pPr>
            <a:endParaRPr lang="en-US" sz="2400" b="1" dirty="0" smtClean="0">
              <a:solidFill>
                <a:srgbClr val="FFFF00"/>
              </a:solidFill>
              <a:latin typeface="Andalus" pitchFamily="2" charset="-78"/>
              <a:cs typeface="Andalus" pitchFamily="2" charset="-78"/>
            </a:endParaRPr>
          </a:p>
          <a:p>
            <a:pPr lvl="1">
              <a:buFont typeface="Wingdings" pitchFamily="2" charset="2"/>
              <a:buChar char="Ø"/>
            </a:pPr>
            <a:r>
              <a:rPr lang="en-US" sz="2000" b="1" dirty="0" smtClean="0">
                <a:latin typeface="Andalus" pitchFamily="2" charset="-78"/>
                <a:cs typeface="Andalus" pitchFamily="2" charset="-78"/>
              </a:rPr>
              <a:t>treatment is embedded in a  comprehensive plan of care and appropriate attention is given to helping clients identify and stay away from objectively dangerous situations</a:t>
            </a:r>
          </a:p>
          <a:p>
            <a:pPr lvl="1">
              <a:buFont typeface="Wingdings" pitchFamily="2" charset="2"/>
              <a:buChar char="Ø"/>
            </a:pPr>
            <a:r>
              <a:rPr lang="en-US" sz="2000" b="1" dirty="0" smtClean="0">
                <a:latin typeface="Andalus" pitchFamily="2" charset="-78"/>
                <a:cs typeface="Andalus" pitchFamily="2" charset="-78"/>
              </a:rPr>
              <a:t>considered too risky to use ET as a therapeutic tool because this procedure triggers a strong affect</a:t>
            </a:r>
          </a:p>
          <a:p>
            <a:pPr lvl="1">
              <a:buFont typeface="Wingdings" pitchFamily="2" charset="2"/>
              <a:buChar char="Ø"/>
            </a:pPr>
            <a:r>
              <a:rPr lang="en-US" sz="2000" b="1" dirty="0" smtClean="0">
                <a:latin typeface="Andalus" pitchFamily="2" charset="-78"/>
                <a:cs typeface="Andalus" pitchFamily="2" charset="-78"/>
              </a:rPr>
              <a:t>strong emphasis on psycho-education and cognitive restructuring</a:t>
            </a:r>
          </a:p>
          <a:p>
            <a:pPr marL="457200" lvl="1" indent="0">
              <a:buNone/>
            </a:pPr>
            <a:endParaRPr lang="en-US" sz="2000" b="1" dirty="0" smtClean="0">
              <a:latin typeface="Andalus" pitchFamily="2" charset="-78"/>
              <a:cs typeface="Andalus" pitchFamily="2" charset="-78"/>
            </a:endParaRPr>
          </a:p>
          <a:p>
            <a:pPr>
              <a:buNone/>
            </a:pPr>
            <a:r>
              <a:rPr lang="en-US" sz="2000" b="1" dirty="0" smtClean="0">
                <a:solidFill>
                  <a:srgbClr val="FFFF00"/>
                </a:solidFill>
                <a:latin typeface="Andalus" pitchFamily="2" charset="-78"/>
                <a:cs typeface="Andalus" pitchFamily="2" charset="-78"/>
              </a:rPr>
              <a:t>Treatment includes a standardized and pilot tested 12-16 session individual CBT program for PTSD and includes breathing retraining, education about PTSD, and cognitive restructuring</a:t>
            </a:r>
            <a:endParaRPr lang="en-US" sz="2000" b="1" dirty="0">
              <a:solidFill>
                <a:srgbClr val="FFFF00"/>
              </a:solidFill>
              <a:latin typeface="Andalus" pitchFamily="2" charset="-78"/>
              <a:cs typeface="Andalus" pitchFamily="2" charset="-78"/>
            </a:endParaRPr>
          </a:p>
        </p:txBody>
      </p:sp>
    </p:spTree>
    <p:extLst>
      <p:ext uri="{BB962C8B-B14F-4D97-AF65-F5344CB8AC3E}">
        <p14:creationId xmlns:p14="http://schemas.microsoft.com/office/powerpoint/2010/main" val="4036288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par>
                          <p:cTn id="20" fill="hold">
                            <p:stCondLst>
                              <p:cond delay="7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2000"/>
                                        <p:tgtEl>
                                          <p:spTgt spid="3">
                                            <p:txEl>
                                              <p:pRg st="4" end="4"/>
                                            </p:txEl>
                                          </p:spTgt>
                                        </p:tgtEl>
                                      </p:cBhvr>
                                    </p:animEffect>
                                  </p:childTnLst>
                                </p:cTn>
                              </p:par>
                            </p:childTnLst>
                          </p:cTn>
                        </p:par>
                        <p:par>
                          <p:cTn id="24" fill="hold">
                            <p:stCondLst>
                              <p:cond delay="90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08720"/>
            <a:ext cx="6912768" cy="808038"/>
          </a:xfrm>
        </p:spPr>
        <p:txBody>
          <a:bodyPr>
            <a:normAutofit fontScale="90000"/>
          </a:bodyPr>
          <a:lstStyle/>
          <a:p>
            <a:pPr algn="ctr"/>
            <a:r>
              <a:rPr lang="en-US" sz="4400" dirty="0" smtClean="0"/>
              <a:t>CBT for Survivors of Torture</a:t>
            </a:r>
            <a:br>
              <a:rPr lang="en-US" sz="4400" dirty="0" smtClean="0"/>
            </a:br>
            <a:endParaRPr lang="en-US" sz="4400" dirty="0"/>
          </a:p>
        </p:txBody>
      </p:sp>
      <p:sp>
        <p:nvSpPr>
          <p:cNvPr id="3" name="Content Placeholder 2"/>
          <p:cNvSpPr>
            <a:spLocks noGrp="1"/>
          </p:cNvSpPr>
          <p:nvPr>
            <p:ph idx="1"/>
          </p:nvPr>
        </p:nvSpPr>
        <p:spPr>
          <a:xfrm>
            <a:off x="179512" y="1412776"/>
            <a:ext cx="8424936" cy="4500811"/>
          </a:xfrm>
        </p:spPr>
        <p:txBody>
          <a:bodyPr>
            <a:normAutofit fontScale="77500" lnSpcReduction="20000"/>
          </a:bodyPr>
          <a:lstStyle/>
          <a:p>
            <a:pPr>
              <a:buNone/>
            </a:pPr>
            <a:endParaRPr lang="en-US" sz="2400" dirty="0" smtClean="0">
              <a:latin typeface="Andalus" pitchFamily="2" charset="-78"/>
              <a:cs typeface="Andalus" pitchFamily="2" charset="-78"/>
            </a:endParaRPr>
          </a:p>
          <a:p>
            <a:pPr>
              <a:buNone/>
            </a:pPr>
            <a:r>
              <a:rPr lang="en-US" sz="2400" b="1" dirty="0" smtClean="0">
                <a:solidFill>
                  <a:srgbClr val="FFFF00"/>
                </a:solidFill>
                <a:latin typeface="Andalus" pitchFamily="2" charset="-78"/>
                <a:cs typeface="Andalus" pitchFamily="2" charset="-78"/>
              </a:rPr>
              <a:t>The most clinically challenging to engage in psychotherapeutic context are survivors of torture and politically organized violence.</a:t>
            </a:r>
          </a:p>
          <a:p>
            <a:pPr lvl="1">
              <a:buNone/>
            </a:pPr>
            <a:endParaRPr lang="en-US" sz="1600" b="1" dirty="0" smtClean="0">
              <a:solidFill>
                <a:schemeClr val="bg1"/>
              </a:solidFill>
              <a:latin typeface="Andalus" pitchFamily="2" charset="-78"/>
              <a:cs typeface="Andalus" pitchFamily="2" charset="-78"/>
            </a:endParaRPr>
          </a:p>
          <a:p>
            <a:pPr lvl="1">
              <a:buNone/>
            </a:pPr>
            <a:r>
              <a:rPr lang="en-US" sz="2400" b="1" dirty="0" smtClean="0">
                <a:latin typeface="Andalus" pitchFamily="2" charset="-78"/>
                <a:cs typeface="Andalus" pitchFamily="2" charset="-78"/>
              </a:rPr>
              <a:t>The use of CBT interventions for this group provide a practical, problem-oriented approach. </a:t>
            </a:r>
          </a:p>
          <a:p>
            <a:pPr lvl="1">
              <a:buNone/>
            </a:pPr>
            <a:endParaRPr lang="en-US" sz="2400" b="1" dirty="0" smtClean="0">
              <a:solidFill>
                <a:schemeClr val="bg2"/>
              </a:solidFill>
              <a:latin typeface="Andalus" pitchFamily="2" charset="-78"/>
              <a:cs typeface="Andalus" pitchFamily="2" charset="-78"/>
            </a:endParaRPr>
          </a:p>
          <a:p>
            <a:pPr lvl="1">
              <a:buNone/>
            </a:pPr>
            <a:r>
              <a:rPr lang="en-US" sz="2400" b="1" dirty="0" smtClean="0">
                <a:latin typeface="Andalus" pitchFamily="2" charset="-78"/>
                <a:cs typeface="Andalus" pitchFamily="2" charset="-78"/>
              </a:rPr>
              <a:t>They also demonstrate the utility of CBT in different cultural contexts. </a:t>
            </a:r>
          </a:p>
          <a:p>
            <a:pPr lvl="1">
              <a:buNone/>
            </a:pPr>
            <a:endParaRPr lang="en-US" sz="2400" b="1" dirty="0" smtClean="0">
              <a:latin typeface="Andalus" pitchFamily="2" charset="-78"/>
              <a:cs typeface="Andalus" pitchFamily="2" charset="-78"/>
            </a:endParaRPr>
          </a:p>
          <a:p>
            <a:pPr lvl="1">
              <a:buNone/>
            </a:pPr>
            <a:r>
              <a:rPr lang="en-US" sz="2400" b="1" dirty="0" smtClean="0">
                <a:latin typeface="Andalus" pitchFamily="2" charset="-78"/>
                <a:cs typeface="Andalus" pitchFamily="2" charset="-78"/>
              </a:rPr>
              <a:t>An important lesson emphasized early in treatment is that attitudinal change can be brought about only through behavioral experience.  </a:t>
            </a:r>
          </a:p>
          <a:p>
            <a:pPr lvl="1">
              <a:buNone/>
            </a:pPr>
            <a:endParaRPr lang="en-US" sz="2400" b="1" dirty="0">
              <a:latin typeface="Andalus" pitchFamily="2" charset="-78"/>
              <a:cs typeface="Andalus" pitchFamily="2" charset="-78"/>
            </a:endParaRPr>
          </a:p>
          <a:p>
            <a:pPr lvl="1">
              <a:buNone/>
            </a:pPr>
            <a:r>
              <a:rPr lang="en-US" sz="2400" b="1" dirty="0" smtClean="0">
                <a:latin typeface="Andalus" pitchFamily="2" charset="-78"/>
                <a:cs typeface="Andalus" pitchFamily="2" charset="-78"/>
              </a:rPr>
              <a:t>CBT has helped torture survivors who suffer from chronic pain symptoms, with an emphasis on pain management, emphasizing behavioral and cognitive aspects of pain and pain-related dysfunction </a:t>
            </a:r>
          </a:p>
          <a:p>
            <a:pPr lvl="1">
              <a:buNone/>
            </a:pPr>
            <a:endParaRPr lang="en-US" sz="1600" dirty="0" smtClean="0">
              <a:latin typeface="Andalus" pitchFamily="2" charset="-78"/>
              <a:cs typeface="Andalus" pitchFamily="2" charset="-78"/>
            </a:endParaRPr>
          </a:p>
          <a:p>
            <a:pPr lvl="1">
              <a:buNone/>
            </a:pPr>
            <a:r>
              <a:rPr lang="en-US" sz="1600" dirty="0" smtClean="0">
                <a:latin typeface="Andalus" pitchFamily="2" charset="-78"/>
                <a:cs typeface="Andalus" pitchFamily="2" charset="-78"/>
              </a:rPr>
              <a:t>                                                                                           (Regal &amp; Berliner, 2007).</a:t>
            </a:r>
          </a:p>
          <a:p>
            <a:pPr>
              <a:buNone/>
            </a:pPr>
            <a:r>
              <a:rPr lang="en-US" sz="2000" dirty="0" smtClean="0">
                <a:latin typeface="Andalus" pitchFamily="2" charset="-78"/>
                <a:cs typeface="Andalus" pitchFamily="2" charset="-78"/>
              </a:rPr>
              <a:t> </a:t>
            </a:r>
          </a:p>
          <a:p>
            <a:pPr>
              <a:buNone/>
            </a:pPr>
            <a:endParaRPr lang="en-US" dirty="0">
              <a:latin typeface="Andalus" pitchFamily="2" charset="-78"/>
              <a:cs typeface="Andalus" pitchFamily="2" charset="-78"/>
            </a:endParaRPr>
          </a:p>
        </p:txBody>
      </p:sp>
    </p:spTree>
    <p:extLst>
      <p:ext uri="{BB962C8B-B14F-4D97-AF65-F5344CB8AC3E}">
        <p14:creationId xmlns:p14="http://schemas.microsoft.com/office/powerpoint/2010/main" val="2177339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3" fill="hold">
                            <p:stCondLst>
                              <p:cond delay="30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2000"/>
                                        <p:tgtEl>
                                          <p:spTgt spid="3">
                                            <p:txEl>
                                              <p:pRg st="3" end="3"/>
                                            </p:txEl>
                                          </p:spTgt>
                                        </p:tgtEl>
                                      </p:cBhvr>
                                    </p:animEffect>
                                  </p:childTnLst>
                                </p:cTn>
                              </p:par>
                            </p:childTnLst>
                          </p:cTn>
                        </p:par>
                        <p:par>
                          <p:cTn id="17" fill="hold">
                            <p:stCondLst>
                              <p:cond delay="5000"/>
                            </p:stCondLst>
                            <p:childTnLst>
                              <p:par>
                                <p:cTn id="18" presetID="22" presetClass="entr" presetSubtype="8"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2000"/>
                                        <p:tgtEl>
                                          <p:spTgt spid="3">
                                            <p:txEl>
                                              <p:pRg st="5" end="5"/>
                                            </p:txEl>
                                          </p:spTgt>
                                        </p:tgtEl>
                                      </p:cBhvr>
                                    </p:animEffect>
                                  </p:childTnLst>
                                </p:cTn>
                              </p:par>
                            </p:childTnLst>
                          </p:cTn>
                        </p:par>
                        <p:par>
                          <p:cTn id="21" fill="hold">
                            <p:stCondLst>
                              <p:cond delay="7000"/>
                            </p:stCondLst>
                            <p:childTnLst>
                              <p:par>
                                <p:cTn id="22" presetID="22" presetClass="entr" presetSubtype="8" fill="hold"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left)">
                                      <p:cBhvr>
                                        <p:cTn id="24" dur="2000"/>
                                        <p:tgtEl>
                                          <p:spTgt spid="3">
                                            <p:txEl>
                                              <p:pRg st="7" end="7"/>
                                            </p:txEl>
                                          </p:spTgt>
                                        </p:tgtEl>
                                      </p:cBhvr>
                                    </p:animEffect>
                                  </p:childTnLst>
                                </p:cTn>
                              </p:par>
                            </p:childTnLst>
                          </p:cTn>
                        </p:par>
                        <p:par>
                          <p:cTn id="25" fill="hold">
                            <p:stCondLst>
                              <p:cond delay="9000"/>
                            </p:stCondLst>
                            <p:childTnLst>
                              <p:par>
                                <p:cTn id="26" presetID="22" presetClass="entr" presetSubtype="8" fill="hold" nodeType="after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wipe(left)">
                                      <p:cBhvr>
                                        <p:cTn id="2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7139136" cy="1143000"/>
          </a:xfrm>
        </p:spPr>
        <p:txBody>
          <a:bodyPr>
            <a:normAutofit fontScale="90000"/>
          </a:bodyPr>
          <a:lstStyle/>
          <a:p>
            <a:r>
              <a:rPr lang="en-US" dirty="0"/>
              <a:t>CBT for Survivors of Torture</a:t>
            </a:r>
            <a:endParaRPr lang="en-CA" dirty="0"/>
          </a:p>
        </p:txBody>
      </p:sp>
      <p:sp>
        <p:nvSpPr>
          <p:cNvPr id="3" name="Content Placeholder 2"/>
          <p:cNvSpPr>
            <a:spLocks noGrp="1"/>
          </p:cNvSpPr>
          <p:nvPr>
            <p:ph idx="1"/>
          </p:nvPr>
        </p:nvSpPr>
        <p:spPr/>
        <p:txBody>
          <a:bodyPr/>
          <a:lstStyle/>
          <a:p>
            <a:pPr lvl="1">
              <a:buNone/>
            </a:pPr>
            <a:r>
              <a:rPr lang="en-US" sz="2400" b="1" dirty="0">
                <a:latin typeface="Andalus" pitchFamily="2" charset="-78"/>
                <a:cs typeface="Andalus" pitchFamily="2" charset="-78"/>
              </a:rPr>
              <a:t>An important lesson emphasized early in treatment is that attitudinal change can be brought about only through behavioral experience.  </a:t>
            </a:r>
          </a:p>
          <a:p>
            <a:pPr lvl="1">
              <a:buNone/>
            </a:pPr>
            <a:endParaRPr lang="en-US" sz="2400" b="1" dirty="0">
              <a:latin typeface="Andalus" pitchFamily="2" charset="-78"/>
              <a:cs typeface="Andalus" pitchFamily="2" charset="-78"/>
            </a:endParaRPr>
          </a:p>
          <a:p>
            <a:pPr lvl="1">
              <a:buNone/>
            </a:pPr>
            <a:r>
              <a:rPr lang="en-US" sz="2400" b="1" dirty="0">
                <a:latin typeface="Andalus" pitchFamily="2" charset="-78"/>
                <a:cs typeface="Andalus" pitchFamily="2" charset="-78"/>
              </a:rPr>
              <a:t>CBT has helped torture survivors who suffer from chronic pain symptoms, with an emphasis on pain management, emphasizing behavioral and cognitive aspects of pain and pain-related dysfunction </a:t>
            </a:r>
          </a:p>
          <a:p>
            <a:pPr lvl="1" algn="r">
              <a:buNone/>
            </a:pPr>
            <a:r>
              <a:rPr lang="en-US" sz="1800" dirty="0" smtClean="0">
                <a:latin typeface="Andalus" pitchFamily="2" charset="-78"/>
                <a:cs typeface="Andalus" pitchFamily="2" charset="-78"/>
              </a:rPr>
              <a:t>                                      </a:t>
            </a:r>
          </a:p>
          <a:p>
            <a:pPr lvl="1" algn="r">
              <a:buNone/>
            </a:pPr>
            <a:r>
              <a:rPr lang="en-US" sz="1800" dirty="0" smtClean="0">
                <a:latin typeface="Andalus" pitchFamily="2" charset="-78"/>
                <a:cs typeface="Andalus" pitchFamily="2" charset="-78"/>
              </a:rPr>
              <a:t>                       </a:t>
            </a:r>
            <a:r>
              <a:rPr lang="en-US" sz="1800" dirty="0">
                <a:latin typeface="Andalus" pitchFamily="2" charset="-78"/>
                <a:cs typeface="Andalus" pitchFamily="2" charset="-78"/>
              </a:rPr>
              <a:t>(Regal &amp; Berliner, 2007).</a:t>
            </a:r>
          </a:p>
          <a:p>
            <a:pPr>
              <a:buNone/>
            </a:pPr>
            <a:r>
              <a:rPr lang="en-US" sz="2000" dirty="0">
                <a:latin typeface="Andalus" pitchFamily="2" charset="-78"/>
                <a:cs typeface="Andalus" pitchFamily="2" charset="-78"/>
              </a:rPr>
              <a:t> </a:t>
            </a:r>
          </a:p>
          <a:p>
            <a:endParaRPr lang="en-CA" dirty="0"/>
          </a:p>
        </p:txBody>
      </p:sp>
    </p:spTree>
    <p:extLst>
      <p:ext uri="{BB962C8B-B14F-4D97-AF65-F5344CB8AC3E}">
        <p14:creationId xmlns:p14="http://schemas.microsoft.com/office/powerpoint/2010/main" val="2499770572"/>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964488" cy="1440160"/>
          </a:xfrm>
        </p:spPr>
        <p:txBody>
          <a:bodyPr>
            <a:normAutofit fontScale="90000"/>
          </a:bodyPr>
          <a:lstStyle/>
          <a:p>
            <a:pPr algn="ctr"/>
            <a:r>
              <a:rPr lang="en-US" sz="2700" b="1" dirty="0" smtClean="0"/>
              <a:t>CBT for Complex Trauma</a:t>
            </a:r>
            <a:br>
              <a:rPr lang="en-US" sz="2700" b="1" dirty="0" smtClean="0"/>
            </a:br>
            <a:r>
              <a:rPr lang="en-US" sz="2700" b="1" dirty="0" smtClean="0"/>
              <a:t> in Adult Female Survivors </a:t>
            </a:r>
            <a:br>
              <a:rPr lang="en-US" sz="2700" b="1" dirty="0" smtClean="0"/>
            </a:br>
            <a:r>
              <a:rPr lang="en-US" sz="2700" b="1" dirty="0" smtClean="0"/>
              <a:t>of Childhood Sexual Abuse</a:t>
            </a:r>
            <a:r>
              <a:rPr lang="en-US" sz="3200" b="1" dirty="0" smtClean="0"/>
              <a:t/>
            </a:r>
            <a:br>
              <a:rPr lang="en-US" sz="3200" b="1" dirty="0" smtClean="0"/>
            </a:br>
            <a:endParaRPr lang="en-US" sz="3200" b="1" dirty="0"/>
          </a:p>
        </p:txBody>
      </p:sp>
      <p:sp>
        <p:nvSpPr>
          <p:cNvPr id="3" name="Content Placeholder 2"/>
          <p:cNvSpPr>
            <a:spLocks noGrp="1"/>
          </p:cNvSpPr>
          <p:nvPr>
            <p:ph idx="1"/>
          </p:nvPr>
        </p:nvSpPr>
        <p:spPr>
          <a:xfrm>
            <a:off x="467544" y="1700808"/>
            <a:ext cx="8424936" cy="4813995"/>
          </a:xfrm>
        </p:spPr>
        <p:txBody>
          <a:bodyPr/>
          <a:lstStyle/>
          <a:p>
            <a:pPr>
              <a:buNone/>
            </a:pPr>
            <a:r>
              <a:rPr lang="en-US" sz="2400" b="1" dirty="0" smtClean="0">
                <a:latin typeface="Andalus" pitchFamily="2" charset="-78"/>
                <a:cs typeface="Andalus" pitchFamily="2" charset="-78"/>
              </a:rPr>
              <a:t>Treatment of Complex Traumatic Stress Disorder. </a:t>
            </a:r>
          </a:p>
          <a:p>
            <a:pPr algn="r">
              <a:buNone/>
            </a:pPr>
            <a:r>
              <a:rPr lang="en-US" sz="1600" b="1" dirty="0" smtClean="0">
                <a:latin typeface="Andalus" pitchFamily="2" charset="-78"/>
                <a:cs typeface="Andalus" pitchFamily="2" charset="-78"/>
              </a:rPr>
              <a:t>(Gingrich, 2013)</a:t>
            </a:r>
          </a:p>
          <a:p>
            <a:pPr algn="r">
              <a:buNone/>
            </a:pPr>
            <a:endParaRPr lang="en-US" sz="1600" b="1" dirty="0" smtClean="0">
              <a:latin typeface="Andalus" pitchFamily="2" charset="-78"/>
              <a:cs typeface="Andalus" pitchFamily="2" charset="-78"/>
            </a:endParaRPr>
          </a:p>
          <a:p>
            <a:pPr>
              <a:buNone/>
            </a:pPr>
            <a:r>
              <a:rPr lang="en-US" sz="2400" b="1" dirty="0" smtClean="0">
                <a:latin typeface="Andalus" pitchFamily="2" charset="-78"/>
                <a:cs typeface="Andalus" pitchFamily="2" charset="-78"/>
              </a:rPr>
              <a:t>The evidence base regarding the treatment of survivors of childhood sexual abuse (CSA) with PTSD is quite limited </a:t>
            </a:r>
          </a:p>
          <a:p>
            <a:pPr algn="r">
              <a:buNone/>
            </a:pPr>
            <a:r>
              <a:rPr lang="en-US" sz="1600" dirty="0" smtClean="0">
                <a:latin typeface="Andalus" pitchFamily="2" charset="-78"/>
                <a:cs typeface="Andalus" pitchFamily="2" charset="-78"/>
              </a:rPr>
              <a:t>(</a:t>
            </a:r>
            <a:r>
              <a:rPr lang="en-US" sz="1600" dirty="0" err="1" smtClean="0">
                <a:latin typeface="Andalus" pitchFamily="2" charset="-78"/>
                <a:cs typeface="Andalus" pitchFamily="2" charset="-78"/>
              </a:rPr>
              <a:t>McDonagh</a:t>
            </a:r>
            <a:r>
              <a:rPr lang="en-US" sz="1600" dirty="0" smtClean="0">
                <a:latin typeface="Andalus" pitchFamily="2" charset="-78"/>
                <a:cs typeface="Andalus" pitchFamily="2" charset="-78"/>
              </a:rPr>
              <a:t>, et al., 2005).</a:t>
            </a:r>
          </a:p>
          <a:p>
            <a:pPr>
              <a:buNone/>
            </a:pPr>
            <a:endParaRPr lang="en-US" sz="1600" dirty="0" smtClean="0">
              <a:latin typeface="Andalus" pitchFamily="2" charset="-78"/>
              <a:cs typeface="Andalus" pitchFamily="2" charset="-78"/>
            </a:endParaRPr>
          </a:p>
          <a:p>
            <a:pPr>
              <a:buFont typeface="Wingdings" pitchFamily="2" charset="2"/>
              <a:buChar char="Ø"/>
            </a:pPr>
            <a:r>
              <a:rPr lang="en-US" sz="2400" b="1" dirty="0" err="1" smtClean="0">
                <a:latin typeface="Andalus" pitchFamily="2" charset="-78"/>
                <a:cs typeface="Andalus" pitchFamily="2" charset="-78"/>
              </a:rPr>
              <a:t>McDonagh</a:t>
            </a:r>
            <a:r>
              <a:rPr lang="en-US" sz="2400" b="1" dirty="0" smtClean="0">
                <a:latin typeface="Andalus" pitchFamily="2" charset="-78"/>
                <a:cs typeface="Andalus" pitchFamily="2" charset="-78"/>
              </a:rPr>
              <a:t> found CBT to be superior to Person Centered Therapy (PCT) in promoting trauma recovery and achieving remission from the PTSD diagnosis at follow-up, indicating an advantage in achieving sustained change in PTSD Diagnosis.</a:t>
            </a:r>
          </a:p>
          <a:p>
            <a:pPr>
              <a:buNone/>
            </a:pPr>
            <a:endParaRPr lang="en-US" sz="2400" b="1" dirty="0">
              <a:latin typeface="Andalus" pitchFamily="2" charset="-78"/>
              <a:cs typeface="Andalus" pitchFamily="2" charset="-78"/>
            </a:endParaRPr>
          </a:p>
        </p:txBody>
      </p:sp>
    </p:spTree>
    <p:extLst>
      <p:ext uri="{BB962C8B-B14F-4D97-AF65-F5344CB8AC3E}">
        <p14:creationId xmlns:p14="http://schemas.microsoft.com/office/powerpoint/2010/main" val="1222355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12"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12"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12"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rmAutofit fontScale="90000"/>
          </a:bodyPr>
          <a:lstStyle/>
          <a:p>
            <a:pPr algn="ctr"/>
            <a:r>
              <a:rPr lang="en-US" sz="4000" dirty="0" smtClean="0"/>
              <a:t>CBT for Treating </a:t>
            </a:r>
            <a:br>
              <a:rPr lang="en-US" sz="4000" dirty="0" smtClean="0"/>
            </a:br>
            <a:r>
              <a:rPr lang="en-US" sz="4000" dirty="0" smtClean="0"/>
              <a:t>Chronic Pain in PTSD</a:t>
            </a:r>
            <a:endParaRPr lang="en-US" sz="4000" dirty="0"/>
          </a:p>
        </p:txBody>
      </p:sp>
      <p:sp>
        <p:nvSpPr>
          <p:cNvPr id="3" name="Content Placeholder 2"/>
          <p:cNvSpPr>
            <a:spLocks noGrp="1"/>
          </p:cNvSpPr>
          <p:nvPr>
            <p:ph idx="1"/>
          </p:nvPr>
        </p:nvSpPr>
        <p:spPr>
          <a:xfrm>
            <a:off x="457200" y="1916832"/>
            <a:ext cx="8229600" cy="4209331"/>
          </a:xfrm>
        </p:spPr>
        <p:txBody>
          <a:bodyPr/>
          <a:lstStyle/>
          <a:p>
            <a:pPr>
              <a:buNone/>
            </a:pPr>
            <a:r>
              <a:rPr lang="en-US" sz="2400" b="1" dirty="0" smtClean="0">
                <a:latin typeface="Andalus" pitchFamily="2" charset="-78"/>
                <a:cs typeface="Andalus" pitchFamily="2" charset="-78"/>
              </a:rPr>
              <a:t>The overall goal is to control pain and to increase physical and psychological functioning in the daily context</a:t>
            </a:r>
            <a:r>
              <a:rPr lang="en-US" sz="2400" dirty="0" smtClean="0">
                <a:latin typeface="Andalus" pitchFamily="2" charset="-78"/>
                <a:cs typeface="Andalus" pitchFamily="2" charset="-78"/>
              </a:rPr>
              <a:t>. </a:t>
            </a:r>
            <a:endParaRPr lang="en-US" sz="2000" dirty="0">
              <a:latin typeface="Andalus" pitchFamily="2" charset="-78"/>
              <a:cs typeface="Andalus" pitchFamily="2" charset="-78"/>
            </a:endParaRPr>
          </a:p>
        </p:txBody>
      </p:sp>
      <p:pic>
        <p:nvPicPr>
          <p:cNvPr id="10" name="Picture 9" descr="j0401561.jpg"/>
          <p:cNvPicPr>
            <a:picLocks noChangeAspect="1"/>
          </p:cNvPicPr>
          <p:nvPr/>
        </p:nvPicPr>
        <p:blipFill>
          <a:blip r:embed="rId2" cstate="print"/>
          <a:stretch>
            <a:fillRect/>
          </a:stretch>
        </p:blipFill>
        <p:spPr>
          <a:xfrm>
            <a:off x="2756743" y="3200400"/>
            <a:ext cx="4802476" cy="3200400"/>
          </a:xfrm>
          <a:prstGeom prst="roundRect">
            <a:avLst/>
          </a:prstGeom>
          <a:ln w="88900" cap="sq" cmpd="thickThin">
            <a:noFill/>
            <a:prstDash val="solid"/>
            <a:miter lim="800000"/>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197862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8)">
                                      <p:cBhvr>
                                        <p:cTn id="12" dur="2000"/>
                                        <p:tgtEl>
                                          <p:spTgt spid="10"/>
                                        </p:tgtEl>
                                      </p:cBhvr>
                                    </p:animEffect>
                                  </p:childTnLst>
                                </p:cTn>
                              </p:par>
                            </p:childTnLst>
                          </p:cTn>
                        </p:par>
                        <p:par>
                          <p:cTn id="13" fill="hold">
                            <p:stCondLst>
                              <p:cond delay="2000"/>
                            </p:stCondLst>
                            <p:childTnLst>
                              <p:par>
                                <p:cTn id="14" presetID="16" presetClass="entr" presetSubtype="26"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Horizontal)">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55" y="116632"/>
            <a:ext cx="8686800" cy="1143000"/>
          </a:xfrm>
        </p:spPr>
        <p:txBody>
          <a:bodyPr>
            <a:normAutofit fontScale="90000"/>
          </a:bodyPr>
          <a:lstStyle/>
          <a:p>
            <a:pPr algn="ctr"/>
            <a:r>
              <a:rPr lang="en-US" sz="4000" dirty="0" smtClean="0"/>
              <a:t>CBT for Treating </a:t>
            </a:r>
            <a:br>
              <a:rPr lang="en-US" sz="4000" dirty="0" smtClean="0"/>
            </a:br>
            <a:r>
              <a:rPr lang="en-US" sz="3200" dirty="0" smtClean="0"/>
              <a:t>Chronic Pain in PTSD</a:t>
            </a:r>
            <a:endParaRPr lang="en-US" sz="3200" dirty="0"/>
          </a:p>
        </p:txBody>
      </p:sp>
      <p:sp>
        <p:nvSpPr>
          <p:cNvPr id="3" name="Content Placeholder 2"/>
          <p:cNvSpPr>
            <a:spLocks noGrp="1"/>
          </p:cNvSpPr>
          <p:nvPr>
            <p:ph idx="1"/>
          </p:nvPr>
        </p:nvSpPr>
        <p:spPr>
          <a:xfrm>
            <a:off x="457200" y="1412776"/>
            <a:ext cx="8229600" cy="4713387"/>
          </a:xfrm>
        </p:spPr>
        <p:txBody>
          <a:bodyPr>
            <a:normAutofit fontScale="92500" lnSpcReduction="20000"/>
          </a:bodyPr>
          <a:lstStyle/>
          <a:p>
            <a:pPr>
              <a:buNone/>
            </a:pPr>
            <a:r>
              <a:rPr lang="en-US" sz="2400" b="1" dirty="0" smtClean="0">
                <a:solidFill>
                  <a:srgbClr val="FFFF00"/>
                </a:solidFill>
                <a:latin typeface="Andalus" pitchFamily="2" charset="-78"/>
                <a:cs typeface="Andalus" pitchFamily="2" charset="-78"/>
              </a:rPr>
              <a:t>An interdisciplinary method should incorporate the following activities:</a:t>
            </a:r>
          </a:p>
          <a:p>
            <a:pPr>
              <a:buNone/>
            </a:pPr>
            <a:endParaRPr lang="en-US" sz="2400" b="1" dirty="0" smtClean="0">
              <a:solidFill>
                <a:srgbClr val="FFFF00"/>
              </a:solidFill>
              <a:latin typeface="Andalus" pitchFamily="2" charset="-78"/>
              <a:cs typeface="Andalus" pitchFamily="2" charset="-78"/>
            </a:endParaRPr>
          </a:p>
          <a:p>
            <a:pPr lvl="1">
              <a:buFont typeface="Wingdings" pitchFamily="2" charset="2"/>
              <a:buChar char="Ø"/>
            </a:pPr>
            <a:r>
              <a:rPr lang="en-US" sz="2400" b="1" dirty="0" smtClean="0">
                <a:latin typeface="Andalus" pitchFamily="2" charset="-78"/>
                <a:cs typeface="Andalus" pitchFamily="2" charset="-78"/>
              </a:rPr>
              <a:t>Psychoeducation – in basic brain physiology and psychological aspects of pain and pain behavior</a:t>
            </a:r>
          </a:p>
          <a:p>
            <a:pPr marL="457200" lvl="1" indent="0">
              <a:buNone/>
            </a:pPr>
            <a:endParaRPr lang="en-US" sz="2400" b="1" dirty="0" smtClean="0">
              <a:latin typeface="Andalus" pitchFamily="2" charset="-78"/>
              <a:cs typeface="Andalus" pitchFamily="2" charset="-78"/>
            </a:endParaRPr>
          </a:p>
          <a:p>
            <a:pPr lvl="1">
              <a:buFont typeface="Wingdings" pitchFamily="2" charset="2"/>
              <a:buChar char="Ø"/>
            </a:pPr>
            <a:r>
              <a:rPr lang="en-US" sz="2400" b="1" dirty="0" smtClean="0">
                <a:latin typeface="Andalus" pitchFamily="2" charset="-78"/>
                <a:cs typeface="Andalus" pitchFamily="2" charset="-78"/>
              </a:rPr>
              <a:t>Psychological interventions – CBT, including active coping through distraction, non-pain imagery, and pain redefinition, whether delivered on an individual or group basis</a:t>
            </a:r>
          </a:p>
          <a:p>
            <a:pPr marL="457200" lvl="1" indent="0">
              <a:buNone/>
            </a:pPr>
            <a:endParaRPr lang="en-US" sz="2000" b="1" dirty="0" smtClean="0">
              <a:latin typeface="Andalus" pitchFamily="2" charset="-78"/>
              <a:cs typeface="Andalus" pitchFamily="2" charset="-78"/>
            </a:endParaRPr>
          </a:p>
          <a:p>
            <a:pPr lvl="1">
              <a:buFont typeface="Wingdings" pitchFamily="2" charset="2"/>
              <a:buChar char="Ø"/>
            </a:pPr>
            <a:r>
              <a:rPr lang="en-US" sz="2000" b="1" dirty="0" smtClean="0">
                <a:latin typeface="Andalus" pitchFamily="2" charset="-78"/>
                <a:cs typeface="Andalus" pitchFamily="2" charset="-78"/>
              </a:rPr>
              <a:t>Physiotherapy – to reverse, rehabilitate or prevent movement disorders, to alleviate pain and to enhance overall physical functioning</a:t>
            </a:r>
          </a:p>
          <a:p>
            <a:pPr lvl="1">
              <a:buFont typeface="Wingdings" pitchFamily="2" charset="2"/>
              <a:buChar char="Ø"/>
            </a:pPr>
            <a:r>
              <a:rPr lang="en-US" sz="2000" b="1" dirty="0" smtClean="0">
                <a:latin typeface="Andalus" pitchFamily="2" charset="-78"/>
                <a:cs typeface="Andalus" pitchFamily="2" charset="-78"/>
              </a:rPr>
              <a:t>Pharmacological treatment as appropriate</a:t>
            </a:r>
          </a:p>
          <a:p>
            <a:pPr>
              <a:buNone/>
            </a:pPr>
            <a:r>
              <a:rPr lang="en-US" sz="1600" b="1" dirty="0" smtClean="0">
                <a:latin typeface="Andalus" pitchFamily="2" charset="-78"/>
                <a:cs typeface="Andalus" pitchFamily="2" charset="-78"/>
              </a:rPr>
              <a:t>                                                                                                   </a:t>
            </a:r>
          </a:p>
          <a:p>
            <a:pPr algn="r">
              <a:buNone/>
            </a:pPr>
            <a:r>
              <a:rPr lang="en-US" sz="1600" dirty="0" smtClean="0">
                <a:latin typeface="Andalus" pitchFamily="2" charset="-78"/>
                <a:cs typeface="Andalus" pitchFamily="2" charset="-78"/>
              </a:rPr>
              <a:t>(Chapman &amp; </a:t>
            </a:r>
            <a:r>
              <a:rPr lang="en-US" sz="1600" dirty="0" err="1" smtClean="0">
                <a:latin typeface="Andalus" pitchFamily="2" charset="-78"/>
                <a:cs typeface="Andalus" pitchFamily="2" charset="-78"/>
              </a:rPr>
              <a:t>Gavrin</a:t>
            </a:r>
            <a:r>
              <a:rPr lang="en-US" sz="1600" dirty="0" smtClean="0">
                <a:latin typeface="Andalus" pitchFamily="2" charset="-78"/>
                <a:cs typeface="Andalus" pitchFamily="2" charset="-78"/>
              </a:rPr>
              <a:t>, 1999).</a:t>
            </a:r>
          </a:p>
          <a:p>
            <a:pPr lvl="0">
              <a:buNone/>
            </a:pPr>
            <a:r>
              <a:rPr lang="en-US" sz="2000" dirty="0" smtClean="0">
                <a:latin typeface="Andalus" pitchFamily="2" charset="-78"/>
                <a:cs typeface="Andalus" pitchFamily="2" charset="-78"/>
              </a:rPr>
              <a:t> </a:t>
            </a:r>
          </a:p>
          <a:p>
            <a:endParaRPr lang="en-US" dirty="0"/>
          </a:p>
        </p:txBody>
      </p:sp>
    </p:spTree>
    <p:extLst>
      <p:ext uri="{BB962C8B-B14F-4D97-AF65-F5344CB8AC3E}">
        <p14:creationId xmlns:p14="http://schemas.microsoft.com/office/powerpoint/2010/main" val="294647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2000"/>
                                        <p:tgtEl>
                                          <p:spTgt spid="3">
                                            <p:txEl>
                                              <p:pRg st="2" end="2"/>
                                            </p:txEl>
                                          </p:spTgt>
                                        </p:tgtEl>
                                      </p:cBhvr>
                                    </p:animEffect>
                                  </p:childTnLst>
                                </p:cTn>
                              </p:par>
                            </p:childTnLst>
                          </p:cTn>
                        </p:par>
                        <p:par>
                          <p:cTn id="17" fill="hold">
                            <p:stCondLst>
                              <p:cond delay="40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2000"/>
                                        <p:tgtEl>
                                          <p:spTgt spid="3">
                                            <p:txEl>
                                              <p:pRg st="4" end="4"/>
                                            </p:txEl>
                                          </p:spTgt>
                                        </p:tgtEl>
                                      </p:cBhvr>
                                    </p:animEffect>
                                  </p:childTnLst>
                                </p:cTn>
                              </p:par>
                            </p:childTnLst>
                          </p:cTn>
                        </p:par>
                        <p:par>
                          <p:cTn id="21" fill="hold">
                            <p:stCondLst>
                              <p:cond delay="6000"/>
                            </p:stCondLst>
                            <p:childTnLst>
                              <p:par>
                                <p:cTn id="22" presetID="22" presetClass="entr" presetSubtype="8"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2000"/>
                                        <p:tgtEl>
                                          <p:spTgt spid="3">
                                            <p:txEl>
                                              <p:pRg st="6" end="6"/>
                                            </p:txEl>
                                          </p:spTgt>
                                        </p:tgtEl>
                                      </p:cBhvr>
                                    </p:animEffect>
                                  </p:childTnLst>
                                </p:cTn>
                              </p:par>
                            </p:childTnLst>
                          </p:cTn>
                        </p:par>
                        <p:par>
                          <p:cTn id="25" fill="hold">
                            <p:stCondLst>
                              <p:cond delay="8000"/>
                            </p:stCondLst>
                            <p:childTnLst>
                              <p:par>
                                <p:cTn id="26" presetID="22" presetClass="entr" presetSubtype="8" fill="hold"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2000"/>
                                        <p:tgtEl>
                                          <p:spTgt spid="3">
                                            <p:txEl>
                                              <p:pRg st="7" end="7"/>
                                            </p:txEl>
                                          </p:spTgt>
                                        </p:tgtEl>
                                      </p:cBhvr>
                                    </p:animEffect>
                                  </p:childTnLst>
                                </p:cTn>
                              </p:par>
                            </p:childTnLst>
                          </p:cTn>
                        </p:par>
                        <p:par>
                          <p:cTn id="29" fill="hold">
                            <p:stCondLst>
                              <p:cond delay="10000"/>
                            </p:stCondLst>
                            <p:childTnLst>
                              <p:par>
                                <p:cTn id="30" presetID="22" presetClass="entr" presetSubtype="8" fill="hold" nodeType="after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left)">
                                      <p:cBhvr>
                                        <p:cTn id="32" dur="2000"/>
                                        <p:tgtEl>
                                          <p:spTgt spid="3">
                                            <p:txEl>
                                              <p:pRg st="8" end="8"/>
                                            </p:txEl>
                                          </p:spTgt>
                                        </p:tgtEl>
                                      </p:cBhvr>
                                    </p:animEffect>
                                  </p:childTnLst>
                                </p:cTn>
                              </p:par>
                            </p:childTnLst>
                          </p:cTn>
                        </p:par>
                        <p:par>
                          <p:cTn id="33" fill="hold">
                            <p:stCondLst>
                              <p:cond delay="12000"/>
                            </p:stCondLst>
                            <p:childTnLst>
                              <p:par>
                                <p:cTn id="34" presetID="22" presetClass="entr" presetSubtype="8" fill="hold" nodeType="after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left)">
                                      <p:cBhvr>
                                        <p:cTn id="36" dur="2000"/>
                                        <p:tgtEl>
                                          <p:spTgt spid="3">
                                            <p:txEl>
                                              <p:pRg st="9" end="9"/>
                                            </p:txEl>
                                          </p:spTgt>
                                        </p:tgtEl>
                                      </p:cBhvr>
                                    </p:animEffect>
                                  </p:childTnLst>
                                </p:cTn>
                              </p:par>
                            </p:childTnLst>
                          </p:cTn>
                        </p:par>
                        <p:par>
                          <p:cTn id="37" fill="hold">
                            <p:stCondLst>
                              <p:cond delay="14000"/>
                            </p:stCondLst>
                            <p:childTnLst>
                              <p:par>
                                <p:cTn id="38" presetID="22" presetClass="entr" presetSubtype="8" fill="hold" nodeType="after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ipe(left)">
                                      <p:cBhvr>
                                        <p:cTn id="40"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5987008" cy="1143000"/>
          </a:xfrm>
        </p:spPr>
        <p:txBody>
          <a:bodyPr>
            <a:normAutofit fontScale="90000"/>
          </a:bodyPr>
          <a:lstStyle/>
          <a:p>
            <a:r>
              <a:rPr lang="en-US" sz="4400" dirty="0"/>
              <a:t>CBT for Treating </a:t>
            </a:r>
            <a:br>
              <a:rPr lang="en-US" sz="4400" dirty="0"/>
            </a:br>
            <a:r>
              <a:rPr lang="en-US" dirty="0"/>
              <a:t>Chronic Pain in PTSD</a:t>
            </a:r>
            <a:endParaRPr lang="en-CA" dirty="0"/>
          </a:p>
        </p:txBody>
      </p:sp>
      <p:sp>
        <p:nvSpPr>
          <p:cNvPr id="3" name="Content Placeholder 2"/>
          <p:cNvSpPr>
            <a:spLocks noGrp="1"/>
          </p:cNvSpPr>
          <p:nvPr>
            <p:ph idx="1"/>
          </p:nvPr>
        </p:nvSpPr>
        <p:spPr>
          <a:xfrm>
            <a:off x="395536" y="1916832"/>
            <a:ext cx="8229600" cy="4526280"/>
          </a:xfrm>
        </p:spPr>
        <p:txBody>
          <a:bodyPr/>
          <a:lstStyle/>
          <a:p>
            <a:pPr lvl="1">
              <a:buFont typeface="Wingdings" pitchFamily="2" charset="2"/>
              <a:buChar char="Ø"/>
            </a:pPr>
            <a:r>
              <a:rPr lang="en-US" b="1" dirty="0">
                <a:latin typeface="Andalus" pitchFamily="2" charset="-78"/>
                <a:cs typeface="Andalus" pitchFamily="2" charset="-78"/>
              </a:rPr>
              <a:t>Physiotherapy – to reverse, rehabilitate or prevent movement disorders, to alleviate pain and to enhance overall physical </a:t>
            </a:r>
            <a:r>
              <a:rPr lang="en-US" b="1" dirty="0" smtClean="0">
                <a:latin typeface="Andalus" pitchFamily="2" charset="-78"/>
                <a:cs typeface="Andalus" pitchFamily="2" charset="-78"/>
              </a:rPr>
              <a:t>functioning</a:t>
            </a:r>
          </a:p>
          <a:p>
            <a:pPr marL="457200" lvl="1" indent="0">
              <a:buNone/>
            </a:pPr>
            <a:endParaRPr lang="en-US" b="1" dirty="0">
              <a:latin typeface="Andalus" pitchFamily="2" charset="-78"/>
              <a:cs typeface="Andalus" pitchFamily="2" charset="-78"/>
            </a:endParaRPr>
          </a:p>
          <a:p>
            <a:pPr lvl="1">
              <a:buFont typeface="Wingdings" pitchFamily="2" charset="2"/>
              <a:buChar char="Ø"/>
            </a:pPr>
            <a:r>
              <a:rPr lang="en-US" b="1" dirty="0">
                <a:latin typeface="Andalus" pitchFamily="2" charset="-78"/>
                <a:cs typeface="Andalus" pitchFamily="2" charset="-78"/>
              </a:rPr>
              <a:t>Pharmacological treatment as appropriate</a:t>
            </a:r>
          </a:p>
          <a:p>
            <a:pPr>
              <a:buNone/>
            </a:pPr>
            <a:r>
              <a:rPr lang="en-US" sz="1600" dirty="0">
                <a:latin typeface="Andalus" pitchFamily="2" charset="-78"/>
                <a:cs typeface="Andalus" pitchFamily="2" charset="-78"/>
              </a:rPr>
              <a:t>                                                                                                   </a:t>
            </a:r>
          </a:p>
          <a:p>
            <a:pPr algn="r">
              <a:buNone/>
            </a:pPr>
            <a:r>
              <a:rPr lang="en-US" sz="1600" dirty="0">
                <a:latin typeface="Andalus" pitchFamily="2" charset="-78"/>
                <a:cs typeface="Andalus" pitchFamily="2" charset="-78"/>
              </a:rPr>
              <a:t>(Chapman &amp; </a:t>
            </a:r>
            <a:r>
              <a:rPr lang="en-US" sz="1600" dirty="0" err="1">
                <a:latin typeface="Andalus" pitchFamily="2" charset="-78"/>
                <a:cs typeface="Andalus" pitchFamily="2" charset="-78"/>
              </a:rPr>
              <a:t>Gavrin</a:t>
            </a:r>
            <a:r>
              <a:rPr lang="en-US" sz="1600" dirty="0">
                <a:latin typeface="Andalus" pitchFamily="2" charset="-78"/>
                <a:cs typeface="Andalus" pitchFamily="2" charset="-78"/>
              </a:rPr>
              <a:t>, 1999).</a:t>
            </a:r>
          </a:p>
          <a:p>
            <a:pPr lvl="0">
              <a:buNone/>
            </a:pPr>
            <a:r>
              <a:rPr lang="en-US" sz="2000" dirty="0">
                <a:latin typeface="Andalus" pitchFamily="2" charset="-78"/>
                <a:cs typeface="Andalus" pitchFamily="2" charset="-78"/>
              </a:rPr>
              <a:t> </a:t>
            </a:r>
          </a:p>
          <a:p>
            <a:endParaRPr lang="en-CA" dirty="0"/>
          </a:p>
        </p:txBody>
      </p:sp>
    </p:spTree>
    <p:extLst>
      <p:ext uri="{BB962C8B-B14F-4D97-AF65-F5344CB8AC3E}">
        <p14:creationId xmlns:p14="http://schemas.microsoft.com/office/powerpoint/2010/main" val="1058016230"/>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0316860.jpg"/>
          <p:cNvPicPr>
            <a:picLocks noChangeAspect="1"/>
          </p:cNvPicPr>
          <p:nvPr/>
        </p:nvPicPr>
        <p:blipFill>
          <a:blip r:embed="rId3"/>
          <a:stretch>
            <a:fillRect/>
          </a:stretch>
        </p:blipFill>
        <p:spPr>
          <a:xfrm>
            <a:off x="2438400" y="3276600"/>
            <a:ext cx="1371600" cy="2062556"/>
          </a:xfrm>
          <a:prstGeom prst="rect">
            <a:avLst/>
          </a:prstGeom>
        </p:spPr>
      </p:pic>
      <p:pic>
        <p:nvPicPr>
          <p:cNvPr id="16" name="Picture 15" descr="PH03107I.jpg"/>
          <p:cNvPicPr>
            <a:picLocks noChangeAspect="1"/>
          </p:cNvPicPr>
          <p:nvPr/>
        </p:nvPicPr>
        <p:blipFill>
          <a:blip r:embed="rId4"/>
          <a:stretch>
            <a:fillRect/>
          </a:stretch>
        </p:blipFill>
        <p:spPr>
          <a:xfrm>
            <a:off x="3810000" y="3276600"/>
            <a:ext cx="1371600" cy="1828800"/>
          </a:xfrm>
          <a:prstGeom prst="rect">
            <a:avLst/>
          </a:prstGeom>
        </p:spPr>
      </p:pic>
      <p:pic>
        <p:nvPicPr>
          <p:cNvPr id="15" name="Picture 14" descr="j0422577.jpg"/>
          <p:cNvPicPr>
            <a:picLocks noChangeAspect="1"/>
          </p:cNvPicPr>
          <p:nvPr/>
        </p:nvPicPr>
        <p:blipFill>
          <a:blip r:embed="rId5" cstate="print"/>
          <a:stretch>
            <a:fillRect/>
          </a:stretch>
        </p:blipFill>
        <p:spPr>
          <a:xfrm>
            <a:off x="304800" y="5105400"/>
            <a:ext cx="2228457" cy="1521618"/>
          </a:xfrm>
          <a:prstGeom prst="rect">
            <a:avLst/>
          </a:prstGeom>
        </p:spPr>
      </p:pic>
      <p:pic>
        <p:nvPicPr>
          <p:cNvPr id="14" name="Picture 13" descr="j0407442.jpg"/>
          <p:cNvPicPr>
            <a:picLocks noChangeAspect="1"/>
          </p:cNvPicPr>
          <p:nvPr/>
        </p:nvPicPr>
        <p:blipFill>
          <a:blip r:embed="rId6" cstate="print"/>
          <a:stretch>
            <a:fillRect/>
          </a:stretch>
        </p:blipFill>
        <p:spPr>
          <a:xfrm>
            <a:off x="5105400" y="3200400"/>
            <a:ext cx="2399451" cy="1599009"/>
          </a:xfrm>
          <a:prstGeom prst="rect">
            <a:avLst/>
          </a:prstGeom>
        </p:spPr>
      </p:pic>
      <p:sp>
        <p:nvSpPr>
          <p:cNvPr id="2" name="Title 1"/>
          <p:cNvSpPr>
            <a:spLocks noGrp="1"/>
          </p:cNvSpPr>
          <p:nvPr>
            <p:ph type="title"/>
          </p:nvPr>
        </p:nvSpPr>
        <p:spPr>
          <a:xfrm>
            <a:off x="683568" y="1052736"/>
            <a:ext cx="8229600" cy="731838"/>
          </a:xfrm>
        </p:spPr>
        <p:txBody>
          <a:bodyPr>
            <a:noAutofit/>
          </a:bodyPr>
          <a:lstStyle/>
          <a:p>
            <a:pPr algn="ctr"/>
            <a:r>
              <a:rPr lang="en-US" sz="3600" dirty="0" smtClean="0"/>
              <a:t>CBT for treating PTSD </a:t>
            </a:r>
            <a:br>
              <a:rPr lang="en-US" sz="3600" dirty="0" smtClean="0"/>
            </a:br>
            <a:r>
              <a:rPr lang="en-US" sz="3600" dirty="0" smtClean="0"/>
              <a:t>in Children</a:t>
            </a:r>
            <a:br>
              <a:rPr lang="en-US" sz="3600" dirty="0" smtClean="0"/>
            </a:br>
            <a:endParaRPr lang="en-US" sz="3600" dirty="0"/>
          </a:p>
        </p:txBody>
      </p:sp>
      <p:sp>
        <p:nvSpPr>
          <p:cNvPr id="3" name="Content Placeholder 2"/>
          <p:cNvSpPr>
            <a:spLocks noGrp="1"/>
          </p:cNvSpPr>
          <p:nvPr>
            <p:ph idx="1"/>
          </p:nvPr>
        </p:nvSpPr>
        <p:spPr>
          <a:xfrm>
            <a:off x="457200" y="1340768"/>
            <a:ext cx="8229600" cy="4785395"/>
          </a:xfrm>
        </p:spPr>
        <p:txBody>
          <a:bodyPr/>
          <a:lstStyle/>
          <a:p>
            <a:pPr algn="r">
              <a:buNone/>
            </a:pPr>
            <a:r>
              <a:rPr lang="en-US" sz="2400" b="1" dirty="0" smtClean="0">
                <a:latin typeface="Andalus" pitchFamily="2" charset="-78"/>
                <a:cs typeface="Andalus" pitchFamily="2" charset="-78"/>
              </a:rPr>
              <a:t>Studies of natural disasters indicate that moderate to severe symptoms of PTSD are evident in 5-10%.  Children exposed to gruesome aspects may evidence very high rates of PTSD. </a:t>
            </a:r>
            <a:r>
              <a:rPr lang="en-US" sz="2400" dirty="0" smtClean="0">
                <a:latin typeface="Andalus" pitchFamily="2" charset="-78"/>
                <a:cs typeface="Andalus" pitchFamily="2" charset="-78"/>
              </a:rPr>
              <a:t>	                 	</a:t>
            </a:r>
            <a:r>
              <a:rPr lang="en-US" sz="1600" dirty="0" smtClean="0">
                <a:latin typeface="Andalus" pitchFamily="2" charset="-78"/>
                <a:cs typeface="Andalus" pitchFamily="2" charset="-78"/>
              </a:rPr>
              <a:t> (</a:t>
            </a:r>
            <a:r>
              <a:rPr lang="en-US" sz="1600" dirty="0" err="1" smtClean="0">
                <a:latin typeface="Andalus" pitchFamily="2" charset="-78"/>
                <a:cs typeface="Andalus" pitchFamily="2" charset="-78"/>
              </a:rPr>
              <a:t>Dyregrov</a:t>
            </a:r>
            <a:r>
              <a:rPr lang="en-US" sz="1600" dirty="0" smtClean="0">
                <a:latin typeface="Andalus" pitchFamily="2" charset="-78"/>
                <a:cs typeface="Andalus" pitchFamily="2" charset="-78"/>
              </a:rPr>
              <a:t> &amp; Yule, 2006). </a:t>
            </a:r>
          </a:p>
          <a:p>
            <a:endParaRPr lang="en-US" sz="2000" dirty="0">
              <a:latin typeface="Andalus" pitchFamily="2" charset="-78"/>
              <a:cs typeface="Andalus" pitchFamily="2" charset="-78"/>
            </a:endParaRPr>
          </a:p>
        </p:txBody>
      </p:sp>
      <p:pic>
        <p:nvPicPr>
          <p:cNvPr id="4" name="Picture 3" descr="j0401867.jpg"/>
          <p:cNvPicPr>
            <a:picLocks noChangeAspect="1"/>
          </p:cNvPicPr>
          <p:nvPr/>
        </p:nvPicPr>
        <p:blipFill>
          <a:blip r:embed="rId7"/>
          <a:stretch>
            <a:fillRect/>
          </a:stretch>
        </p:blipFill>
        <p:spPr>
          <a:xfrm>
            <a:off x="1066800" y="3048000"/>
            <a:ext cx="1421011" cy="2133600"/>
          </a:xfrm>
          <a:prstGeom prst="rect">
            <a:avLst/>
          </a:prstGeom>
        </p:spPr>
      </p:pic>
      <p:pic>
        <p:nvPicPr>
          <p:cNvPr id="5" name="Picture 4" descr="j0401109.jpg"/>
          <p:cNvPicPr>
            <a:picLocks noChangeAspect="1"/>
          </p:cNvPicPr>
          <p:nvPr/>
        </p:nvPicPr>
        <p:blipFill>
          <a:blip r:embed="rId8" cstate="print"/>
          <a:stretch>
            <a:fillRect/>
          </a:stretch>
        </p:blipFill>
        <p:spPr>
          <a:xfrm>
            <a:off x="3124200" y="5105400"/>
            <a:ext cx="2095277" cy="1396305"/>
          </a:xfrm>
          <a:prstGeom prst="rect">
            <a:avLst/>
          </a:prstGeom>
        </p:spPr>
      </p:pic>
      <p:pic>
        <p:nvPicPr>
          <p:cNvPr id="8" name="Picture 7" descr="j0403774.jpg"/>
          <p:cNvPicPr>
            <a:picLocks noChangeAspect="1"/>
          </p:cNvPicPr>
          <p:nvPr/>
        </p:nvPicPr>
        <p:blipFill>
          <a:blip r:embed="rId9" cstate="print"/>
          <a:stretch>
            <a:fillRect/>
          </a:stretch>
        </p:blipFill>
        <p:spPr>
          <a:xfrm>
            <a:off x="6171038" y="4419600"/>
            <a:ext cx="2972962" cy="1981200"/>
          </a:xfrm>
          <a:prstGeom prst="rect">
            <a:avLst/>
          </a:prstGeom>
        </p:spPr>
      </p:pic>
      <p:pic>
        <p:nvPicPr>
          <p:cNvPr id="17" name="Picture 16" descr="j0439553.jpg"/>
          <p:cNvPicPr>
            <a:picLocks noChangeAspect="1"/>
          </p:cNvPicPr>
          <p:nvPr/>
        </p:nvPicPr>
        <p:blipFill>
          <a:blip r:embed="rId10" cstate="print"/>
          <a:stretch>
            <a:fillRect/>
          </a:stretch>
        </p:blipFill>
        <p:spPr>
          <a:xfrm>
            <a:off x="4876800" y="4800600"/>
            <a:ext cx="1271814" cy="1828800"/>
          </a:xfrm>
          <a:prstGeom prst="rect">
            <a:avLst/>
          </a:prstGeom>
        </p:spPr>
      </p:pic>
      <p:pic>
        <p:nvPicPr>
          <p:cNvPr id="18" name="Picture 17" descr="Picture10.jpg"/>
          <p:cNvPicPr>
            <a:picLocks noChangeAspect="1"/>
          </p:cNvPicPr>
          <p:nvPr/>
        </p:nvPicPr>
        <p:blipFill>
          <a:blip r:embed="rId11"/>
          <a:stretch>
            <a:fillRect/>
          </a:stretch>
        </p:blipFill>
        <p:spPr>
          <a:xfrm>
            <a:off x="7391400" y="3352800"/>
            <a:ext cx="1608088" cy="1072896"/>
          </a:xfrm>
          <a:prstGeom prst="rect">
            <a:avLst/>
          </a:prstGeom>
        </p:spPr>
      </p:pic>
      <p:pic>
        <p:nvPicPr>
          <p:cNvPr id="13" name="Picture 12" descr="j0262955.jpg"/>
          <p:cNvPicPr>
            <a:picLocks noChangeAspect="1"/>
          </p:cNvPicPr>
          <p:nvPr/>
        </p:nvPicPr>
        <p:blipFill>
          <a:blip r:embed="rId12"/>
          <a:stretch>
            <a:fillRect/>
          </a:stretch>
        </p:blipFill>
        <p:spPr>
          <a:xfrm>
            <a:off x="2438400" y="4953000"/>
            <a:ext cx="1162557" cy="1752599"/>
          </a:xfrm>
          <a:prstGeom prst="rect">
            <a:avLst/>
          </a:prstGeom>
        </p:spPr>
      </p:pic>
    </p:spTree>
    <p:extLst>
      <p:ext uri="{BB962C8B-B14F-4D97-AF65-F5344CB8AC3E}">
        <p14:creationId xmlns:p14="http://schemas.microsoft.com/office/powerpoint/2010/main" val="199387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15328" cy="1357298"/>
          </a:xfrm>
        </p:spPr>
        <p:txBody>
          <a:bodyPr>
            <a:normAutofit/>
          </a:bodyPr>
          <a:lstStyle/>
          <a:p>
            <a:pPr algn="ctr"/>
            <a:r>
              <a:rPr lang="en-US" sz="4000" b="1" dirty="0" smtClean="0">
                <a:latin typeface="Andalus" panose="02020603050405020304" pitchFamily="18" charset="-78"/>
                <a:cs typeface="Andalus" panose="02020603050405020304" pitchFamily="18" charset="-78"/>
              </a:rPr>
              <a:t>Three Core Symptom Clusters</a:t>
            </a:r>
            <a:endParaRPr lang="en-US" sz="4000" b="1" dirty="0">
              <a:latin typeface="Andalus" panose="02020603050405020304" pitchFamily="18" charset="-78"/>
              <a:cs typeface="Andalus"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0914331"/>
              </p:ext>
            </p:extLst>
          </p:nvPr>
        </p:nvGraphicFramePr>
        <p:xfrm>
          <a:off x="755576" y="1124744"/>
          <a:ext cx="8543956" cy="5429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987122"/>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Freeform 3"/>
          <p:cNvSpPr>
            <a:spLocks/>
          </p:cNvSpPr>
          <p:nvPr/>
        </p:nvSpPr>
        <p:spPr bwMode="gray">
          <a:xfrm>
            <a:off x="2286000" y="1573213"/>
            <a:ext cx="4241800" cy="3460750"/>
          </a:xfrm>
          <a:custGeom>
            <a:avLst/>
            <a:gdLst/>
            <a:ahLst/>
            <a:cxnLst>
              <a:cxn ang="0">
                <a:pos x="1345" y="0"/>
              </a:cxn>
              <a:cxn ang="0">
                <a:pos x="0" y="673"/>
              </a:cxn>
              <a:cxn ang="0">
                <a:pos x="589" y="673"/>
              </a:cxn>
              <a:cxn ang="0">
                <a:pos x="415" y="2180"/>
              </a:cxn>
              <a:cxn ang="0">
                <a:pos x="2277" y="2180"/>
              </a:cxn>
              <a:cxn ang="0">
                <a:pos x="2110" y="673"/>
              </a:cxn>
              <a:cxn ang="0">
                <a:pos x="2672" y="673"/>
              </a:cxn>
              <a:cxn ang="0">
                <a:pos x="1345" y="0"/>
              </a:cxn>
            </a:cxnLst>
            <a:rect l="0" t="0" r="r" b="b"/>
            <a:pathLst>
              <a:path w="2672" h="2180">
                <a:moveTo>
                  <a:pt x="1345" y="0"/>
                </a:moveTo>
                <a:lnTo>
                  <a:pt x="0" y="673"/>
                </a:lnTo>
                <a:lnTo>
                  <a:pt x="589" y="673"/>
                </a:lnTo>
                <a:lnTo>
                  <a:pt x="415" y="2180"/>
                </a:lnTo>
                <a:lnTo>
                  <a:pt x="2277" y="2180"/>
                </a:lnTo>
                <a:lnTo>
                  <a:pt x="2110" y="673"/>
                </a:lnTo>
                <a:lnTo>
                  <a:pt x="2672" y="673"/>
                </a:lnTo>
                <a:lnTo>
                  <a:pt x="1345" y="0"/>
                </a:lnTo>
                <a:close/>
              </a:path>
            </a:pathLst>
          </a:custGeom>
          <a:gradFill rotWithShape="1">
            <a:gsLst>
              <a:gs pos="0">
                <a:schemeClr val="bg2">
                  <a:alpha val="70000"/>
                </a:schemeClr>
              </a:gs>
              <a:gs pos="100000">
                <a:schemeClr val="bg2">
                  <a:gamma/>
                  <a:tint val="0"/>
                  <a:invGamma/>
                  <a:alpha val="0"/>
                </a:schemeClr>
              </a:gs>
            </a:gsLst>
            <a:lin ang="5400000" scaled="1"/>
          </a:gradFill>
          <a:ln w="9525">
            <a:noFill/>
            <a:round/>
            <a:headEnd/>
            <a:tailEnd/>
          </a:ln>
          <a:effectLst/>
        </p:spPr>
        <p:txBody>
          <a:bodyPr/>
          <a:lstStyle/>
          <a:p>
            <a:endParaRPr lang="en-US">
              <a:solidFill>
                <a:srgbClr val="FFFF00"/>
              </a:solidFill>
            </a:endParaRPr>
          </a:p>
        </p:txBody>
      </p:sp>
      <p:sp>
        <p:nvSpPr>
          <p:cNvPr id="68618" name="Oval 10"/>
          <p:cNvSpPr>
            <a:spLocks noChangeArrowheads="1"/>
          </p:cNvSpPr>
          <p:nvPr/>
        </p:nvSpPr>
        <p:spPr bwMode="gray">
          <a:xfrm>
            <a:off x="3733800" y="2743200"/>
            <a:ext cx="1654175" cy="1651000"/>
          </a:xfrm>
          <a:prstGeom prst="ellipse">
            <a:avLst/>
          </a:prstGeom>
          <a:solidFill>
            <a:schemeClr val="accent1"/>
          </a:solidFill>
          <a:ln w="38100">
            <a:solidFill>
              <a:srgbClr val="FFFFFF"/>
            </a:solidFill>
            <a:round/>
            <a:headEnd/>
            <a:tailEnd/>
          </a:ln>
          <a:effectLst>
            <a:outerShdw dist="38100" dir="5400000" algn="ctr" rotWithShape="0">
              <a:srgbClr val="080808">
                <a:alpha val="50000"/>
              </a:srgbClr>
            </a:outerShdw>
          </a:effectLst>
        </p:spPr>
        <p:txBody>
          <a:bodyPr wrap="none" anchor="ctr"/>
          <a:lstStyle/>
          <a:p>
            <a:endParaRPr lang="en-US"/>
          </a:p>
        </p:txBody>
      </p:sp>
      <p:sp>
        <p:nvSpPr>
          <p:cNvPr id="68619" name="Rectangle 949"/>
          <p:cNvSpPr>
            <a:spLocks noChangeArrowheads="1"/>
          </p:cNvSpPr>
          <p:nvPr/>
        </p:nvSpPr>
        <p:spPr bwMode="gray">
          <a:xfrm>
            <a:off x="3733800" y="3352800"/>
            <a:ext cx="1714500" cy="369332"/>
          </a:xfrm>
          <a:prstGeom prst="rect">
            <a:avLst/>
          </a:prstGeom>
          <a:noFill/>
          <a:ln w="9525">
            <a:noFill/>
            <a:miter lim="800000"/>
            <a:headEnd/>
            <a:tailEnd/>
          </a:ln>
        </p:spPr>
        <p:txBody>
          <a:bodyPr wrap="square">
            <a:spAutoFit/>
          </a:bodyPr>
          <a:lstStyle/>
          <a:p>
            <a:pPr algn="ctr">
              <a:lnSpc>
                <a:spcPct val="90000"/>
              </a:lnSpc>
            </a:pPr>
            <a:r>
              <a:rPr lang="en-US" sz="2000" b="1" dirty="0" smtClean="0">
                <a:solidFill>
                  <a:schemeClr val="tx1">
                    <a:lumMod val="85000"/>
                    <a:lumOff val="15000"/>
                  </a:schemeClr>
                </a:solidFill>
                <a:cs typeface="Arial" charset="0"/>
              </a:rPr>
              <a:t>Perceptions</a:t>
            </a:r>
            <a:endParaRPr lang="en-US" sz="2000" b="1" dirty="0">
              <a:solidFill>
                <a:schemeClr val="tx1">
                  <a:lumMod val="85000"/>
                  <a:lumOff val="15000"/>
                </a:schemeClr>
              </a:solidFill>
              <a:cs typeface="Arial" charset="0"/>
            </a:endParaRPr>
          </a:p>
        </p:txBody>
      </p:sp>
      <p:sp>
        <p:nvSpPr>
          <p:cNvPr id="68620" name="AutoShape 12"/>
          <p:cNvSpPr>
            <a:spLocks noChangeArrowheads="1"/>
          </p:cNvSpPr>
          <p:nvPr/>
        </p:nvSpPr>
        <p:spPr bwMode="gray">
          <a:xfrm>
            <a:off x="2794000" y="3659188"/>
            <a:ext cx="692150" cy="488950"/>
          </a:xfrm>
          <a:prstGeom prst="rightArrow">
            <a:avLst>
              <a:gd name="adj1" fmla="val 50000"/>
              <a:gd name="adj2" fmla="val 35390"/>
            </a:avLst>
          </a:prstGeom>
          <a:solidFill>
            <a:schemeClr val="accent2"/>
          </a:solidFill>
          <a:ln w="9525">
            <a:noFill/>
            <a:miter lim="800000"/>
            <a:headEnd/>
            <a:tailEnd/>
          </a:ln>
          <a:effectLst/>
        </p:spPr>
        <p:txBody>
          <a:bodyPr wrap="none" anchor="ctr"/>
          <a:lstStyle/>
          <a:p>
            <a:endParaRPr lang="en-US"/>
          </a:p>
        </p:txBody>
      </p:sp>
      <p:sp>
        <p:nvSpPr>
          <p:cNvPr id="68621" name="AutoShape 13"/>
          <p:cNvSpPr>
            <a:spLocks noChangeArrowheads="1"/>
          </p:cNvSpPr>
          <p:nvPr/>
        </p:nvSpPr>
        <p:spPr bwMode="gray">
          <a:xfrm rot="3342787" flipH="1">
            <a:off x="5064919" y="4493419"/>
            <a:ext cx="782637" cy="422275"/>
          </a:xfrm>
          <a:prstGeom prst="rightArrow">
            <a:avLst>
              <a:gd name="adj1" fmla="val 50000"/>
              <a:gd name="adj2" fmla="val 46335"/>
            </a:avLst>
          </a:prstGeom>
          <a:solidFill>
            <a:schemeClr val="accent2"/>
          </a:solidFill>
          <a:ln w="9525">
            <a:noFill/>
            <a:miter lim="800000"/>
            <a:headEnd/>
            <a:tailEnd/>
          </a:ln>
          <a:effectLst/>
        </p:spPr>
        <p:txBody>
          <a:bodyPr wrap="none" anchor="ctr"/>
          <a:lstStyle/>
          <a:p>
            <a:endParaRPr lang="en-US"/>
          </a:p>
        </p:txBody>
      </p:sp>
      <p:sp>
        <p:nvSpPr>
          <p:cNvPr id="68622" name="AutoShape 14"/>
          <p:cNvSpPr>
            <a:spLocks noChangeArrowheads="1"/>
          </p:cNvSpPr>
          <p:nvPr/>
        </p:nvSpPr>
        <p:spPr bwMode="gray">
          <a:xfrm rot="-3342787">
            <a:off x="3505201" y="4494212"/>
            <a:ext cx="781050" cy="422275"/>
          </a:xfrm>
          <a:prstGeom prst="rightArrow">
            <a:avLst>
              <a:gd name="adj1" fmla="val 50000"/>
              <a:gd name="adj2" fmla="val 46241"/>
            </a:avLst>
          </a:prstGeom>
          <a:solidFill>
            <a:schemeClr val="accent2"/>
          </a:solidFill>
          <a:ln w="9525">
            <a:noFill/>
            <a:miter lim="800000"/>
            <a:headEnd/>
            <a:tailEnd/>
          </a:ln>
          <a:effectLst/>
        </p:spPr>
        <p:txBody>
          <a:bodyPr wrap="none" anchor="ctr"/>
          <a:lstStyle/>
          <a:p>
            <a:endParaRPr lang="en-US"/>
          </a:p>
        </p:txBody>
      </p:sp>
      <p:sp>
        <p:nvSpPr>
          <p:cNvPr id="68623" name="Oval 15"/>
          <p:cNvSpPr>
            <a:spLocks noChangeArrowheads="1"/>
          </p:cNvSpPr>
          <p:nvPr/>
        </p:nvSpPr>
        <p:spPr bwMode="gray">
          <a:xfrm>
            <a:off x="1143000" y="3303588"/>
            <a:ext cx="1685925" cy="1497012"/>
          </a:xfrm>
          <a:prstGeom prst="ellipse">
            <a:avLst/>
          </a:prstGeom>
          <a:solidFill>
            <a:srgbClr val="FFFFFF"/>
          </a:solidFill>
          <a:ln w="28575">
            <a:solidFill>
              <a:schemeClr val="accent2"/>
            </a:solidFill>
            <a:round/>
            <a:headEnd/>
            <a:tailEnd/>
          </a:ln>
          <a:effectLst>
            <a:outerShdw dist="38100" dir="5400000" algn="ctr" rotWithShape="0">
              <a:srgbClr val="080808">
                <a:alpha val="50000"/>
              </a:srgbClr>
            </a:outerShdw>
          </a:effectLst>
        </p:spPr>
        <p:txBody>
          <a:bodyPr wrap="none" anchor="ctr"/>
          <a:lstStyle/>
          <a:p>
            <a:endParaRPr lang="en-US"/>
          </a:p>
        </p:txBody>
      </p:sp>
      <p:sp>
        <p:nvSpPr>
          <p:cNvPr id="68624" name="Oval 16"/>
          <p:cNvSpPr>
            <a:spLocks noChangeArrowheads="1"/>
          </p:cNvSpPr>
          <p:nvPr/>
        </p:nvSpPr>
        <p:spPr bwMode="gray">
          <a:xfrm>
            <a:off x="2286000" y="4662219"/>
            <a:ext cx="1905000" cy="1600199"/>
          </a:xfrm>
          <a:prstGeom prst="ellipse">
            <a:avLst/>
          </a:prstGeom>
          <a:solidFill>
            <a:srgbClr val="FFFFFF"/>
          </a:solidFill>
          <a:ln w="28575">
            <a:solidFill>
              <a:schemeClr val="accent2"/>
            </a:solidFill>
            <a:round/>
            <a:headEnd/>
            <a:tailEnd/>
          </a:ln>
          <a:effectLst>
            <a:outerShdw dist="38100" dir="5400000" algn="ctr" rotWithShape="0">
              <a:srgbClr val="080808">
                <a:alpha val="50000"/>
              </a:srgbClr>
            </a:outerShdw>
          </a:effectLst>
        </p:spPr>
        <p:txBody>
          <a:bodyPr wrap="none" anchor="ctr"/>
          <a:lstStyle/>
          <a:p>
            <a:endParaRPr lang="en-US"/>
          </a:p>
        </p:txBody>
      </p:sp>
      <p:sp>
        <p:nvSpPr>
          <p:cNvPr id="68625" name="Oval 17"/>
          <p:cNvSpPr>
            <a:spLocks noChangeArrowheads="1"/>
          </p:cNvSpPr>
          <p:nvPr/>
        </p:nvSpPr>
        <p:spPr bwMode="gray">
          <a:xfrm>
            <a:off x="5257800" y="4876800"/>
            <a:ext cx="1617662" cy="1600200"/>
          </a:xfrm>
          <a:prstGeom prst="ellipse">
            <a:avLst/>
          </a:prstGeom>
          <a:solidFill>
            <a:srgbClr val="FFFFFF"/>
          </a:solidFill>
          <a:ln w="28575">
            <a:solidFill>
              <a:schemeClr val="accent2"/>
            </a:solidFill>
            <a:round/>
            <a:headEnd/>
            <a:tailEnd/>
          </a:ln>
          <a:effectLst>
            <a:outerShdw dist="38100" dir="5400000" algn="ctr" rotWithShape="0">
              <a:srgbClr val="080808">
                <a:alpha val="50000"/>
              </a:srgbClr>
            </a:outerShdw>
          </a:effectLst>
        </p:spPr>
        <p:txBody>
          <a:bodyPr wrap="none" anchor="ctr"/>
          <a:lstStyle/>
          <a:p>
            <a:endParaRPr lang="en-US"/>
          </a:p>
        </p:txBody>
      </p:sp>
      <p:sp>
        <p:nvSpPr>
          <p:cNvPr id="68626" name="Rectangle 949"/>
          <p:cNvSpPr>
            <a:spLocks noChangeArrowheads="1"/>
          </p:cNvSpPr>
          <p:nvPr/>
        </p:nvSpPr>
        <p:spPr bwMode="gray">
          <a:xfrm>
            <a:off x="5298976" y="5109626"/>
            <a:ext cx="1361256" cy="1138773"/>
          </a:xfrm>
          <a:prstGeom prst="rect">
            <a:avLst/>
          </a:prstGeom>
          <a:noFill/>
          <a:ln w="9525">
            <a:noFill/>
            <a:miter lim="800000"/>
            <a:headEnd/>
            <a:tailEnd/>
          </a:ln>
        </p:spPr>
        <p:txBody>
          <a:bodyPr wrap="square">
            <a:spAutoFit/>
          </a:bodyPr>
          <a:lstStyle/>
          <a:p>
            <a:pPr algn="ctr">
              <a:lnSpc>
                <a:spcPct val="85000"/>
              </a:lnSpc>
            </a:pPr>
            <a:r>
              <a:rPr lang="en-US" sz="1600" b="1" dirty="0" smtClean="0"/>
              <a:t>       </a:t>
            </a:r>
            <a:r>
              <a:rPr lang="en-US" sz="1600" b="1" dirty="0" smtClean="0">
                <a:solidFill>
                  <a:schemeClr val="bg2"/>
                </a:solidFill>
                <a:latin typeface="Andalus" panose="02020603050405020304" pitchFamily="18" charset="-78"/>
                <a:cs typeface="Andalus" panose="02020603050405020304" pitchFamily="18" charset="-78"/>
              </a:rPr>
              <a:t>Seeing </a:t>
            </a:r>
          </a:p>
          <a:p>
            <a:pPr algn="ctr">
              <a:lnSpc>
                <a:spcPct val="85000"/>
              </a:lnSpc>
            </a:pPr>
            <a:r>
              <a:rPr lang="en-US" sz="1600" b="1" dirty="0" smtClean="0">
                <a:solidFill>
                  <a:schemeClr val="bg2"/>
                </a:solidFill>
                <a:latin typeface="Andalus" panose="02020603050405020304" pitchFamily="18" charset="-78"/>
                <a:cs typeface="Andalus" panose="02020603050405020304" pitchFamily="18" charset="-78"/>
              </a:rPr>
              <a:t> emotions as                                vulnerabilities </a:t>
            </a:r>
          </a:p>
          <a:p>
            <a:pPr algn="ctr">
              <a:lnSpc>
                <a:spcPct val="85000"/>
              </a:lnSpc>
            </a:pPr>
            <a:r>
              <a:rPr lang="en-US" sz="1600" b="1" dirty="0" smtClean="0">
                <a:solidFill>
                  <a:schemeClr val="bg2"/>
                </a:solidFill>
                <a:latin typeface="Andalus" panose="02020603050405020304" pitchFamily="18" charset="-78"/>
                <a:cs typeface="Andalus" panose="02020603050405020304" pitchFamily="18" charset="-78"/>
              </a:rPr>
              <a:t>rather than </a:t>
            </a:r>
          </a:p>
          <a:p>
            <a:pPr algn="ctr">
              <a:lnSpc>
                <a:spcPct val="85000"/>
              </a:lnSpc>
            </a:pPr>
            <a:r>
              <a:rPr lang="en-US" sz="1600" b="1" dirty="0" smtClean="0">
                <a:solidFill>
                  <a:schemeClr val="bg2"/>
                </a:solidFill>
                <a:latin typeface="Andalus" panose="02020603050405020304" pitchFamily="18" charset="-78"/>
                <a:cs typeface="Andalus" panose="02020603050405020304" pitchFamily="18" charset="-78"/>
              </a:rPr>
              <a:t>senses</a:t>
            </a:r>
            <a:endParaRPr lang="en-US" sz="1600" b="1" dirty="0">
              <a:solidFill>
                <a:schemeClr val="bg2"/>
              </a:solidFill>
              <a:latin typeface="Andalus" panose="02020603050405020304" pitchFamily="18" charset="-78"/>
              <a:cs typeface="Andalus" panose="02020603050405020304" pitchFamily="18" charset="-78"/>
            </a:endParaRPr>
          </a:p>
        </p:txBody>
      </p:sp>
      <p:sp>
        <p:nvSpPr>
          <p:cNvPr id="68627" name="Rectangle 949"/>
          <p:cNvSpPr>
            <a:spLocks noChangeArrowheads="1"/>
          </p:cNvSpPr>
          <p:nvPr/>
        </p:nvSpPr>
        <p:spPr bwMode="gray">
          <a:xfrm>
            <a:off x="3581400" y="6156325"/>
            <a:ext cx="1130300" cy="400110"/>
          </a:xfrm>
          <a:prstGeom prst="rect">
            <a:avLst/>
          </a:prstGeom>
          <a:noFill/>
          <a:ln w="9525">
            <a:noFill/>
            <a:miter lim="800000"/>
            <a:headEnd/>
            <a:tailEnd/>
          </a:ln>
        </p:spPr>
        <p:txBody>
          <a:bodyPr>
            <a:spAutoFit/>
          </a:bodyPr>
          <a:lstStyle/>
          <a:p>
            <a:pPr algn="ctr"/>
            <a:endParaRPr lang="en-US" sz="2000" dirty="0">
              <a:solidFill>
                <a:srgbClr val="000000"/>
              </a:solidFill>
              <a:cs typeface="Arial" charset="0"/>
            </a:endParaRPr>
          </a:p>
        </p:txBody>
      </p:sp>
      <p:sp>
        <p:nvSpPr>
          <p:cNvPr id="68629" name="AutoShape 21"/>
          <p:cNvSpPr>
            <a:spLocks noChangeArrowheads="1"/>
          </p:cNvSpPr>
          <p:nvPr/>
        </p:nvSpPr>
        <p:spPr bwMode="gray">
          <a:xfrm flipH="1">
            <a:off x="5721350" y="3659188"/>
            <a:ext cx="692150" cy="488950"/>
          </a:xfrm>
          <a:prstGeom prst="rightArrow">
            <a:avLst>
              <a:gd name="adj1" fmla="val 50000"/>
              <a:gd name="adj2" fmla="val 35390"/>
            </a:avLst>
          </a:prstGeom>
          <a:solidFill>
            <a:schemeClr val="accent2"/>
          </a:solidFill>
          <a:ln w="9525">
            <a:noFill/>
            <a:miter lim="800000"/>
            <a:headEnd/>
            <a:tailEnd/>
          </a:ln>
          <a:effectLst/>
        </p:spPr>
        <p:txBody>
          <a:bodyPr wrap="none" anchor="ctr"/>
          <a:lstStyle/>
          <a:p>
            <a:endParaRPr lang="en-US"/>
          </a:p>
        </p:txBody>
      </p:sp>
      <p:sp>
        <p:nvSpPr>
          <p:cNvPr id="68630" name="Oval 22"/>
          <p:cNvSpPr>
            <a:spLocks noChangeArrowheads="1"/>
          </p:cNvSpPr>
          <p:nvPr/>
        </p:nvSpPr>
        <p:spPr bwMode="gray">
          <a:xfrm>
            <a:off x="6400800" y="3352800"/>
            <a:ext cx="1828800" cy="1600200"/>
          </a:xfrm>
          <a:prstGeom prst="ellipse">
            <a:avLst/>
          </a:prstGeom>
          <a:solidFill>
            <a:srgbClr val="FFFFFF"/>
          </a:solidFill>
          <a:ln w="28575">
            <a:solidFill>
              <a:schemeClr val="accent2"/>
            </a:solidFill>
            <a:round/>
            <a:headEnd/>
            <a:tailEnd/>
          </a:ln>
          <a:effectLst>
            <a:outerShdw dist="38100" dir="5400000" algn="ctr" rotWithShape="0">
              <a:srgbClr val="080808">
                <a:alpha val="50000"/>
              </a:srgbClr>
            </a:outerShdw>
          </a:effectLst>
        </p:spPr>
        <p:txBody>
          <a:bodyPr wrap="none" anchor="ctr"/>
          <a:lstStyle/>
          <a:p>
            <a:endParaRPr lang="en-US" sz="1600" dirty="0"/>
          </a:p>
        </p:txBody>
      </p:sp>
      <p:sp>
        <p:nvSpPr>
          <p:cNvPr id="68610" name="Rectangle 121"/>
          <p:cNvSpPr>
            <a:spLocks noGrp="1" noChangeArrowheads="1"/>
          </p:cNvSpPr>
          <p:nvPr>
            <p:ph type="title" idx="4294967295"/>
          </p:nvPr>
        </p:nvSpPr>
        <p:spPr>
          <a:xfrm>
            <a:off x="1170733" y="476672"/>
            <a:ext cx="6238875" cy="833437"/>
          </a:xfrm>
        </p:spPr>
        <p:txBody>
          <a:bodyPr>
            <a:normAutofit fontScale="90000"/>
          </a:bodyPr>
          <a:lstStyle/>
          <a:p>
            <a:pPr algn="ctr"/>
            <a:r>
              <a:rPr lang="en-US" sz="3600" dirty="0" smtClean="0">
                <a:solidFill>
                  <a:srgbClr val="FFFF00"/>
                </a:solidFill>
                <a:latin typeface="Book Antiqua" pitchFamily="18" charset="0"/>
              </a:rPr>
              <a:t>Misconceptions About</a:t>
            </a:r>
            <a:br>
              <a:rPr lang="en-US" sz="3600" dirty="0" smtClean="0">
                <a:solidFill>
                  <a:srgbClr val="FFFF00"/>
                </a:solidFill>
                <a:latin typeface="Book Antiqua" pitchFamily="18" charset="0"/>
              </a:rPr>
            </a:br>
            <a:r>
              <a:rPr lang="en-US" sz="3600" dirty="0" smtClean="0">
                <a:solidFill>
                  <a:srgbClr val="FFFF00"/>
                </a:solidFill>
                <a:latin typeface="Book Antiqua" pitchFamily="18" charset="0"/>
              </a:rPr>
              <a:t>Emotions</a:t>
            </a:r>
            <a:endParaRPr lang="en-US" sz="3600" dirty="0" smtClean="0">
              <a:solidFill>
                <a:srgbClr val="FFFF00"/>
              </a:solidFill>
            </a:endParaRPr>
          </a:p>
        </p:txBody>
      </p:sp>
      <p:sp>
        <p:nvSpPr>
          <p:cNvPr id="25" name="TextBox 24"/>
          <p:cNvSpPr txBox="1"/>
          <p:nvPr/>
        </p:nvSpPr>
        <p:spPr>
          <a:xfrm>
            <a:off x="6477000" y="3655913"/>
            <a:ext cx="1752600" cy="1200329"/>
          </a:xfrm>
          <a:prstGeom prst="rect">
            <a:avLst/>
          </a:prstGeom>
          <a:noFill/>
        </p:spPr>
        <p:txBody>
          <a:bodyPr wrap="square" rtlCol="0">
            <a:spAutoFit/>
          </a:bodyPr>
          <a:lstStyle/>
          <a:p>
            <a:pPr algn="ctr"/>
            <a:r>
              <a:rPr lang="en-US" b="1" dirty="0" smtClean="0">
                <a:solidFill>
                  <a:schemeClr val="bg2"/>
                </a:solidFill>
                <a:latin typeface="Andalus" panose="02020603050405020304" pitchFamily="18" charset="-78"/>
                <a:cs typeface="Andalus" panose="02020603050405020304" pitchFamily="18" charset="-78"/>
              </a:rPr>
              <a:t>Seeing emotions</a:t>
            </a:r>
          </a:p>
          <a:p>
            <a:pPr algn="ctr"/>
            <a:r>
              <a:rPr lang="en-US" b="1" dirty="0" smtClean="0">
                <a:solidFill>
                  <a:schemeClr val="bg2"/>
                </a:solidFill>
                <a:latin typeface="Andalus" panose="02020603050405020304" pitchFamily="18" charset="-78"/>
                <a:cs typeface="Andalus" panose="02020603050405020304" pitchFamily="18" charset="-78"/>
              </a:rPr>
              <a:t> as problems </a:t>
            </a:r>
          </a:p>
          <a:p>
            <a:pPr algn="ctr"/>
            <a:r>
              <a:rPr lang="en-US" b="1" dirty="0" smtClean="0">
                <a:solidFill>
                  <a:schemeClr val="bg2"/>
                </a:solidFill>
                <a:latin typeface="Andalus" panose="02020603050405020304" pitchFamily="18" charset="-78"/>
                <a:cs typeface="Andalus" panose="02020603050405020304" pitchFamily="18" charset="-78"/>
              </a:rPr>
              <a:t>rather than </a:t>
            </a:r>
          </a:p>
          <a:p>
            <a:pPr algn="ctr"/>
            <a:r>
              <a:rPr lang="en-US" b="1" dirty="0" smtClean="0">
                <a:solidFill>
                  <a:schemeClr val="bg2"/>
                </a:solidFill>
                <a:latin typeface="Andalus" panose="02020603050405020304" pitchFamily="18" charset="-78"/>
                <a:cs typeface="Andalus" panose="02020603050405020304" pitchFamily="18" charset="-78"/>
              </a:rPr>
              <a:t>reactions</a:t>
            </a:r>
            <a:endParaRPr lang="en-US" b="1" dirty="0">
              <a:solidFill>
                <a:schemeClr val="bg2"/>
              </a:solidFill>
              <a:latin typeface="Andalus" panose="02020603050405020304" pitchFamily="18" charset="-78"/>
              <a:cs typeface="Andalus" panose="02020603050405020304" pitchFamily="18" charset="-78"/>
            </a:endParaRPr>
          </a:p>
        </p:txBody>
      </p:sp>
      <p:sp>
        <p:nvSpPr>
          <p:cNvPr id="26" name="Rectangle 25"/>
          <p:cNvSpPr/>
          <p:nvPr/>
        </p:nvSpPr>
        <p:spPr>
          <a:xfrm>
            <a:off x="2509837" y="4876800"/>
            <a:ext cx="1457326" cy="1323439"/>
          </a:xfrm>
          <a:prstGeom prst="rect">
            <a:avLst/>
          </a:prstGeom>
        </p:spPr>
        <p:txBody>
          <a:bodyPr wrap="square">
            <a:spAutoFit/>
          </a:bodyPr>
          <a:lstStyle/>
          <a:p>
            <a:pPr algn="ctr"/>
            <a:r>
              <a:rPr lang="en-US" sz="1600" b="1" dirty="0" smtClean="0">
                <a:solidFill>
                  <a:schemeClr val="bg2"/>
                </a:solidFill>
                <a:latin typeface="Andalus" panose="02020603050405020304" pitchFamily="18" charset="-78"/>
                <a:cs typeface="Andalus" panose="02020603050405020304" pitchFamily="18" charset="-78"/>
              </a:rPr>
              <a:t>Seeing </a:t>
            </a:r>
          </a:p>
          <a:p>
            <a:pPr algn="ctr"/>
            <a:r>
              <a:rPr lang="en-US" sz="1600" b="1" dirty="0" smtClean="0">
                <a:solidFill>
                  <a:schemeClr val="bg2"/>
                </a:solidFill>
                <a:latin typeface="Andalus" panose="02020603050405020304" pitchFamily="18" charset="-78"/>
                <a:cs typeface="Andalus" panose="02020603050405020304" pitchFamily="18" charset="-78"/>
              </a:rPr>
              <a:t>Emotions as </a:t>
            </a:r>
          </a:p>
          <a:p>
            <a:pPr algn="ctr"/>
            <a:r>
              <a:rPr lang="en-US" sz="1600" b="1" dirty="0" smtClean="0">
                <a:solidFill>
                  <a:schemeClr val="bg2"/>
                </a:solidFill>
                <a:latin typeface="Andalus" panose="02020603050405020304" pitchFamily="18" charset="-78"/>
                <a:cs typeface="Andalus" panose="02020603050405020304" pitchFamily="18" charset="-78"/>
              </a:rPr>
              <a:t>Barriers rather </a:t>
            </a:r>
          </a:p>
          <a:p>
            <a:pPr algn="ctr"/>
            <a:r>
              <a:rPr lang="en-US" sz="1600" b="1" dirty="0" smtClean="0">
                <a:solidFill>
                  <a:schemeClr val="bg2"/>
                </a:solidFill>
                <a:latin typeface="Andalus" panose="02020603050405020304" pitchFamily="18" charset="-78"/>
                <a:cs typeface="Andalus" panose="02020603050405020304" pitchFamily="18" charset="-78"/>
              </a:rPr>
              <a:t>than doors to</a:t>
            </a:r>
          </a:p>
          <a:p>
            <a:pPr algn="ctr"/>
            <a:r>
              <a:rPr lang="en-US" sz="1600" b="1" dirty="0" smtClean="0">
                <a:solidFill>
                  <a:schemeClr val="bg2"/>
                </a:solidFill>
                <a:latin typeface="Andalus" panose="02020603050405020304" pitchFamily="18" charset="-78"/>
                <a:cs typeface="Andalus" panose="02020603050405020304" pitchFamily="18" charset="-78"/>
              </a:rPr>
              <a:t>     friends</a:t>
            </a:r>
            <a:endParaRPr lang="en-US" sz="1600" dirty="0">
              <a:solidFill>
                <a:schemeClr val="bg2"/>
              </a:solidFill>
              <a:latin typeface="Andalus" panose="02020603050405020304" pitchFamily="18" charset="-78"/>
              <a:cs typeface="Andalus" panose="02020603050405020304" pitchFamily="18" charset="-78"/>
            </a:endParaRPr>
          </a:p>
        </p:txBody>
      </p:sp>
      <p:sp>
        <p:nvSpPr>
          <p:cNvPr id="27" name="Rectangle 26"/>
          <p:cNvSpPr/>
          <p:nvPr/>
        </p:nvSpPr>
        <p:spPr>
          <a:xfrm>
            <a:off x="1219201" y="3581400"/>
            <a:ext cx="1480592" cy="830997"/>
          </a:xfrm>
          <a:prstGeom prst="rect">
            <a:avLst/>
          </a:prstGeom>
        </p:spPr>
        <p:txBody>
          <a:bodyPr wrap="square">
            <a:spAutoFit/>
          </a:bodyPr>
          <a:lstStyle/>
          <a:p>
            <a:pPr algn="ctr"/>
            <a:r>
              <a:rPr lang="en-US" sz="1600" b="1" dirty="0" smtClean="0">
                <a:solidFill>
                  <a:schemeClr val="bg2"/>
                </a:solidFill>
                <a:latin typeface="Andalus" panose="02020603050405020304" pitchFamily="18" charset="-78"/>
                <a:cs typeface="Andalus" panose="02020603050405020304" pitchFamily="18" charset="-78"/>
              </a:rPr>
              <a:t>Seeing </a:t>
            </a:r>
          </a:p>
          <a:p>
            <a:pPr algn="ctr"/>
            <a:r>
              <a:rPr lang="en-US" sz="1600" b="1" dirty="0" smtClean="0">
                <a:solidFill>
                  <a:schemeClr val="bg2"/>
                </a:solidFill>
                <a:latin typeface="Andalus" panose="02020603050405020304" pitchFamily="18" charset="-78"/>
                <a:cs typeface="Andalus" panose="02020603050405020304" pitchFamily="18" charset="-78"/>
              </a:rPr>
              <a:t>emotions </a:t>
            </a:r>
          </a:p>
          <a:p>
            <a:pPr algn="ctr"/>
            <a:r>
              <a:rPr lang="en-US" sz="1600" b="1" dirty="0" smtClean="0">
                <a:solidFill>
                  <a:schemeClr val="bg2"/>
                </a:solidFill>
                <a:latin typeface="Andalus" panose="02020603050405020304" pitchFamily="18" charset="-78"/>
                <a:cs typeface="Andalus" panose="02020603050405020304" pitchFamily="18" charset="-78"/>
              </a:rPr>
              <a:t>as obstacles </a:t>
            </a:r>
            <a:endParaRPr lang="en-US" sz="1600" dirty="0">
              <a:solidFill>
                <a:schemeClr val="bg2"/>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977959553"/>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black"/>
        <p:txBody>
          <a:bodyPr/>
          <a:lstStyle/>
          <a:p>
            <a:pPr algn="ctr"/>
            <a:r>
              <a:rPr lang="en-US" dirty="0" smtClean="0"/>
              <a:t>Two Kinds of Emotions</a:t>
            </a:r>
          </a:p>
        </p:txBody>
      </p:sp>
      <p:sp>
        <p:nvSpPr>
          <p:cNvPr id="73732" name="AutoShape 4"/>
          <p:cNvSpPr>
            <a:spLocks noChangeArrowheads="1"/>
          </p:cNvSpPr>
          <p:nvPr/>
        </p:nvSpPr>
        <p:spPr bwMode="gray">
          <a:xfrm>
            <a:off x="990600" y="2514600"/>
            <a:ext cx="2717800" cy="1354138"/>
          </a:xfrm>
          <a:prstGeom prst="roundRect">
            <a:avLst>
              <a:gd name="adj" fmla="val 4454"/>
            </a:avLst>
          </a:prstGeom>
          <a:noFill/>
          <a:ln w="28575">
            <a:solidFill>
              <a:schemeClr val="folHlink"/>
            </a:solidFill>
            <a:round/>
            <a:headEnd/>
            <a:tailEnd/>
          </a:ln>
          <a:effectLst/>
        </p:spPr>
        <p:txBody>
          <a:bodyPr wrap="none" anchor="ctr"/>
          <a:lstStyle/>
          <a:p>
            <a:endParaRPr lang="en-US"/>
          </a:p>
        </p:txBody>
      </p:sp>
      <p:sp>
        <p:nvSpPr>
          <p:cNvPr id="73733" name="AutoShape 5"/>
          <p:cNvSpPr>
            <a:spLocks noChangeArrowheads="1"/>
          </p:cNvSpPr>
          <p:nvPr/>
        </p:nvSpPr>
        <p:spPr bwMode="gray">
          <a:xfrm>
            <a:off x="1130300" y="2209800"/>
            <a:ext cx="2441575" cy="400050"/>
          </a:xfrm>
          <a:prstGeom prst="roundRect">
            <a:avLst>
              <a:gd name="adj" fmla="val 33333"/>
            </a:avLst>
          </a:prstGeom>
          <a:noFill/>
          <a:ln w="9525">
            <a:noFill/>
            <a:round/>
            <a:headEnd/>
            <a:tailEnd/>
          </a:ln>
          <a:effectLst>
            <a:outerShdw dist="25400" dir="5400000" algn="ctr" rotWithShape="0">
              <a:schemeClr val="bg2">
                <a:alpha val="50000"/>
              </a:schemeClr>
            </a:outerShdw>
          </a:effectLst>
        </p:spPr>
        <p:txBody>
          <a:bodyPr wrap="none" anchor="ctr"/>
          <a:lstStyle/>
          <a:p>
            <a:endParaRPr lang="en-US"/>
          </a:p>
        </p:txBody>
      </p:sp>
      <p:sp>
        <p:nvSpPr>
          <p:cNvPr id="73734" name="AutoShape 6"/>
          <p:cNvSpPr>
            <a:spLocks noChangeArrowheads="1"/>
          </p:cNvSpPr>
          <p:nvPr/>
        </p:nvSpPr>
        <p:spPr bwMode="invGray">
          <a:xfrm>
            <a:off x="5245100" y="1988840"/>
            <a:ext cx="3431356" cy="1879898"/>
          </a:xfrm>
          <a:prstGeom prst="roundRect">
            <a:avLst>
              <a:gd name="adj" fmla="val 3949"/>
            </a:avLst>
          </a:prstGeom>
          <a:solidFill>
            <a:schemeClr val="folHlink"/>
          </a:solidFill>
          <a:ln w="76200">
            <a:solidFill>
              <a:schemeClr val="folHlink">
                <a:alpha val="50000"/>
              </a:schemeClr>
            </a:solidFill>
            <a:round/>
            <a:headEnd/>
            <a:tailEnd/>
          </a:ln>
          <a:effectLst/>
        </p:spPr>
        <p:txBody>
          <a:bodyPr wrap="none" anchor="ctr"/>
          <a:lstStyle/>
          <a:p>
            <a:endParaRPr lang="en-US"/>
          </a:p>
        </p:txBody>
      </p:sp>
      <p:sp>
        <p:nvSpPr>
          <p:cNvPr id="73736" name="AutoShape 8"/>
          <p:cNvSpPr>
            <a:spLocks noChangeArrowheads="1"/>
          </p:cNvSpPr>
          <p:nvPr/>
        </p:nvSpPr>
        <p:spPr bwMode="invGray">
          <a:xfrm>
            <a:off x="3713163" y="2538413"/>
            <a:ext cx="1490662" cy="1298575"/>
          </a:xfrm>
          <a:prstGeom prst="rightArrow">
            <a:avLst>
              <a:gd name="adj1" fmla="val 68454"/>
              <a:gd name="adj2" fmla="val 42707"/>
            </a:avLst>
          </a:prstGeom>
          <a:solidFill>
            <a:schemeClr val="folHlink"/>
          </a:solidFill>
          <a:ln w="12700">
            <a:noFill/>
            <a:miter lim="800000"/>
            <a:headEnd/>
            <a:tailEnd/>
          </a:ln>
          <a:effectLst/>
        </p:spPr>
        <p:txBody>
          <a:bodyPr wrap="none" anchor="ctr"/>
          <a:lstStyle/>
          <a:p>
            <a:endParaRPr lang="en-US"/>
          </a:p>
        </p:txBody>
      </p:sp>
      <p:sp>
        <p:nvSpPr>
          <p:cNvPr id="73739" name="Rectangle 11"/>
          <p:cNvSpPr>
            <a:spLocks noChangeArrowheads="1"/>
          </p:cNvSpPr>
          <p:nvPr/>
        </p:nvSpPr>
        <p:spPr bwMode="gray">
          <a:xfrm>
            <a:off x="911188" y="2839688"/>
            <a:ext cx="2641600" cy="696024"/>
          </a:xfrm>
          <a:prstGeom prst="rect">
            <a:avLst/>
          </a:prstGeom>
          <a:noFill/>
          <a:ln w="9525">
            <a:noFill/>
            <a:miter lim="800000"/>
            <a:headEnd/>
            <a:tailEnd/>
          </a:ln>
          <a:effectLst/>
        </p:spPr>
        <p:txBody>
          <a:bodyPr wrap="square">
            <a:spAutoFit/>
          </a:bodyPr>
          <a:lstStyle/>
          <a:p>
            <a:pPr algn="ctr">
              <a:lnSpc>
                <a:spcPct val="120000"/>
              </a:lnSpc>
              <a:buClr>
                <a:schemeClr val="folHlink"/>
              </a:buClr>
              <a:buSzPct val="60000"/>
            </a:pPr>
            <a:r>
              <a:rPr lang="en-US" sz="3200" b="1" dirty="0" smtClean="0">
                <a:solidFill>
                  <a:srgbClr val="FFFF00"/>
                </a:solidFill>
              </a:rPr>
              <a:t>PRIMARY</a:t>
            </a:r>
            <a:endParaRPr lang="en-US" sz="3200" b="1" dirty="0">
              <a:solidFill>
                <a:srgbClr val="FFFF00"/>
              </a:solidFill>
            </a:endParaRPr>
          </a:p>
        </p:txBody>
      </p:sp>
      <p:sp>
        <p:nvSpPr>
          <p:cNvPr id="73740" name="Text Box 9"/>
          <p:cNvSpPr txBox="1">
            <a:spLocks noChangeArrowheads="1"/>
          </p:cNvSpPr>
          <p:nvPr/>
        </p:nvSpPr>
        <p:spPr bwMode="white">
          <a:xfrm>
            <a:off x="5486400" y="2039362"/>
            <a:ext cx="2807878" cy="1631216"/>
          </a:xfrm>
          <a:prstGeom prst="rect">
            <a:avLst/>
          </a:prstGeom>
          <a:noFill/>
          <a:ln w="9525" algn="ctr">
            <a:noFill/>
            <a:miter lim="800000"/>
            <a:headEnd/>
            <a:tailEnd/>
          </a:ln>
        </p:spPr>
        <p:txBody>
          <a:bodyPr wrap="square">
            <a:spAutoFit/>
          </a:bodyPr>
          <a:lstStyle/>
          <a:p>
            <a:pPr algn="ctr" eaLnBrk="0" hangingPunct="0"/>
            <a:r>
              <a:rPr lang="en-US" sz="2000" b="1" dirty="0" smtClean="0">
                <a:solidFill>
                  <a:srgbClr val="FFFFFF"/>
                </a:solidFill>
                <a:latin typeface="Andalus" panose="02020603050405020304" pitchFamily="18" charset="-78"/>
                <a:cs typeface="Andalus" panose="02020603050405020304" pitchFamily="18" charset="-78"/>
              </a:rPr>
              <a:t>Are healthy, core feelings we have at an particular moment, they are adaptive and have mission to accomplish</a:t>
            </a:r>
            <a:endParaRPr lang="en-US" sz="2000" b="1" dirty="0">
              <a:solidFill>
                <a:srgbClr val="FFFFFF"/>
              </a:solidFill>
              <a:latin typeface="Andalus" panose="02020603050405020304" pitchFamily="18" charset="-78"/>
              <a:cs typeface="Andalus" panose="02020603050405020304" pitchFamily="18" charset="-78"/>
            </a:endParaRPr>
          </a:p>
        </p:txBody>
      </p:sp>
      <p:sp>
        <p:nvSpPr>
          <p:cNvPr id="73742" name="AutoShape 14"/>
          <p:cNvSpPr>
            <a:spLocks noChangeArrowheads="1"/>
          </p:cNvSpPr>
          <p:nvPr/>
        </p:nvSpPr>
        <p:spPr bwMode="gray">
          <a:xfrm>
            <a:off x="990600" y="4665663"/>
            <a:ext cx="2717800" cy="1354137"/>
          </a:xfrm>
          <a:prstGeom prst="roundRect">
            <a:avLst>
              <a:gd name="adj" fmla="val 4454"/>
            </a:avLst>
          </a:prstGeom>
          <a:noFill/>
          <a:ln w="28575">
            <a:solidFill>
              <a:schemeClr val="accent2"/>
            </a:solidFill>
            <a:round/>
            <a:headEnd/>
            <a:tailEnd/>
          </a:ln>
          <a:effectLst/>
        </p:spPr>
        <p:txBody>
          <a:bodyPr wrap="none" anchor="ctr"/>
          <a:lstStyle/>
          <a:p>
            <a:endParaRPr lang="en-US"/>
          </a:p>
        </p:txBody>
      </p:sp>
      <p:sp>
        <p:nvSpPr>
          <p:cNvPr id="73743" name="AutoShape 15"/>
          <p:cNvSpPr>
            <a:spLocks noChangeArrowheads="1"/>
          </p:cNvSpPr>
          <p:nvPr/>
        </p:nvSpPr>
        <p:spPr bwMode="invGray">
          <a:xfrm>
            <a:off x="5245100" y="4665663"/>
            <a:ext cx="3431356" cy="1931689"/>
          </a:xfrm>
          <a:prstGeom prst="roundRect">
            <a:avLst>
              <a:gd name="adj" fmla="val 3949"/>
            </a:avLst>
          </a:prstGeom>
          <a:solidFill>
            <a:schemeClr val="accent2"/>
          </a:solidFill>
          <a:ln w="57150">
            <a:solidFill>
              <a:schemeClr val="accent2">
                <a:alpha val="50000"/>
              </a:schemeClr>
            </a:solidFill>
            <a:round/>
            <a:headEnd/>
            <a:tailEnd/>
          </a:ln>
          <a:effectLst/>
        </p:spPr>
        <p:txBody>
          <a:bodyPr wrap="none" anchor="ctr"/>
          <a:lstStyle/>
          <a:p>
            <a:endParaRPr lang="en-US"/>
          </a:p>
        </p:txBody>
      </p:sp>
      <p:sp>
        <p:nvSpPr>
          <p:cNvPr id="73744" name="Text Box 9"/>
          <p:cNvSpPr txBox="1">
            <a:spLocks noChangeArrowheads="1"/>
          </p:cNvSpPr>
          <p:nvPr/>
        </p:nvSpPr>
        <p:spPr bwMode="white">
          <a:xfrm>
            <a:off x="5486400" y="4800600"/>
            <a:ext cx="3046040" cy="1631216"/>
          </a:xfrm>
          <a:prstGeom prst="rect">
            <a:avLst/>
          </a:prstGeom>
          <a:noFill/>
          <a:ln w="9525" algn="ctr">
            <a:noFill/>
            <a:miter lim="800000"/>
            <a:headEnd/>
            <a:tailEnd/>
          </a:ln>
        </p:spPr>
        <p:txBody>
          <a:bodyPr wrap="square">
            <a:spAutoFit/>
          </a:bodyPr>
          <a:lstStyle/>
          <a:p>
            <a:pPr algn="ctr" eaLnBrk="0" hangingPunct="0"/>
            <a:r>
              <a:rPr lang="en-US" sz="2000" b="1" dirty="0" smtClean="0">
                <a:solidFill>
                  <a:srgbClr val="FFFFFF"/>
                </a:solidFill>
                <a:latin typeface="Andalus" panose="02020603050405020304" pitchFamily="18" charset="-78"/>
                <a:cs typeface="Andalus" panose="02020603050405020304" pitchFamily="18" charset="-78"/>
              </a:rPr>
              <a:t>These are reactions and attempts to manage our primary emotions.  They occur when we feel overwhelmed.</a:t>
            </a:r>
            <a:endParaRPr lang="en-US" sz="2000" b="1" dirty="0">
              <a:solidFill>
                <a:srgbClr val="FFFFFF"/>
              </a:solidFill>
              <a:latin typeface="Andalus" panose="02020603050405020304" pitchFamily="18" charset="-78"/>
              <a:cs typeface="Andalus" panose="02020603050405020304" pitchFamily="18" charset="-78"/>
            </a:endParaRPr>
          </a:p>
        </p:txBody>
      </p:sp>
      <p:sp>
        <p:nvSpPr>
          <p:cNvPr id="73745" name="Rectangle 17"/>
          <p:cNvSpPr>
            <a:spLocks noChangeArrowheads="1"/>
          </p:cNvSpPr>
          <p:nvPr/>
        </p:nvSpPr>
        <p:spPr bwMode="gray">
          <a:xfrm>
            <a:off x="911188" y="4425249"/>
            <a:ext cx="2952824" cy="1865126"/>
          </a:xfrm>
          <a:prstGeom prst="rect">
            <a:avLst/>
          </a:prstGeom>
          <a:noFill/>
          <a:ln w="9525">
            <a:noFill/>
            <a:miter lim="800000"/>
            <a:headEnd/>
            <a:tailEnd/>
          </a:ln>
          <a:effectLst/>
        </p:spPr>
        <p:txBody>
          <a:bodyPr wrap="square">
            <a:spAutoFit/>
          </a:bodyPr>
          <a:lstStyle/>
          <a:p>
            <a:pPr>
              <a:lnSpc>
                <a:spcPct val="120000"/>
              </a:lnSpc>
              <a:buClr>
                <a:schemeClr val="accent1"/>
              </a:buClr>
              <a:buSzPct val="60000"/>
            </a:pPr>
            <a:r>
              <a:rPr lang="en-US" sz="3200" b="1" dirty="0" smtClean="0">
                <a:solidFill>
                  <a:schemeClr val="bg2">
                    <a:lumMod val="75000"/>
                  </a:schemeClr>
                </a:solidFill>
              </a:rPr>
              <a:t>S</a:t>
            </a:r>
          </a:p>
          <a:p>
            <a:pPr>
              <a:lnSpc>
                <a:spcPct val="120000"/>
              </a:lnSpc>
              <a:buClr>
                <a:schemeClr val="accent1"/>
              </a:buClr>
              <a:buSzPct val="60000"/>
            </a:pPr>
            <a:r>
              <a:rPr lang="en-US" sz="3200" b="1" dirty="0" smtClean="0">
                <a:solidFill>
                  <a:srgbClr val="FFFF00"/>
                </a:solidFill>
              </a:rPr>
              <a:t>SECONDARY</a:t>
            </a:r>
            <a:r>
              <a:rPr lang="en-US" sz="3200" b="1" dirty="0" smtClean="0">
                <a:solidFill>
                  <a:schemeClr val="bg2">
                    <a:lumMod val="75000"/>
                  </a:schemeClr>
                </a:solidFill>
              </a:rPr>
              <a:t>Y</a:t>
            </a:r>
            <a:endParaRPr lang="en-US" sz="3200" b="1" dirty="0">
              <a:solidFill>
                <a:schemeClr val="bg2">
                  <a:lumMod val="75000"/>
                </a:schemeClr>
              </a:solidFill>
            </a:endParaRPr>
          </a:p>
        </p:txBody>
      </p:sp>
      <p:sp>
        <p:nvSpPr>
          <p:cNvPr id="73746" name="AutoShape 18"/>
          <p:cNvSpPr>
            <a:spLocks noChangeArrowheads="1"/>
          </p:cNvSpPr>
          <p:nvPr/>
        </p:nvSpPr>
        <p:spPr bwMode="invGray">
          <a:xfrm>
            <a:off x="3702050" y="4708525"/>
            <a:ext cx="1490663" cy="1298575"/>
          </a:xfrm>
          <a:prstGeom prst="rightArrow">
            <a:avLst>
              <a:gd name="adj1" fmla="val 68454"/>
              <a:gd name="adj2" fmla="val 42707"/>
            </a:avLst>
          </a:prstGeom>
          <a:solidFill>
            <a:schemeClr val="accent2"/>
          </a:solidFill>
          <a:ln w="12700">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964977856"/>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59632" y="304800"/>
            <a:ext cx="7704856" cy="1419964"/>
          </a:xfrm>
          <a:noFill/>
          <a:ln/>
        </p:spPr>
        <p:txBody>
          <a:bodyPr wrap="square" lIns="75197" tIns="30079" rIns="75197" bIns="30079" anchor="t">
            <a:spAutoFit/>
          </a:bodyPr>
          <a:lstStyle/>
          <a:p>
            <a:pPr algn="ctr">
              <a:lnSpc>
                <a:spcPct val="92000"/>
              </a:lnSpc>
            </a:pPr>
            <a:r>
              <a:rPr lang="en-US" sz="3200" dirty="0">
                <a:latin typeface="Book Antiqua" pitchFamily="18" charset="0"/>
              </a:rPr>
              <a:t>Secondary Emotions Pile Up</a:t>
            </a:r>
            <a:br>
              <a:rPr lang="en-US" sz="3200" dirty="0">
                <a:latin typeface="Book Antiqua" pitchFamily="18" charset="0"/>
              </a:rPr>
            </a:br>
            <a:r>
              <a:rPr lang="en-US" sz="3200" dirty="0">
                <a:latin typeface="Book Antiqua" pitchFamily="18" charset="0"/>
              </a:rPr>
              <a:t>One On Top Of The Other</a:t>
            </a:r>
            <a:br>
              <a:rPr lang="en-US" sz="3200" dirty="0">
                <a:latin typeface="Book Antiqua" pitchFamily="18" charset="0"/>
              </a:rPr>
            </a:br>
            <a:r>
              <a:rPr lang="en-US" sz="3200" dirty="0">
                <a:latin typeface="Book Antiqua" pitchFamily="18" charset="0"/>
              </a:rPr>
              <a:t>And Increase Our Emotional Pain</a:t>
            </a:r>
          </a:p>
        </p:txBody>
      </p:sp>
      <p:pic>
        <p:nvPicPr>
          <p:cNvPr id="14339" name="Picture 3"/>
          <p:cNvPicPr>
            <a:picLocks noChangeArrowheads="1"/>
          </p:cNvPicPr>
          <p:nvPr/>
        </p:nvPicPr>
        <p:blipFill>
          <a:blip r:embed="rId2" cstate="print"/>
          <a:srcRect l="10739" t="29439" r="10495" b="4868"/>
          <a:stretch>
            <a:fillRect/>
          </a:stretch>
        </p:blipFill>
        <p:spPr bwMode="auto">
          <a:xfrm>
            <a:off x="7155" y="2493085"/>
            <a:ext cx="9129690" cy="4356847"/>
          </a:xfrm>
          <a:prstGeom prst="rect">
            <a:avLst/>
          </a:prstGeom>
          <a:noFill/>
          <a:ln w="12700">
            <a:noFill/>
            <a:miter lim="800000"/>
            <a:headEnd/>
            <a:tailEnd/>
          </a:ln>
          <a:effectLst/>
        </p:spPr>
      </p:pic>
      <p:sp>
        <p:nvSpPr>
          <p:cNvPr id="14343" name="Rectangle 7"/>
          <p:cNvSpPr>
            <a:spLocks noChangeArrowheads="1"/>
          </p:cNvSpPr>
          <p:nvPr/>
        </p:nvSpPr>
        <p:spPr bwMode="auto">
          <a:xfrm>
            <a:off x="2438400" y="6259863"/>
            <a:ext cx="4537872" cy="598137"/>
          </a:xfrm>
          <a:prstGeom prst="rect">
            <a:avLst/>
          </a:prstGeom>
          <a:noFill/>
          <a:ln w="12700">
            <a:noFill/>
            <a:miter lim="800000"/>
            <a:headEnd/>
            <a:tailEnd/>
          </a:ln>
          <a:effectLst/>
        </p:spPr>
        <p:txBody>
          <a:bodyPr wrap="none" lIns="75197" tIns="30079" rIns="75197" bIns="30079">
            <a:spAutoFit/>
          </a:bodyPr>
          <a:lstStyle/>
          <a:p>
            <a:pPr>
              <a:lnSpc>
                <a:spcPct val="97000"/>
              </a:lnSpc>
            </a:pPr>
            <a:r>
              <a:rPr lang="en-US" sz="3600" b="1" dirty="0">
                <a:solidFill>
                  <a:schemeClr val="tx2">
                    <a:lumMod val="75000"/>
                  </a:schemeClr>
                </a:solidFill>
                <a:effectLst>
                  <a:outerShdw blurRad="38100" dist="38100" dir="2700000" algn="tl">
                    <a:srgbClr val="000000">
                      <a:alpha val="43137"/>
                    </a:srgbClr>
                  </a:outerShdw>
                </a:effectLst>
              </a:rPr>
              <a:t>PRIMARY EMOTION</a:t>
            </a:r>
          </a:p>
        </p:txBody>
      </p:sp>
      <p:sp>
        <p:nvSpPr>
          <p:cNvPr id="14344" name="Rectangle 8"/>
          <p:cNvSpPr>
            <a:spLocks noChangeArrowheads="1"/>
          </p:cNvSpPr>
          <p:nvPr/>
        </p:nvSpPr>
        <p:spPr bwMode="auto">
          <a:xfrm>
            <a:off x="2057400" y="3124200"/>
            <a:ext cx="5358609" cy="570437"/>
          </a:xfrm>
          <a:prstGeom prst="rect">
            <a:avLst/>
          </a:prstGeom>
          <a:noFill/>
          <a:ln w="12700">
            <a:noFill/>
            <a:miter lim="800000"/>
            <a:headEnd/>
            <a:tailEnd/>
          </a:ln>
          <a:effectLst/>
        </p:spPr>
        <p:txBody>
          <a:bodyPr wrap="none" lIns="75197" tIns="30079" rIns="75197" bIns="30079">
            <a:spAutoFit/>
          </a:bodyPr>
          <a:lstStyle/>
          <a:p>
            <a:pPr>
              <a:lnSpc>
                <a:spcPct val="92000"/>
              </a:lnSpc>
            </a:pPr>
            <a:r>
              <a:rPr lang="en-US" sz="3600" b="1" dirty="0">
                <a:solidFill>
                  <a:schemeClr val="tx2">
                    <a:lumMod val="75000"/>
                  </a:schemeClr>
                </a:solidFill>
                <a:effectLst>
                  <a:outerShdw blurRad="38100" dist="38100" dir="2700000" algn="tl">
                    <a:srgbClr val="000000"/>
                  </a:outerShdw>
                </a:effectLst>
              </a:rPr>
              <a:t>SECONDARY EMOTION</a:t>
            </a:r>
          </a:p>
        </p:txBody>
      </p:sp>
    </p:spTree>
    <p:extLst>
      <p:ext uri="{BB962C8B-B14F-4D97-AF65-F5344CB8AC3E}">
        <p14:creationId xmlns:p14="http://schemas.microsoft.com/office/powerpoint/2010/main" val="15955451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14343"/>
                                        </p:tgtEl>
                                        <p:attrNameLst>
                                          <p:attrName>style.visibility</p:attrName>
                                        </p:attrNameLst>
                                      </p:cBhvr>
                                      <p:to>
                                        <p:strVal val="visible"/>
                                      </p:to>
                                    </p:set>
                                    <p:animEffect transition="in" filter="barn(inHorizontal)">
                                      <p:cBhvr>
                                        <p:cTn id="11" dur="500"/>
                                        <p:tgtEl>
                                          <p:spTgt spid="14343"/>
                                        </p:tgtEl>
                                      </p:cBhvr>
                                    </p:animEffect>
                                  </p:childTnLst>
                                </p:cTn>
                              </p:par>
                            </p:childTnLst>
                          </p:cTn>
                        </p:par>
                        <p:par>
                          <p:cTn id="12" fill="hold">
                            <p:stCondLst>
                              <p:cond delay="1000"/>
                            </p:stCondLst>
                            <p:childTnLst>
                              <p:par>
                                <p:cTn id="13" presetID="15" presetClass="entr" presetSubtype="0" fill="hold" grpId="0" nodeType="afterEffect">
                                  <p:stCondLst>
                                    <p:cond delay="0"/>
                                  </p:stCondLst>
                                  <p:childTnLst>
                                    <p:set>
                                      <p:cBhvr>
                                        <p:cTn id="14" dur="1" fill="hold">
                                          <p:stCondLst>
                                            <p:cond delay="0"/>
                                          </p:stCondLst>
                                        </p:cTn>
                                        <p:tgtEl>
                                          <p:spTgt spid="14344"/>
                                        </p:tgtEl>
                                        <p:attrNameLst>
                                          <p:attrName>style.visibility</p:attrName>
                                        </p:attrNameLst>
                                      </p:cBhvr>
                                      <p:to>
                                        <p:strVal val="visible"/>
                                      </p:to>
                                    </p:set>
                                    <p:anim calcmode="lin" valueType="num">
                                      <p:cBhvr>
                                        <p:cTn id="15" dur="1000" fill="hold"/>
                                        <p:tgtEl>
                                          <p:spTgt spid="14344"/>
                                        </p:tgtEl>
                                        <p:attrNameLst>
                                          <p:attrName>ppt_w</p:attrName>
                                        </p:attrNameLst>
                                      </p:cBhvr>
                                      <p:tavLst>
                                        <p:tav tm="0">
                                          <p:val>
                                            <p:fltVal val="0"/>
                                          </p:val>
                                        </p:tav>
                                        <p:tav tm="100000">
                                          <p:val>
                                            <p:strVal val="#ppt_w"/>
                                          </p:val>
                                        </p:tav>
                                      </p:tavLst>
                                    </p:anim>
                                    <p:anim calcmode="lin" valueType="num">
                                      <p:cBhvr>
                                        <p:cTn id="16" dur="1000" fill="hold"/>
                                        <p:tgtEl>
                                          <p:spTgt spid="14344"/>
                                        </p:tgtEl>
                                        <p:attrNameLst>
                                          <p:attrName>ppt_h</p:attrName>
                                        </p:attrNameLst>
                                      </p:cBhvr>
                                      <p:tavLst>
                                        <p:tav tm="0">
                                          <p:val>
                                            <p:fltVal val="0"/>
                                          </p:val>
                                        </p:tav>
                                        <p:tav tm="100000">
                                          <p:val>
                                            <p:strVal val="#ppt_h"/>
                                          </p:val>
                                        </p:tav>
                                      </p:tavLst>
                                    </p:anim>
                                    <p:anim calcmode="lin" valueType="num">
                                      <p:cBhvr>
                                        <p:cTn id="17" dur="1000" fill="hold"/>
                                        <p:tgtEl>
                                          <p:spTgt spid="1434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344"/>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000"/>
                            </p:stCondLst>
                            <p:childTnLst>
                              <p:par>
                                <p:cTn id="20" presetID="9" presetClass="entr" presetSubtype="0" fill="hold" nodeType="afterEffect">
                                  <p:stCondLst>
                                    <p:cond delay="0"/>
                                  </p:stCondLst>
                                  <p:childTnLst>
                                    <p:set>
                                      <p:cBhvr>
                                        <p:cTn id="21" dur="1" fill="hold">
                                          <p:stCondLst>
                                            <p:cond delay="0"/>
                                          </p:stCondLst>
                                        </p:cTn>
                                        <p:tgtEl>
                                          <p:spTgt spid="14339"/>
                                        </p:tgtEl>
                                        <p:attrNameLst>
                                          <p:attrName>style.visibility</p:attrName>
                                        </p:attrNameLst>
                                      </p:cBhvr>
                                      <p:to>
                                        <p:strVal val="visible"/>
                                      </p:to>
                                    </p:set>
                                    <p:animEffect transition="in" filter="dissolve">
                                      <p:cBhvr>
                                        <p:cTn id="22"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autoUpdateAnimBg="0"/>
      <p:bldP spid="14343" grpId="0" autoUpdateAnimBg="0"/>
      <p:bldP spid="14344" grpId="0"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74825" y="609600"/>
            <a:ext cx="4242726" cy="570437"/>
          </a:xfrm>
          <a:noFill/>
          <a:ln/>
        </p:spPr>
        <p:txBody>
          <a:bodyPr wrap="none" lIns="75197" tIns="30079" rIns="75197" bIns="30079" anchor="t">
            <a:spAutoFit/>
          </a:bodyPr>
          <a:lstStyle/>
          <a:p>
            <a:pPr>
              <a:lnSpc>
                <a:spcPct val="92000"/>
              </a:lnSpc>
            </a:pPr>
            <a:r>
              <a:rPr lang="en-US" dirty="0">
                <a:latin typeface="Book Antiqua" pitchFamily="18" charset="0"/>
              </a:rPr>
              <a:t>Secondary Feelings</a:t>
            </a:r>
          </a:p>
        </p:txBody>
      </p:sp>
      <p:sp>
        <p:nvSpPr>
          <p:cNvPr id="12291" name="Line 3"/>
          <p:cNvSpPr>
            <a:spLocks noChangeShapeType="1"/>
          </p:cNvSpPr>
          <p:nvPr/>
        </p:nvSpPr>
        <p:spPr bwMode="auto">
          <a:xfrm flipV="1">
            <a:off x="5945746" y="3864685"/>
            <a:ext cx="0" cy="2226833"/>
          </a:xfrm>
          <a:prstGeom prst="line">
            <a:avLst/>
          </a:prstGeom>
          <a:noFill/>
          <a:ln w="76200">
            <a:solidFill>
              <a:schemeClr val="tx1"/>
            </a:solidFill>
            <a:round/>
            <a:headEnd/>
            <a:tailEnd type="triangle" w="med" len="med"/>
          </a:ln>
          <a:effectLst/>
        </p:spPr>
        <p:txBody>
          <a:bodyPr wrap="none" lIns="108283" tIns="54142" rIns="108283" bIns="54142" anchor="ctr"/>
          <a:lstStyle/>
          <a:p>
            <a:endParaRPr lang="en-US"/>
          </a:p>
        </p:txBody>
      </p:sp>
      <p:sp>
        <p:nvSpPr>
          <p:cNvPr id="12292" name="Line 4"/>
          <p:cNvSpPr>
            <a:spLocks noChangeShapeType="1"/>
          </p:cNvSpPr>
          <p:nvPr/>
        </p:nvSpPr>
        <p:spPr bwMode="auto">
          <a:xfrm flipV="1">
            <a:off x="2125014" y="3380591"/>
            <a:ext cx="0" cy="2807746"/>
          </a:xfrm>
          <a:prstGeom prst="line">
            <a:avLst/>
          </a:prstGeom>
          <a:noFill/>
          <a:ln w="76200">
            <a:solidFill>
              <a:schemeClr val="tx1"/>
            </a:solidFill>
            <a:round/>
            <a:headEnd/>
            <a:tailEnd type="triangle" w="med" len="med"/>
          </a:ln>
          <a:effectLst/>
        </p:spPr>
        <p:txBody>
          <a:bodyPr wrap="none" lIns="108283" tIns="54142" rIns="108283" bIns="54142" anchor="ctr"/>
          <a:lstStyle/>
          <a:p>
            <a:endParaRPr lang="en-US"/>
          </a:p>
        </p:txBody>
      </p:sp>
      <p:sp useBgFill="1">
        <p:nvSpPr>
          <p:cNvPr id="12293" name="AutoShape 5"/>
          <p:cNvSpPr>
            <a:spLocks noChangeArrowheads="1"/>
          </p:cNvSpPr>
          <p:nvPr/>
        </p:nvSpPr>
        <p:spPr bwMode="auto">
          <a:xfrm>
            <a:off x="887211" y="4598894"/>
            <a:ext cx="2733183" cy="1145689"/>
          </a:xfrm>
          <a:prstGeom prst="roundRect">
            <a:avLst>
              <a:gd name="adj" fmla="val 12495"/>
            </a:avLst>
          </a:prstGeom>
          <a:ln w="12700">
            <a:solidFill>
              <a:schemeClr val="tx1"/>
            </a:solidFill>
            <a:round/>
            <a:headEnd/>
            <a:tailEnd/>
          </a:ln>
          <a:effectLst>
            <a:outerShdw dist="107763" dir="2700000" algn="ctr" rotWithShape="0">
              <a:schemeClr val="accent2"/>
            </a:outerShdw>
          </a:effectLst>
        </p:spPr>
        <p:txBody>
          <a:bodyPr wrap="none" lIns="108283" tIns="54142" rIns="108283" bIns="54142" anchor="ctr"/>
          <a:lstStyle/>
          <a:p>
            <a:endParaRPr lang="en-US"/>
          </a:p>
        </p:txBody>
      </p:sp>
      <p:sp>
        <p:nvSpPr>
          <p:cNvPr id="12294" name="Rectangle 6"/>
          <p:cNvSpPr>
            <a:spLocks noChangeArrowheads="1"/>
          </p:cNvSpPr>
          <p:nvPr/>
        </p:nvSpPr>
        <p:spPr bwMode="auto">
          <a:xfrm>
            <a:off x="808507" y="2670586"/>
            <a:ext cx="3242452" cy="913864"/>
          </a:xfrm>
          <a:prstGeom prst="rect">
            <a:avLst/>
          </a:prstGeom>
          <a:noFill/>
          <a:ln w="12700">
            <a:noFill/>
            <a:miter lim="800000"/>
            <a:headEnd/>
            <a:tailEnd/>
          </a:ln>
          <a:effectLst/>
        </p:spPr>
        <p:txBody>
          <a:bodyPr wrap="none" lIns="75197" tIns="30079" rIns="75197" bIns="30079">
            <a:spAutoFit/>
          </a:bodyPr>
          <a:lstStyle/>
          <a:p>
            <a:pPr>
              <a:lnSpc>
                <a:spcPct val="88000"/>
              </a:lnSpc>
            </a:pPr>
            <a:r>
              <a:rPr lang="en-US" sz="2100" b="1" dirty="0"/>
              <a:t>"My </a:t>
            </a:r>
            <a:r>
              <a:rPr lang="en-US" sz="2100" b="1" dirty="0" smtClean="0"/>
              <a:t>partner </a:t>
            </a:r>
            <a:r>
              <a:rPr lang="en-US" sz="2100" b="1" dirty="0"/>
              <a:t>ignores me,</a:t>
            </a:r>
          </a:p>
          <a:p>
            <a:pPr>
              <a:lnSpc>
                <a:spcPct val="88000"/>
              </a:lnSpc>
            </a:pPr>
            <a:r>
              <a:rPr lang="en-US" sz="2100" b="1" dirty="0"/>
              <a:t>and this makes me feel</a:t>
            </a:r>
          </a:p>
          <a:p>
            <a:pPr>
              <a:lnSpc>
                <a:spcPct val="88000"/>
              </a:lnSpc>
            </a:pPr>
            <a:r>
              <a:rPr lang="en-US" sz="2100" b="1" dirty="0"/>
              <a:t>lonely."</a:t>
            </a:r>
          </a:p>
        </p:txBody>
      </p:sp>
      <p:sp>
        <p:nvSpPr>
          <p:cNvPr id="12295" name="Rectangle 7"/>
          <p:cNvSpPr>
            <a:spLocks noChangeArrowheads="1"/>
          </p:cNvSpPr>
          <p:nvPr/>
        </p:nvSpPr>
        <p:spPr bwMode="auto">
          <a:xfrm>
            <a:off x="5334000" y="2438400"/>
            <a:ext cx="2426524" cy="1482610"/>
          </a:xfrm>
          <a:prstGeom prst="rect">
            <a:avLst/>
          </a:prstGeom>
          <a:noFill/>
          <a:ln w="12700">
            <a:noFill/>
            <a:miter lim="800000"/>
            <a:headEnd/>
            <a:tailEnd/>
          </a:ln>
          <a:effectLst/>
        </p:spPr>
        <p:txBody>
          <a:bodyPr wrap="none" lIns="75197" tIns="30079" rIns="75197" bIns="30079">
            <a:spAutoFit/>
          </a:bodyPr>
          <a:lstStyle/>
          <a:p>
            <a:pPr>
              <a:lnSpc>
                <a:spcPct val="88000"/>
              </a:lnSpc>
            </a:pPr>
            <a:r>
              <a:rPr lang="en-US" sz="2100" b="1" dirty="0"/>
              <a:t>"I should not feel</a:t>
            </a:r>
          </a:p>
          <a:p>
            <a:pPr>
              <a:lnSpc>
                <a:spcPct val="88000"/>
              </a:lnSpc>
            </a:pPr>
            <a:r>
              <a:rPr lang="en-US" sz="2100" b="1" dirty="0"/>
              <a:t>so needy.  How</a:t>
            </a:r>
          </a:p>
          <a:p>
            <a:pPr>
              <a:lnSpc>
                <a:spcPct val="88000"/>
              </a:lnSpc>
            </a:pPr>
            <a:r>
              <a:rPr lang="en-US" sz="2100" b="1" dirty="0"/>
              <a:t>shameful that I</a:t>
            </a:r>
          </a:p>
          <a:p>
            <a:pPr>
              <a:lnSpc>
                <a:spcPct val="88000"/>
              </a:lnSpc>
            </a:pPr>
            <a:r>
              <a:rPr lang="en-US" sz="2100" b="1" dirty="0"/>
              <a:t>am an inadequate</a:t>
            </a:r>
          </a:p>
          <a:p>
            <a:pPr>
              <a:lnSpc>
                <a:spcPct val="88000"/>
              </a:lnSpc>
            </a:pPr>
            <a:r>
              <a:rPr lang="en-US" sz="2100" b="1" dirty="0"/>
              <a:t>person."</a:t>
            </a:r>
          </a:p>
        </p:txBody>
      </p:sp>
      <p:sp>
        <p:nvSpPr>
          <p:cNvPr id="12296" name="Rectangle 8"/>
          <p:cNvSpPr>
            <a:spLocks noChangeArrowheads="1"/>
          </p:cNvSpPr>
          <p:nvPr/>
        </p:nvSpPr>
        <p:spPr bwMode="auto">
          <a:xfrm>
            <a:off x="980225" y="6156063"/>
            <a:ext cx="7400642" cy="345119"/>
          </a:xfrm>
          <a:prstGeom prst="rect">
            <a:avLst/>
          </a:prstGeom>
          <a:noFill/>
          <a:ln w="12700">
            <a:noFill/>
            <a:miter lim="800000"/>
            <a:headEnd/>
            <a:tailEnd/>
          </a:ln>
          <a:effectLst/>
        </p:spPr>
        <p:txBody>
          <a:bodyPr wrap="none" lIns="75197" tIns="30079" rIns="75197" bIns="30079">
            <a:spAutoFit/>
          </a:bodyPr>
          <a:lstStyle/>
          <a:p>
            <a:pPr>
              <a:lnSpc>
                <a:spcPct val="88000"/>
              </a:lnSpc>
            </a:pPr>
            <a:r>
              <a:rPr lang="en-US" sz="2100" b="1" dirty="0"/>
              <a:t>A Painful Feeling.                          A VERY Painful Feeling.</a:t>
            </a:r>
          </a:p>
        </p:txBody>
      </p:sp>
      <p:sp useBgFill="1">
        <p:nvSpPr>
          <p:cNvPr id="12297" name="AutoShape 9"/>
          <p:cNvSpPr>
            <a:spLocks noChangeArrowheads="1"/>
          </p:cNvSpPr>
          <p:nvPr/>
        </p:nvSpPr>
        <p:spPr bwMode="auto">
          <a:xfrm>
            <a:off x="4665014" y="4598894"/>
            <a:ext cx="2819042" cy="1145689"/>
          </a:xfrm>
          <a:prstGeom prst="roundRect">
            <a:avLst>
              <a:gd name="adj" fmla="val 12495"/>
            </a:avLst>
          </a:prstGeom>
          <a:ln w="12700">
            <a:solidFill>
              <a:schemeClr val="tx1"/>
            </a:solidFill>
            <a:round/>
            <a:headEnd/>
            <a:tailEnd/>
          </a:ln>
          <a:effectLst>
            <a:outerShdw dist="107763" dir="2700000" algn="ctr" rotWithShape="0">
              <a:schemeClr val="accent2"/>
            </a:outerShdw>
          </a:effectLst>
        </p:spPr>
        <p:txBody>
          <a:bodyPr wrap="none" lIns="108283" tIns="54142" rIns="108283" bIns="54142" anchor="ctr"/>
          <a:lstStyle/>
          <a:p>
            <a:endParaRPr lang="en-US"/>
          </a:p>
        </p:txBody>
      </p:sp>
      <p:sp>
        <p:nvSpPr>
          <p:cNvPr id="12298" name="Rectangle 10"/>
          <p:cNvSpPr>
            <a:spLocks noChangeArrowheads="1"/>
          </p:cNvSpPr>
          <p:nvPr/>
        </p:nvSpPr>
        <p:spPr bwMode="auto">
          <a:xfrm>
            <a:off x="1552620" y="4800600"/>
            <a:ext cx="1382584" cy="629491"/>
          </a:xfrm>
          <a:prstGeom prst="rect">
            <a:avLst/>
          </a:prstGeom>
          <a:noFill/>
          <a:ln w="12700">
            <a:noFill/>
            <a:miter lim="800000"/>
            <a:headEnd/>
            <a:tailEnd/>
          </a:ln>
          <a:effectLst/>
        </p:spPr>
        <p:txBody>
          <a:bodyPr wrap="none" lIns="75197" tIns="30079" rIns="75197" bIns="30079">
            <a:spAutoFit/>
          </a:bodyPr>
          <a:lstStyle/>
          <a:p>
            <a:pPr algn="ctr">
              <a:lnSpc>
                <a:spcPct val="88000"/>
              </a:lnSpc>
            </a:pPr>
            <a:r>
              <a:rPr lang="en-US" sz="2100" b="1" dirty="0">
                <a:solidFill>
                  <a:schemeClr val="accent1"/>
                </a:solidFill>
              </a:rPr>
              <a:t>PRIMARY</a:t>
            </a:r>
          </a:p>
          <a:p>
            <a:pPr algn="ctr">
              <a:lnSpc>
                <a:spcPct val="88000"/>
              </a:lnSpc>
            </a:pPr>
            <a:r>
              <a:rPr lang="en-US" sz="2100" b="1" dirty="0">
                <a:solidFill>
                  <a:schemeClr val="accent1"/>
                </a:solidFill>
              </a:rPr>
              <a:t>FEELING</a:t>
            </a:r>
          </a:p>
        </p:txBody>
      </p:sp>
      <p:sp>
        <p:nvSpPr>
          <p:cNvPr id="12299" name="Rectangle 11"/>
          <p:cNvSpPr>
            <a:spLocks noChangeArrowheads="1"/>
          </p:cNvSpPr>
          <p:nvPr/>
        </p:nvSpPr>
        <p:spPr bwMode="auto">
          <a:xfrm>
            <a:off x="5316112" y="4800600"/>
            <a:ext cx="1860279" cy="629491"/>
          </a:xfrm>
          <a:prstGeom prst="rect">
            <a:avLst/>
          </a:prstGeom>
          <a:noFill/>
          <a:ln w="12700">
            <a:noFill/>
            <a:miter lim="800000"/>
            <a:headEnd/>
            <a:tailEnd/>
          </a:ln>
          <a:effectLst/>
        </p:spPr>
        <p:txBody>
          <a:bodyPr wrap="none" lIns="75197" tIns="30079" rIns="75197" bIns="30079">
            <a:spAutoFit/>
          </a:bodyPr>
          <a:lstStyle/>
          <a:p>
            <a:pPr algn="ctr">
              <a:lnSpc>
                <a:spcPct val="88000"/>
              </a:lnSpc>
            </a:pPr>
            <a:r>
              <a:rPr lang="en-US" sz="2100" b="1" dirty="0">
                <a:solidFill>
                  <a:schemeClr val="accent1"/>
                </a:solidFill>
              </a:rPr>
              <a:t>SECONDARY</a:t>
            </a:r>
          </a:p>
          <a:p>
            <a:pPr algn="ctr">
              <a:lnSpc>
                <a:spcPct val="88000"/>
              </a:lnSpc>
            </a:pPr>
            <a:r>
              <a:rPr lang="en-US" sz="2100" b="1" dirty="0">
                <a:solidFill>
                  <a:schemeClr val="accent1"/>
                </a:solidFill>
              </a:rPr>
              <a:t>FEELING</a:t>
            </a:r>
          </a:p>
        </p:txBody>
      </p:sp>
      <p:sp>
        <p:nvSpPr>
          <p:cNvPr id="12300" name="Line 12"/>
          <p:cNvSpPr>
            <a:spLocks noChangeShapeType="1"/>
          </p:cNvSpPr>
          <p:nvPr/>
        </p:nvSpPr>
        <p:spPr bwMode="auto">
          <a:xfrm>
            <a:off x="3806422" y="4784464"/>
            <a:ext cx="758423" cy="0"/>
          </a:xfrm>
          <a:prstGeom prst="line">
            <a:avLst/>
          </a:prstGeom>
          <a:noFill/>
          <a:ln w="12700">
            <a:solidFill>
              <a:schemeClr val="tx1"/>
            </a:solidFill>
            <a:round/>
            <a:headEnd/>
            <a:tailEnd type="triangle" w="med" len="med"/>
          </a:ln>
          <a:effectLst/>
        </p:spPr>
        <p:txBody>
          <a:bodyPr wrap="none" lIns="108283" tIns="54142" rIns="108283" bIns="54142" anchor="ctr"/>
          <a:lstStyle/>
          <a:p>
            <a:endParaRPr lang="en-US"/>
          </a:p>
        </p:txBody>
      </p:sp>
      <p:sp>
        <p:nvSpPr>
          <p:cNvPr id="12301" name="Line 13"/>
          <p:cNvSpPr>
            <a:spLocks noChangeShapeType="1"/>
          </p:cNvSpPr>
          <p:nvPr/>
        </p:nvSpPr>
        <p:spPr bwMode="auto">
          <a:xfrm>
            <a:off x="3806422" y="5074920"/>
            <a:ext cx="758423" cy="0"/>
          </a:xfrm>
          <a:prstGeom prst="line">
            <a:avLst/>
          </a:prstGeom>
          <a:noFill/>
          <a:ln w="12700">
            <a:solidFill>
              <a:schemeClr val="tx1"/>
            </a:solidFill>
            <a:round/>
            <a:headEnd/>
            <a:tailEnd type="triangle" w="med" len="med"/>
          </a:ln>
          <a:effectLst/>
        </p:spPr>
        <p:txBody>
          <a:bodyPr wrap="none" lIns="108283" tIns="54142" rIns="108283" bIns="54142" anchor="ctr"/>
          <a:lstStyle/>
          <a:p>
            <a:endParaRPr lang="en-US"/>
          </a:p>
        </p:txBody>
      </p:sp>
      <p:sp>
        <p:nvSpPr>
          <p:cNvPr id="12302" name="Line 14"/>
          <p:cNvSpPr>
            <a:spLocks noChangeShapeType="1"/>
          </p:cNvSpPr>
          <p:nvPr/>
        </p:nvSpPr>
        <p:spPr bwMode="auto">
          <a:xfrm>
            <a:off x="3806422" y="5462195"/>
            <a:ext cx="758423" cy="0"/>
          </a:xfrm>
          <a:prstGeom prst="line">
            <a:avLst/>
          </a:prstGeom>
          <a:noFill/>
          <a:ln w="12700">
            <a:solidFill>
              <a:schemeClr val="tx1"/>
            </a:solidFill>
            <a:round/>
            <a:headEnd/>
            <a:tailEnd type="triangle" w="med" len="med"/>
          </a:ln>
          <a:effectLst/>
        </p:spPr>
        <p:txBody>
          <a:bodyPr wrap="none" lIns="108283" tIns="54142" rIns="108283" bIns="54142" anchor="ctr"/>
          <a:lstStyle/>
          <a:p>
            <a:endParaRPr lang="en-US"/>
          </a:p>
        </p:txBody>
      </p:sp>
      <p:sp>
        <p:nvSpPr>
          <p:cNvPr id="12303" name="Line 15"/>
          <p:cNvSpPr>
            <a:spLocks noChangeShapeType="1"/>
          </p:cNvSpPr>
          <p:nvPr/>
        </p:nvSpPr>
        <p:spPr bwMode="auto">
          <a:xfrm>
            <a:off x="107324" y="2468880"/>
            <a:ext cx="0" cy="3953435"/>
          </a:xfrm>
          <a:prstGeom prst="line">
            <a:avLst/>
          </a:prstGeom>
          <a:noFill/>
          <a:ln w="12700">
            <a:solidFill>
              <a:schemeClr val="tx1"/>
            </a:solidFill>
            <a:round/>
            <a:headEnd/>
            <a:tailEnd/>
          </a:ln>
          <a:effectLst/>
        </p:spPr>
        <p:txBody>
          <a:bodyPr wrap="none" lIns="108283" tIns="54142" rIns="108283" bIns="54142" anchor="ctr"/>
          <a:lstStyle/>
          <a:p>
            <a:endParaRPr lang="en-US"/>
          </a:p>
        </p:txBody>
      </p:sp>
      <p:sp>
        <p:nvSpPr>
          <p:cNvPr id="12304" name="Line 16"/>
          <p:cNvSpPr>
            <a:spLocks noChangeShapeType="1"/>
          </p:cNvSpPr>
          <p:nvPr/>
        </p:nvSpPr>
        <p:spPr bwMode="auto">
          <a:xfrm>
            <a:off x="364901" y="2468880"/>
            <a:ext cx="0" cy="3953435"/>
          </a:xfrm>
          <a:prstGeom prst="line">
            <a:avLst/>
          </a:prstGeom>
          <a:noFill/>
          <a:ln w="12700">
            <a:solidFill>
              <a:schemeClr val="tx1"/>
            </a:solidFill>
            <a:round/>
            <a:headEnd/>
            <a:tailEnd/>
          </a:ln>
          <a:effectLst/>
        </p:spPr>
        <p:txBody>
          <a:bodyPr wrap="none" lIns="108283" tIns="54142" rIns="108283" bIns="54142" anchor="ctr"/>
          <a:lstStyle/>
          <a:p>
            <a:endParaRPr lang="en-US"/>
          </a:p>
        </p:txBody>
      </p:sp>
      <p:sp>
        <p:nvSpPr>
          <p:cNvPr id="12305" name="Line 17"/>
          <p:cNvSpPr>
            <a:spLocks noChangeShapeType="1"/>
          </p:cNvSpPr>
          <p:nvPr/>
        </p:nvSpPr>
        <p:spPr bwMode="auto">
          <a:xfrm>
            <a:off x="8382000" y="2514600"/>
            <a:ext cx="0" cy="3953435"/>
          </a:xfrm>
          <a:prstGeom prst="line">
            <a:avLst/>
          </a:prstGeom>
          <a:noFill/>
          <a:ln w="12700">
            <a:solidFill>
              <a:schemeClr val="tx1"/>
            </a:solidFill>
            <a:round/>
            <a:headEnd/>
            <a:tailEnd/>
          </a:ln>
          <a:effectLst/>
        </p:spPr>
        <p:txBody>
          <a:bodyPr wrap="none" lIns="108283" tIns="54142" rIns="108283" bIns="54142" anchor="ctr"/>
          <a:lstStyle/>
          <a:p>
            <a:endParaRPr lang="en-US"/>
          </a:p>
        </p:txBody>
      </p:sp>
      <p:sp>
        <p:nvSpPr>
          <p:cNvPr id="12306" name="Line 18"/>
          <p:cNvSpPr>
            <a:spLocks noChangeShapeType="1"/>
          </p:cNvSpPr>
          <p:nvPr/>
        </p:nvSpPr>
        <p:spPr bwMode="auto">
          <a:xfrm>
            <a:off x="8763000" y="2590800"/>
            <a:ext cx="0" cy="3953435"/>
          </a:xfrm>
          <a:prstGeom prst="line">
            <a:avLst/>
          </a:prstGeom>
          <a:noFill/>
          <a:ln w="12700">
            <a:solidFill>
              <a:schemeClr val="tx1"/>
            </a:solidFill>
            <a:round/>
            <a:headEnd/>
            <a:tailEnd/>
          </a:ln>
          <a:effectLst/>
        </p:spPr>
        <p:txBody>
          <a:bodyPr wrap="none" lIns="108283" tIns="54142" rIns="108283" bIns="54142" anchor="ctr"/>
          <a:lstStyle/>
          <a:p>
            <a:endParaRPr lang="en-US"/>
          </a:p>
        </p:txBody>
      </p:sp>
      <p:sp>
        <p:nvSpPr>
          <p:cNvPr id="12307" name="Rectangle 19"/>
          <p:cNvSpPr>
            <a:spLocks noChangeArrowheads="1"/>
          </p:cNvSpPr>
          <p:nvPr/>
        </p:nvSpPr>
        <p:spPr bwMode="auto">
          <a:xfrm>
            <a:off x="107324" y="2468880"/>
            <a:ext cx="364945" cy="3548229"/>
          </a:xfrm>
          <a:prstGeom prst="rect">
            <a:avLst/>
          </a:prstGeom>
          <a:noFill/>
          <a:ln w="12700">
            <a:noFill/>
            <a:miter lim="800000"/>
            <a:headEnd/>
            <a:tailEnd/>
          </a:ln>
          <a:effectLst/>
        </p:spPr>
        <p:txBody>
          <a:bodyPr wrap="square" lIns="75197" tIns="30079" rIns="75197" bIns="30079">
            <a:spAutoFit/>
          </a:bodyPr>
          <a:lstStyle/>
          <a:p>
            <a:pPr>
              <a:lnSpc>
                <a:spcPct val="85000"/>
              </a:lnSpc>
            </a:pPr>
            <a:r>
              <a:rPr lang="en-US" sz="1400" b="1" dirty="0"/>
              <a:t>10</a:t>
            </a:r>
          </a:p>
          <a:p>
            <a:pPr>
              <a:lnSpc>
                <a:spcPct val="85000"/>
              </a:lnSpc>
            </a:pPr>
            <a:endParaRPr lang="en-US" sz="1400" b="1" dirty="0"/>
          </a:p>
          <a:p>
            <a:pPr>
              <a:lnSpc>
                <a:spcPct val="85000"/>
              </a:lnSpc>
            </a:pPr>
            <a:r>
              <a:rPr lang="en-US" sz="1400" b="1" dirty="0"/>
              <a:t>9</a:t>
            </a:r>
          </a:p>
          <a:p>
            <a:pPr>
              <a:lnSpc>
                <a:spcPct val="85000"/>
              </a:lnSpc>
            </a:pPr>
            <a:endParaRPr lang="en-US" sz="1400" b="1" dirty="0"/>
          </a:p>
          <a:p>
            <a:pPr>
              <a:lnSpc>
                <a:spcPct val="85000"/>
              </a:lnSpc>
            </a:pPr>
            <a:r>
              <a:rPr lang="en-US" sz="1400" b="1" dirty="0"/>
              <a:t>8</a:t>
            </a:r>
          </a:p>
          <a:p>
            <a:pPr>
              <a:lnSpc>
                <a:spcPct val="85000"/>
              </a:lnSpc>
            </a:pPr>
            <a:endParaRPr lang="en-US" sz="1400" b="1" dirty="0"/>
          </a:p>
          <a:p>
            <a:pPr>
              <a:lnSpc>
                <a:spcPct val="85000"/>
              </a:lnSpc>
            </a:pPr>
            <a:r>
              <a:rPr lang="en-US" sz="1400" b="1" dirty="0"/>
              <a:t>7</a:t>
            </a:r>
          </a:p>
          <a:p>
            <a:pPr>
              <a:lnSpc>
                <a:spcPct val="85000"/>
              </a:lnSpc>
            </a:pPr>
            <a:endParaRPr lang="en-US" sz="1400" b="1" dirty="0"/>
          </a:p>
          <a:p>
            <a:pPr>
              <a:lnSpc>
                <a:spcPct val="85000"/>
              </a:lnSpc>
            </a:pPr>
            <a:r>
              <a:rPr lang="en-US" sz="1400" b="1" dirty="0"/>
              <a:t>6</a:t>
            </a:r>
          </a:p>
          <a:p>
            <a:pPr>
              <a:lnSpc>
                <a:spcPct val="85000"/>
              </a:lnSpc>
            </a:pPr>
            <a:endParaRPr lang="en-US" sz="1400" b="1" dirty="0"/>
          </a:p>
          <a:p>
            <a:pPr>
              <a:lnSpc>
                <a:spcPct val="85000"/>
              </a:lnSpc>
            </a:pPr>
            <a:r>
              <a:rPr lang="en-US" sz="1400" b="1" dirty="0"/>
              <a:t>5</a:t>
            </a:r>
          </a:p>
          <a:p>
            <a:pPr>
              <a:lnSpc>
                <a:spcPct val="85000"/>
              </a:lnSpc>
            </a:pPr>
            <a:endParaRPr lang="en-US" sz="1400" b="1" dirty="0"/>
          </a:p>
          <a:p>
            <a:pPr>
              <a:lnSpc>
                <a:spcPct val="85000"/>
              </a:lnSpc>
            </a:pPr>
            <a:r>
              <a:rPr lang="en-US" sz="1400" b="1" dirty="0"/>
              <a:t>4</a:t>
            </a:r>
          </a:p>
          <a:p>
            <a:pPr>
              <a:lnSpc>
                <a:spcPct val="85000"/>
              </a:lnSpc>
            </a:pPr>
            <a:endParaRPr lang="en-US" sz="1400" b="1" dirty="0"/>
          </a:p>
          <a:p>
            <a:pPr>
              <a:lnSpc>
                <a:spcPct val="85000"/>
              </a:lnSpc>
            </a:pPr>
            <a:r>
              <a:rPr lang="en-US" sz="1400" b="1" dirty="0"/>
              <a:t>3</a:t>
            </a:r>
          </a:p>
          <a:p>
            <a:pPr>
              <a:lnSpc>
                <a:spcPct val="85000"/>
              </a:lnSpc>
            </a:pPr>
            <a:endParaRPr lang="en-US" sz="1400" b="1" dirty="0"/>
          </a:p>
          <a:p>
            <a:pPr>
              <a:lnSpc>
                <a:spcPct val="85000"/>
              </a:lnSpc>
            </a:pPr>
            <a:r>
              <a:rPr lang="en-US" sz="1400" b="1" dirty="0"/>
              <a:t>2</a:t>
            </a:r>
          </a:p>
          <a:p>
            <a:pPr>
              <a:lnSpc>
                <a:spcPct val="85000"/>
              </a:lnSpc>
            </a:pPr>
            <a:endParaRPr lang="en-US" sz="1400" b="1" dirty="0"/>
          </a:p>
          <a:p>
            <a:pPr>
              <a:lnSpc>
                <a:spcPct val="85000"/>
              </a:lnSpc>
            </a:pPr>
            <a:r>
              <a:rPr lang="en-US" sz="1400" b="1" dirty="0"/>
              <a:t>1</a:t>
            </a:r>
          </a:p>
        </p:txBody>
      </p:sp>
      <p:sp>
        <p:nvSpPr>
          <p:cNvPr id="12308" name="Rectangle 20"/>
          <p:cNvSpPr>
            <a:spLocks noChangeArrowheads="1"/>
          </p:cNvSpPr>
          <p:nvPr/>
        </p:nvSpPr>
        <p:spPr bwMode="auto">
          <a:xfrm>
            <a:off x="8382000" y="2590800"/>
            <a:ext cx="350635" cy="3540160"/>
          </a:xfrm>
          <a:prstGeom prst="rect">
            <a:avLst/>
          </a:prstGeom>
          <a:noFill/>
          <a:ln w="12700">
            <a:noFill/>
            <a:miter lim="800000"/>
            <a:headEnd/>
            <a:tailEnd/>
          </a:ln>
          <a:effectLst/>
        </p:spPr>
        <p:txBody>
          <a:bodyPr wrap="none" lIns="75197" tIns="30079" rIns="75197" bIns="30079">
            <a:spAutoFit/>
          </a:bodyPr>
          <a:lstStyle/>
          <a:p>
            <a:pPr>
              <a:lnSpc>
                <a:spcPct val="85000"/>
              </a:lnSpc>
            </a:pPr>
            <a:r>
              <a:rPr lang="en-US" sz="1400" b="1" dirty="0"/>
              <a:t>10</a:t>
            </a:r>
          </a:p>
          <a:p>
            <a:pPr>
              <a:lnSpc>
                <a:spcPct val="85000"/>
              </a:lnSpc>
            </a:pPr>
            <a:endParaRPr lang="en-US" sz="1400" b="1" dirty="0"/>
          </a:p>
          <a:p>
            <a:pPr>
              <a:lnSpc>
                <a:spcPct val="85000"/>
              </a:lnSpc>
            </a:pPr>
            <a:r>
              <a:rPr lang="en-US" sz="1400" b="1" dirty="0"/>
              <a:t>9</a:t>
            </a:r>
          </a:p>
          <a:p>
            <a:pPr>
              <a:lnSpc>
                <a:spcPct val="85000"/>
              </a:lnSpc>
            </a:pPr>
            <a:endParaRPr lang="en-US" sz="1400" b="1" dirty="0"/>
          </a:p>
          <a:p>
            <a:pPr>
              <a:lnSpc>
                <a:spcPct val="85000"/>
              </a:lnSpc>
            </a:pPr>
            <a:r>
              <a:rPr lang="en-US" sz="1400" b="1" dirty="0"/>
              <a:t>8</a:t>
            </a:r>
          </a:p>
          <a:p>
            <a:pPr>
              <a:lnSpc>
                <a:spcPct val="85000"/>
              </a:lnSpc>
            </a:pPr>
            <a:endParaRPr lang="en-US" sz="1400" b="1" dirty="0"/>
          </a:p>
          <a:p>
            <a:pPr>
              <a:lnSpc>
                <a:spcPct val="85000"/>
              </a:lnSpc>
            </a:pPr>
            <a:r>
              <a:rPr lang="en-US" sz="1400" b="1" dirty="0"/>
              <a:t>7</a:t>
            </a:r>
          </a:p>
          <a:p>
            <a:pPr>
              <a:lnSpc>
                <a:spcPct val="85000"/>
              </a:lnSpc>
            </a:pPr>
            <a:endParaRPr lang="en-US" sz="1400" b="1" dirty="0"/>
          </a:p>
          <a:p>
            <a:pPr>
              <a:lnSpc>
                <a:spcPct val="85000"/>
              </a:lnSpc>
            </a:pPr>
            <a:r>
              <a:rPr lang="en-US" sz="1400" b="1" dirty="0"/>
              <a:t>6</a:t>
            </a:r>
          </a:p>
          <a:p>
            <a:pPr>
              <a:lnSpc>
                <a:spcPct val="85000"/>
              </a:lnSpc>
            </a:pPr>
            <a:endParaRPr lang="en-US" sz="1400" b="1" dirty="0"/>
          </a:p>
          <a:p>
            <a:pPr>
              <a:lnSpc>
                <a:spcPct val="85000"/>
              </a:lnSpc>
            </a:pPr>
            <a:r>
              <a:rPr lang="en-US" sz="1400" b="1" dirty="0"/>
              <a:t>5</a:t>
            </a:r>
          </a:p>
          <a:p>
            <a:pPr>
              <a:lnSpc>
                <a:spcPct val="85000"/>
              </a:lnSpc>
            </a:pPr>
            <a:endParaRPr lang="en-US" sz="1400" b="1" dirty="0"/>
          </a:p>
          <a:p>
            <a:pPr>
              <a:lnSpc>
                <a:spcPct val="85000"/>
              </a:lnSpc>
            </a:pPr>
            <a:r>
              <a:rPr lang="en-US" sz="1400" b="1" dirty="0"/>
              <a:t>4</a:t>
            </a:r>
          </a:p>
          <a:p>
            <a:pPr>
              <a:lnSpc>
                <a:spcPct val="85000"/>
              </a:lnSpc>
            </a:pPr>
            <a:endParaRPr lang="en-US" sz="1400" b="1" dirty="0"/>
          </a:p>
          <a:p>
            <a:pPr>
              <a:lnSpc>
                <a:spcPct val="85000"/>
              </a:lnSpc>
            </a:pPr>
            <a:r>
              <a:rPr lang="en-US" sz="1400" b="1" dirty="0"/>
              <a:t>3</a:t>
            </a:r>
          </a:p>
          <a:p>
            <a:pPr>
              <a:lnSpc>
                <a:spcPct val="85000"/>
              </a:lnSpc>
            </a:pPr>
            <a:endParaRPr lang="en-US" sz="1400" b="1" dirty="0"/>
          </a:p>
          <a:p>
            <a:pPr>
              <a:lnSpc>
                <a:spcPct val="85000"/>
              </a:lnSpc>
            </a:pPr>
            <a:r>
              <a:rPr lang="en-US" sz="1400" b="1" dirty="0"/>
              <a:t>2</a:t>
            </a:r>
          </a:p>
          <a:p>
            <a:pPr>
              <a:lnSpc>
                <a:spcPct val="85000"/>
              </a:lnSpc>
            </a:pPr>
            <a:endParaRPr lang="en-US" sz="1400" b="1" dirty="0"/>
          </a:p>
          <a:p>
            <a:pPr>
              <a:lnSpc>
                <a:spcPct val="85000"/>
              </a:lnSpc>
            </a:pPr>
            <a:r>
              <a:rPr lang="en-US" sz="1400" b="1" dirty="0"/>
              <a:t>1</a:t>
            </a:r>
          </a:p>
        </p:txBody>
      </p:sp>
      <p:sp>
        <p:nvSpPr>
          <p:cNvPr id="12309" name="Line 21"/>
          <p:cNvSpPr>
            <a:spLocks noChangeShapeType="1"/>
          </p:cNvSpPr>
          <p:nvPr/>
        </p:nvSpPr>
        <p:spPr bwMode="auto">
          <a:xfrm flipH="1" flipV="1">
            <a:off x="381000" y="3962400"/>
            <a:ext cx="838200" cy="7620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lIns="108283" tIns="54142" rIns="108283" bIns="54142" anchor="ctr"/>
          <a:lstStyle/>
          <a:p>
            <a:pPr marL="342900" indent="-342900">
              <a:buFont typeface="+mj-lt"/>
              <a:buAutoNum type="arabicPeriod"/>
            </a:pPr>
            <a:endParaRPr lang="en-US" dirty="0"/>
          </a:p>
        </p:txBody>
      </p:sp>
      <p:sp>
        <p:nvSpPr>
          <p:cNvPr id="12310" name="Line 22"/>
          <p:cNvSpPr>
            <a:spLocks noChangeShapeType="1"/>
          </p:cNvSpPr>
          <p:nvPr/>
        </p:nvSpPr>
        <p:spPr bwMode="auto">
          <a:xfrm flipV="1">
            <a:off x="7391400" y="2667000"/>
            <a:ext cx="844282" cy="2049332"/>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lIns="108283" tIns="54142" rIns="108283" bIns="54142" anchor="ctr"/>
          <a:lstStyle/>
          <a:p>
            <a:endParaRPr lang="en-US"/>
          </a:p>
        </p:txBody>
      </p:sp>
      <p:sp>
        <p:nvSpPr>
          <p:cNvPr id="12311" name="Rectangle 23"/>
          <p:cNvSpPr>
            <a:spLocks noChangeArrowheads="1"/>
          </p:cNvSpPr>
          <p:nvPr/>
        </p:nvSpPr>
        <p:spPr bwMode="auto">
          <a:xfrm>
            <a:off x="533400" y="1676400"/>
            <a:ext cx="1211448" cy="629491"/>
          </a:xfrm>
          <a:prstGeom prst="rect">
            <a:avLst/>
          </a:prstGeom>
          <a:noFill/>
          <a:ln w="12700">
            <a:noFill/>
            <a:miter lim="800000"/>
            <a:headEnd/>
            <a:tailEnd/>
          </a:ln>
          <a:effectLst/>
        </p:spPr>
        <p:txBody>
          <a:bodyPr wrap="none" lIns="75197" tIns="30079" rIns="75197" bIns="30079">
            <a:spAutoFit/>
          </a:bodyPr>
          <a:lstStyle/>
          <a:p>
            <a:pPr>
              <a:lnSpc>
                <a:spcPct val="88000"/>
              </a:lnSpc>
            </a:pPr>
            <a:r>
              <a:rPr lang="en-US" sz="2100" b="1" dirty="0">
                <a:solidFill>
                  <a:srgbClr val="000000"/>
                </a:solidFill>
              </a:rPr>
              <a:t>Level of</a:t>
            </a:r>
          </a:p>
          <a:p>
            <a:pPr>
              <a:lnSpc>
                <a:spcPct val="88000"/>
              </a:lnSpc>
            </a:pPr>
            <a:r>
              <a:rPr lang="en-US" sz="2100" b="1" dirty="0">
                <a:solidFill>
                  <a:srgbClr val="000000"/>
                </a:solidFill>
              </a:rPr>
              <a:t>Distress</a:t>
            </a:r>
            <a:endParaRPr lang="en-US" sz="2100" b="1" dirty="0">
              <a:solidFill>
                <a:schemeClr val="accent2"/>
              </a:solidFill>
            </a:endParaRPr>
          </a:p>
        </p:txBody>
      </p:sp>
      <p:sp>
        <p:nvSpPr>
          <p:cNvPr id="12312" name="Rectangle 24"/>
          <p:cNvSpPr>
            <a:spLocks noChangeArrowheads="1"/>
          </p:cNvSpPr>
          <p:nvPr/>
        </p:nvSpPr>
        <p:spPr bwMode="auto">
          <a:xfrm>
            <a:off x="7333803" y="1605579"/>
            <a:ext cx="1211448" cy="629491"/>
          </a:xfrm>
          <a:prstGeom prst="rect">
            <a:avLst/>
          </a:prstGeom>
          <a:noFill/>
          <a:ln w="12700">
            <a:noFill/>
            <a:miter lim="800000"/>
            <a:headEnd/>
            <a:tailEnd/>
          </a:ln>
          <a:effectLst/>
        </p:spPr>
        <p:txBody>
          <a:bodyPr wrap="none" lIns="75197" tIns="30079" rIns="75197" bIns="30079">
            <a:spAutoFit/>
          </a:bodyPr>
          <a:lstStyle/>
          <a:p>
            <a:pPr>
              <a:lnSpc>
                <a:spcPct val="88000"/>
              </a:lnSpc>
            </a:pPr>
            <a:r>
              <a:rPr lang="en-US" sz="2100" b="1" dirty="0">
                <a:solidFill>
                  <a:srgbClr val="000000"/>
                </a:solidFill>
              </a:rPr>
              <a:t>Level of</a:t>
            </a:r>
          </a:p>
          <a:p>
            <a:pPr>
              <a:lnSpc>
                <a:spcPct val="88000"/>
              </a:lnSpc>
            </a:pPr>
            <a:r>
              <a:rPr lang="en-US" sz="2100" b="1" dirty="0">
                <a:solidFill>
                  <a:srgbClr val="000000"/>
                </a:solidFill>
              </a:rPr>
              <a:t>Distress</a:t>
            </a:r>
            <a:endParaRPr lang="en-US" sz="2100" b="1" dirty="0">
              <a:solidFill>
                <a:schemeClr val="accent2"/>
              </a:solidFill>
            </a:endParaRPr>
          </a:p>
        </p:txBody>
      </p:sp>
      <p:sp>
        <p:nvSpPr>
          <p:cNvPr id="12313" name="Line 25"/>
          <p:cNvSpPr>
            <a:spLocks noChangeShapeType="1"/>
          </p:cNvSpPr>
          <p:nvPr/>
        </p:nvSpPr>
        <p:spPr bwMode="auto">
          <a:xfrm>
            <a:off x="5008451" y="6527202"/>
            <a:ext cx="672563" cy="0"/>
          </a:xfrm>
          <a:prstGeom prst="line">
            <a:avLst/>
          </a:prstGeom>
          <a:noFill/>
          <a:ln w="12700">
            <a:solidFill>
              <a:srgbClr val="FC0128"/>
            </a:solidFill>
            <a:round/>
            <a:headEnd/>
            <a:tailEnd/>
          </a:ln>
          <a:effectLst/>
        </p:spPr>
        <p:txBody>
          <a:bodyPr wrap="none" lIns="108283" tIns="54142" rIns="108283" bIns="54142" anchor="ctr"/>
          <a:lstStyle/>
          <a:p>
            <a:endParaRPr lang="en-US"/>
          </a:p>
        </p:txBody>
      </p:sp>
      <p:sp>
        <p:nvSpPr>
          <p:cNvPr id="12314" name="Line 26"/>
          <p:cNvSpPr>
            <a:spLocks noChangeShapeType="1"/>
          </p:cNvSpPr>
          <p:nvPr/>
        </p:nvSpPr>
        <p:spPr bwMode="auto">
          <a:xfrm>
            <a:off x="5008451" y="6624021"/>
            <a:ext cx="672563" cy="0"/>
          </a:xfrm>
          <a:prstGeom prst="line">
            <a:avLst/>
          </a:prstGeom>
          <a:noFill/>
          <a:ln w="12700">
            <a:solidFill>
              <a:srgbClr val="FC0128"/>
            </a:solidFill>
            <a:round/>
            <a:headEnd/>
            <a:tailEnd/>
          </a:ln>
          <a:effectLst/>
        </p:spPr>
        <p:txBody>
          <a:bodyPr wrap="none" lIns="108283" tIns="54142" rIns="108283" bIns="54142" anchor="ctr"/>
          <a:lstStyle/>
          <a:p>
            <a:endParaRPr lang="en-US"/>
          </a:p>
        </p:txBody>
      </p:sp>
      <p:sp>
        <p:nvSpPr>
          <p:cNvPr id="12315" name="Line 27"/>
          <p:cNvSpPr>
            <a:spLocks noChangeShapeType="1"/>
          </p:cNvSpPr>
          <p:nvPr/>
        </p:nvSpPr>
        <p:spPr bwMode="auto">
          <a:xfrm>
            <a:off x="5008451" y="6720840"/>
            <a:ext cx="672563" cy="0"/>
          </a:xfrm>
          <a:prstGeom prst="line">
            <a:avLst/>
          </a:prstGeom>
          <a:noFill/>
          <a:ln w="12700">
            <a:solidFill>
              <a:srgbClr val="FC0128"/>
            </a:solidFill>
            <a:round/>
            <a:headEnd/>
            <a:tailEnd/>
          </a:ln>
          <a:effectLst/>
        </p:spPr>
        <p:txBody>
          <a:bodyPr wrap="none" lIns="108283" tIns="54142" rIns="108283" bIns="54142" anchor="ctr"/>
          <a:lstStyle/>
          <a:p>
            <a:endParaRPr lang="en-US"/>
          </a:p>
        </p:txBody>
      </p:sp>
      <p:sp>
        <p:nvSpPr>
          <p:cNvPr id="12316" name="Line 28"/>
          <p:cNvSpPr>
            <a:spLocks noChangeShapeType="1"/>
          </p:cNvSpPr>
          <p:nvPr/>
        </p:nvSpPr>
        <p:spPr bwMode="auto">
          <a:xfrm>
            <a:off x="1230648" y="6527202"/>
            <a:ext cx="672563" cy="0"/>
          </a:xfrm>
          <a:prstGeom prst="line">
            <a:avLst/>
          </a:prstGeom>
          <a:noFill/>
          <a:ln w="12700">
            <a:solidFill>
              <a:srgbClr val="FC0128"/>
            </a:solidFill>
            <a:round/>
            <a:headEnd/>
            <a:tailEnd/>
          </a:ln>
          <a:effectLst/>
        </p:spPr>
        <p:txBody>
          <a:bodyPr wrap="none" lIns="108283" tIns="54142" rIns="108283" bIns="54142" anchor="ctr"/>
          <a:lstStyle/>
          <a:p>
            <a:endParaRPr lang="en-US"/>
          </a:p>
        </p:txBody>
      </p:sp>
    </p:spTree>
    <p:extLst>
      <p:ext uri="{BB962C8B-B14F-4D97-AF65-F5344CB8AC3E}">
        <p14:creationId xmlns:p14="http://schemas.microsoft.com/office/powerpoint/2010/main" val="92927785"/>
      </p:ext>
    </p:extLst>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04334950"/>
              </p:ext>
            </p:extLst>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90600" y="3235076"/>
            <a:ext cx="2133600" cy="830997"/>
          </a:xfrm>
          <a:prstGeom prst="rect">
            <a:avLst/>
          </a:prstGeom>
          <a:noFill/>
        </p:spPr>
        <p:txBody>
          <a:bodyPr wrap="square" rtlCol="0">
            <a:spAutoFit/>
          </a:bodyPr>
          <a:lstStyle/>
          <a:p>
            <a:r>
              <a:rPr lang="en-US" sz="2400" b="1" dirty="0" smtClean="0">
                <a:solidFill>
                  <a:schemeClr val="bg1"/>
                </a:solidFill>
              </a:rPr>
              <a:t>Inappropriate </a:t>
            </a:r>
          </a:p>
          <a:p>
            <a:r>
              <a:rPr lang="en-US" sz="2400" b="1" dirty="0" smtClean="0">
                <a:solidFill>
                  <a:schemeClr val="bg1"/>
                </a:solidFill>
              </a:rPr>
              <a:t>Responses</a:t>
            </a:r>
            <a:endParaRPr lang="en-US" sz="2400" b="1" dirty="0">
              <a:solidFill>
                <a:schemeClr val="bg1"/>
              </a:solidFill>
            </a:endParaRPr>
          </a:p>
        </p:txBody>
      </p:sp>
    </p:spTree>
    <p:extLst>
      <p:ext uri="{BB962C8B-B14F-4D97-AF65-F5344CB8AC3E}">
        <p14:creationId xmlns:p14="http://schemas.microsoft.com/office/powerpoint/2010/main" val="117856066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AutoShape 9"/>
          <p:cNvSpPr>
            <a:spLocks noChangeArrowheads="1"/>
          </p:cNvSpPr>
          <p:nvPr/>
        </p:nvSpPr>
        <p:spPr bwMode="gray">
          <a:xfrm>
            <a:off x="1905000" y="3657600"/>
            <a:ext cx="5486400" cy="990600"/>
          </a:xfrm>
          <a:prstGeom prst="roundRect">
            <a:avLst>
              <a:gd name="adj" fmla="val 16667"/>
            </a:avLst>
          </a:prstGeom>
          <a:solidFill>
            <a:schemeClr val="accent2"/>
          </a:solidFill>
          <a:ln w="28575">
            <a:solidFill>
              <a:schemeClr val="bg1"/>
            </a:solidFill>
            <a:round/>
            <a:headEnd/>
            <a:tailEnd/>
          </a:ln>
          <a:effectLst>
            <a:outerShdw dist="63500" dir="3187806" algn="ctr" rotWithShape="0">
              <a:srgbClr val="000000">
                <a:alpha val="50000"/>
              </a:srgbClr>
            </a:outerShdw>
          </a:effectLst>
        </p:spPr>
        <p:txBody>
          <a:bodyPr wrap="none" anchor="ctr"/>
          <a:lstStyle/>
          <a:p>
            <a:endParaRPr lang="en-US"/>
          </a:p>
        </p:txBody>
      </p:sp>
      <p:sp>
        <p:nvSpPr>
          <p:cNvPr id="52232" name="Rectangle 8"/>
          <p:cNvSpPr>
            <a:spLocks noChangeArrowheads="1"/>
          </p:cNvSpPr>
          <p:nvPr/>
        </p:nvSpPr>
        <p:spPr bwMode="white">
          <a:xfrm>
            <a:off x="1828800" y="3733800"/>
            <a:ext cx="5562600" cy="1015663"/>
          </a:xfrm>
          <a:prstGeom prst="rect">
            <a:avLst/>
          </a:prstGeom>
          <a:noFill/>
          <a:ln w="9525">
            <a:noFill/>
            <a:miter lim="800000"/>
            <a:headEnd/>
            <a:tailEnd/>
          </a:ln>
          <a:effectLst/>
        </p:spPr>
        <p:txBody>
          <a:bodyPr wrap="square">
            <a:spAutoFit/>
          </a:bodyPr>
          <a:lstStyle/>
          <a:p>
            <a:pPr algn="ctr"/>
            <a:r>
              <a:rPr lang="en-US" sz="2000" b="1" dirty="0" smtClean="0"/>
              <a:t> Try to stop the feeling we are having, even if it is the “right” feeling to have in this moment</a:t>
            </a:r>
            <a:endParaRPr lang="en-US" sz="2000" b="1" dirty="0">
              <a:solidFill>
                <a:srgbClr val="FFFFFF"/>
              </a:solidFill>
            </a:endParaRPr>
          </a:p>
        </p:txBody>
      </p:sp>
      <p:sp>
        <p:nvSpPr>
          <p:cNvPr id="52228" name="AutoShape 4"/>
          <p:cNvSpPr>
            <a:spLocks noChangeArrowheads="1"/>
          </p:cNvSpPr>
          <p:nvPr/>
        </p:nvSpPr>
        <p:spPr bwMode="ltGray">
          <a:xfrm>
            <a:off x="4648200" y="1714500"/>
            <a:ext cx="4495800" cy="962025"/>
          </a:xfrm>
          <a:prstGeom prst="roundRect">
            <a:avLst>
              <a:gd name="adj" fmla="val 0"/>
            </a:avLst>
          </a:prstGeom>
          <a:gradFill rotWithShape="1">
            <a:gsLst>
              <a:gs pos="0">
                <a:schemeClr val="folHlink">
                  <a:alpha val="25000"/>
                </a:schemeClr>
              </a:gs>
              <a:gs pos="100000">
                <a:schemeClr val="folHlink">
                  <a:gamma/>
                  <a:tint val="0"/>
                  <a:invGamma/>
                  <a:alpha val="0"/>
                </a:schemeClr>
              </a:gs>
            </a:gsLst>
            <a:lin ang="0" scaled="1"/>
          </a:gradFill>
          <a:ln w="9525" algn="ctr">
            <a:noFill/>
            <a:round/>
            <a:headEnd/>
            <a:tailEnd/>
          </a:ln>
          <a:effectLst/>
        </p:spPr>
        <p:txBody>
          <a:bodyPr wrap="none" anchor="ctr"/>
          <a:lstStyle/>
          <a:p>
            <a:endParaRPr lang="en-US"/>
          </a:p>
        </p:txBody>
      </p:sp>
      <p:sp>
        <p:nvSpPr>
          <p:cNvPr id="52230" name="Rectangle 6"/>
          <p:cNvSpPr>
            <a:spLocks noGrp="1" noChangeArrowheads="1"/>
          </p:cNvSpPr>
          <p:nvPr>
            <p:ph type="title"/>
          </p:nvPr>
        </p:nvSpPr>
        <p:spPr/>
        <p:txBody>
          <a:bodyPr>
            <a:normAutofit fontScale="90000"/>
          </a:bodyPr>
          <a:lstStyle/>
          <a:p>
            <a:pPr algn="ctr"/>
            <a:r>
              <a:rPr lang="en-US" sz="3600" dirty="0" smtClean="0"/>
              <a:t>Frequent Response </a:t>
            </a:r>
            <a:br>
              <a:rPr lang="en-US" sz="3600" dirty="0" smtClean="0"/>
            </a:br>
            <a:r>
              <a:rPr lang="en-US" sz="3600" dirty="0" smtClean="0"/>
              <a:t>To Intense Feelings</a:t>
            </a:r>
          </a:p>
        </p:txBody>
      </p:sp>
      <p:sp>
        <p:nvSpPr>
          <p:cNvPr id="52231" name="AutoShape 7"/>
          <p:cNvSpPr>
            <a:spLocks noChangeArrowheads="1"/>
          </p:cNvSpPr>
          <p:nvPr/>
        </p:nvSpPr>
        <p:spPr bwMode="gray">
          <a:xfrm>
            <a:off x="838200" y="5029200"/>
            <a:ext cx="6705600" cy="791831"/>
          </a:xfrm>
          <a:prstGeom prst="roundRect">
            <a:avLst>
              <a:gd name="adj" fmla="val 16667"/>
            </a:avLst>
          </a:prstGeom>
          <a:solidFill>
            <a:schemeClr val="accent1"/>
          </a:solidFill>
          <a:ln w="28575">
            <a:solidFill>
              <a:schemeClr val="bg1"/>
            </a:solidFill>
            <a:round/>
            <a:headEnd/>
            <a:tailEnd/>
          </a:ln>
          <a:effectLst>
            <a:outerShdw dist="63500" dir="3187806" algn="ctr" rotWithShape="0">
              <a:srgbClr val="000000">
                <a:alpha val="50000"/>
              </a:srgbClr>
            </a:outerShdw>
          </a:effectLst>
        </p:spPr>
        <p:txBody>
          <a:bodyPr wrap="none" anchor="ctr"/>
          <a:lstStyle/>
          <a:p>
            <a:endParaRPr lang="en-US"/>
          </a:p>
        </p:txBody>
      </p:sp>
      <p:sp>
        <p:nvSpPr>
          <p:cNvPr id="52234" name="Rectangle 10"/>
          <p:cNvSpPr>
            <a:spLocks noChangeArrowheads="1"/>
          </p:cNvSpPr>
          <p:nvPr/>
        </p:nvSpPr>
        <p:spPr bwMode="gray">
          <a:xfrm>
            <a:off x="1785938" y="4037013"/>
            <a:ext cx="1371600" cy="400110"/>
          </a:xfrm>
          <a:prstGeom prst="rect">
            <a:avLst/>
          </a:prstGeom>
          <a:noFill/>
          <a:ln w="9525">
            <a:noFill/>
            <a:miter lim="800000"/>
            <a:headEnd/>
            <a:tailEnd/>
          </a:ln>
          <a:effectLst/>
        </p:spPr>
        <p:txBody>
          <a:bodyPr>
            <a:spAutoFit/>
          </a:bodyPr>
          <a:lstStyle/>
          <a:p>
            <a:pPr algn="ctr"/>
            <a:endParaRPr lang="en-US" sz="2000" b="1" dirty="0">
              <a:solidFill>
                <a:srgbClr val="FFFFFF"/>
              </a:solidFill>
            </a:endParaRPr>
          </a:p>
        </p:txBody>
      </p:sp>
      <p:sp>
        <p:nvSpPr>
          <p:cNvPr id="52235" name="AutoShape 11"/>
          <p:cNvSpPr>
            <a:spLocks noChangeArrowheads="1"/>
          </p:cNvSpPr>
          <p:nvPr/>
        </p:nvSpPr>
        <p:spPr bwMode="gray">
          <a:xfrm>
            <a:off x="2590800" y="2514600"/>
            <a:ext cx="4495800" cy="762000"/>
          </a:xfrm>
          <a:prstGeom prst="roundRect">
            <a:avLst>
              <a:gd name="adj" fmla="val 16667"/>
            </a:avLst>
          </a:prstGeom>
          <a:solidFill>
            <a:schemeClr val="hlink"/>
          </a:solidFill>
          <a:ln w="28575">
            <a:solidFill>
              <a:schemeClr val="bg1"/>
            </a:solidFill>
            <a:round/>
            <a:headEnd/>
            <a:tailEnd/>
          </a:ln>
          <a:effectLst>
            <a:outerShdw dist="63500" dir="3187806" algn="ctr" rotWithShape="0">
              <a:srgbClr val="000000">
                <a:alpha val="50000"/>
              </a:srgbClr>
            </a:outerShdw>
          </a:effectLst>
        </p:spPr>
        <p:txBody>
          <a:bodyPr wrap="none" anchor="ctr"/>
          <a:lstStyle/>
          <a:p>
            <a:endParaRPr lang="en-US"/>
          </a:p>
        </p:txBody>
      </p:sp>
      <p:sp>
        <p:nvSpPr>
          <p:cNvPr id="52236" name="Rectangle 12"/>
          <p:cNvSpPr>
            <a:spLocks noChangeArrowheads="1"/>
          </p:cNvSpPr>
          <p:nvPr/>
        </p:nvSpPr>
        <p:spPr bwMode="gray">
          <a:xfrm>
            <a:off x="2852738" y="2914650"/>
            <a:ext cx="1371600" cy="400110"/>
          </a:xfrm>
          <a:prstGeom prst="rect">
            <a:avLst/>
          </a:prstGeom>
          <a:noFill/>
          <a:ln w="9525">
            <a:noFill/>
            <a:miter lim="800000"/>
            <a:headEnd/>
            <a:tailEnd/>
          </a:ln>
          <a:effectLst/>
        </p:spPr>
        <p:txBody>
          <a:bodyPr>
            <a:spAutoFit/>
          </a:bodyPr>
          <a:lstStyle/>
          <a:p>
            <a:pPr algn="ctr"/>
            <a:endParaRPr lang="en-US" sz="2000" b="1" dirty="0">
              <a:solidFill>
                <a:srgbClr val="FFFFFF"/>
              </a:solidFill>
            </a:endParaRPr>
          </a:p>
        </p:txBody>
      </p:sp>
      <p:sp>
        <p:nvSpPr>
          <p:cNvPr id="52237" name="AutoShape 13"/>
          <p:cNvSpPr>
            <a:spLocks noChangeArrowheads="1"/>
          </p:cNvSpPr>
          <p:nvPr/>
        </p:nvSpPr>
        <p:spPr bwMode="gray">
          <a:xfrm>
            <a:off x="3657600" y="1371600"/>
            <a:ext cx="3276600" cy="685800"/>
          </a:xfrm>
          <a:prstGeom prst="roundRect">
            <a:avLst>
              <a:gd name="adj" fmla="val 16667"/>
            </a:avLst>
          </a:prstGeom>
          <a:solidFill>
            <a:schemeClr val="folHlink"/>
          </a:solidFill>
          <a:ln w="28575">
            <a:solidFill>
              <a:schemeClr val="bg1"/>
            </a:solidFill>
            <a:round/>
            <a:headEnd/>
            <a:tailEnd/>
          </a:ln>
          <a:effectLst>
            <a:outerShdw dist="63500" dir="3187806" algn="ctr" rotWithShape="0">
              <a:srgbClr val="000000">
                <a:alpha val="50000"/>
              </a:srgbClr>
            </a:outerShdw>
          </a:effectLst>
        </p:spPr>
        <p:txBody>
          <a:bodyPr wrap="none" anchor="ctr"/>
          <a:lstStyle/>
          <a:p>
            <a:pPr>
              <a:lnSpc>
                <a:spcPct val="85000"/>
              </a:lnSpc>
            </a:pPr>
            <a:r>
              <a:rPr lang="en-US" b="1" dirty="0" smtClean="0"/>
              <a:t>Avoid what we are feeling</a:t>
            </a:r>
            <a:endParaRPr lang="en-US" b="1" dirty="0"/>
          </a:p>
        </p:txBody>
      </p:sp>
      <p:sp>
        <p:nvSpPr>
          <p:cNvPr id="52243" name="Freeform 19"/>
          <p:cNvSpPr>
            <a:spLocks/>
          </p:cNvSpPr>
          <p:nvPr/>
        </p:nvSpPr>
        <p:spPr bwMode="black">
          <a:xfrm>
            <a:off x="1473200" y="1752600"/>
            <a:ext cx="2032000" cy="814388"/>
          </a:xfrm>
          <a:custGeom>
            <a:avLst/>
            <a:gdLst/>
            <a:ahLst/>
            <a:cxnLst>
              <a:cxn ang="0">
                <a:pos x="0" y="336"/>
              </a:cxn>
              <a:cxn ang="0">
                <a:pos x="1328" y="0"/>
              </a:cxn>
            </a:cxnLst>
            <a:rect l="0" t="0" r="r" b="b"/>
            <a:pathLst>
              <a:path w="1328" h="336">
                <a:moveTo>
                  <a:pt x="0" y="336"/>
                </a:moveTo>
                <a:lnTo>
                  <a:pt x="1328" y="0"/>
                </a:lnTo>
              </a:path>
            </a:pathLst>
          </a:custGeom>
          <a:noFill/>
          <a:ln w="19050" cap="flat" cmpd="sng">
            <a:solidFill>
              <a:schemeClr val="tx1"/>
            </a:solidFill>
            <a:prstDash val="sysDot"/>
            <a:round/>
            <a:headEnd type="oval" w="med" len="med"/>
            <a:tailEnd type="triangle" w="lg" len="lg"/>
          </a:ln>
          <a:effectLst/>
        </p:spPr>
        <p:txBody>
          <a:bodyPr/>
          <a:lstStyle/>
          <a:p>
            <a:endParaRPr lang="en-US"/>
          </a:p>
        </p:txBody>
      </p:sp>
      <p:sp>
        <p:nvSpPr>
          <p:cNvPr id="52244" name="Rectangle 20"/>
          <p:cNvSpPr>
            <a:spLocks noChangeArrowheads="1"/>
          </p:cNvSpPr>
          <p:nvPr/>
        </p:nvSpPr>
        <p:spPr bwMode="auto">
          <a:xfrm>
            <a:off x="228600" y="2643188"/>
            <a:ext cx="2362200" cy="707886"/>
          </a:xfrm>
          <a:prstGeom prst="rect">
            <a:avLst/>
          </a:prstGeom>
          <a:noFill/>
          <a:ln w="9525">
            <a:noFill/>
            <a:miter lim="800000"/>
            <a:headEnd/>
            <a:tailEnd/>
          </a:ln>
          <a:effectLst/>
        </p:spPr>
        <p:txBody>
          <a:bodyPr>
            <a:spAutoFit/>
          </a:bodyPr>
          <a:lstStyle/>
          <a:p>
            <a:pPr algn="ctr"/>
            <a:r>
              <a:rPr lang="en-US" sz="2000" b="1" dirty="0" smtClean="0">
                <a:latin typeface="Verdana" pitchFamily="34" charset="0"/>
                <a:cs typeface="Arial" charset="0"/>
              </a:rPr>
              <a:t>Invalidation of Emotions</a:t>
            </a:r>
            <a:endParaRPr lang="en-US" sz="2000" b="1" dirty="0">
              <a:latin typeface="Verdana" pitchFamily="34" charset="0"/>
              <a:cs typeface="Arial" charset="0"/>
            </a:endParaRPr>
          </a:p>
        </p:txBody>
      </p:sp>
      <p:sp>
        <p:nvSpPr>
          <p:cNvPr id="52245" name="Freeform 21"/>
          <p:cNvSpPr>
            <a:spLocks/>
          </p:cNvSpPr>
          <p:nvPr/>
        </p:nvSpPr>
        <p:spPr bwMode="black">
          <a:xfrm>
            <a:off x="1066800" y="3352800"/>
            <a:ext cx="304800" cy="914400"/>
          </a:xfrm>
          <a:custGeom>
            <a:avLst/>
            <a:gdLst/>
            <a:ahLst/>
            <a:cxnLst>
              <a:cxn ang="0">
                <a:pos x="0" y="0"/>
              </a:cxn>
              <a:cxn ang="0">
                <a:pos x="72" y="872"/>
              </a:cxn>
            </a:cxnLst>
            <a:rect l="0" t="0" r="r" b="b"/>
            <a:pathLst>
              <a:path w="72" h="872">
                <a:moveTo>
                  <a:pt x="0" y="0"/>
                </a:moveTo>
                <a:lnTo>
                  <a:pt x="72" y="872"/>
                </a:lnTo>
              </a:path>
            </a:pathLst>
          </a:custGeom>
          <a:noFill/>
          <a:ln w="19050" cap="flat" cmpd="sng">
            <a:solidFill>
              <a:schemeClr val="tx1"/>
            </a:solidFill>
            <a:prstDash val="sysDot"/>
            <a:round/>
            <a:headEnd type="oval" w="med" len="med"/>
            <a:tailEnd type="triangle" w="lg" len="lg"/>
          </a:ln>
          <a:effectLst/>
        </p:spPr>
        <p:txBody>
          <a:bodyPr/>
          <a:lstStyle/>
          <a:p>
            <a:endParaRPr lang="en-US"/>
          </a:p>
        </p:txBody>
      </p:sp>
      <p:sp>
        <p:nvSpPr>
          <p:cNvPr id="52229" name="AutoShape 5"/>
          <p:cNvSpPr>
            <a:spLocks noChangeArrowheads="1"/>
          </p:cNvSpPr>
          <p:nvPr/>
        </p:nvSpPr>
        <p:spPr bwMode="ltGray">
          <a:xfrm>
            <a:off x="2667000" y="2590800"/>
            <a:ext cx="4724400" cy="609600"/>
          </a:xfrm>
          <a:prstGeom prst="roundRect">
            <a:avLst>
              <a:gd name="adj" fmla="val 0"/>
            </a:avLst>
          </a:prstGeom>
          <a:gradFill rotWithShape="1">
            <a:gsLst>
              <a:gs pos="0">
                <a:schemeClr val="accent1">
                  <a:alpha val="25000"/>
                </a:schemeClr>
              </a:gs>
              <a:gs pos="100000">
                <a:schemeClr val="accent1">
                  <a:gamma/>
                  <a:tint val="0"/>
                  <a:invGamma/>
                  <a:alpha val="0"/>
                </a:schemeClr>
              </a:gs>
            </a:gsLst>
            <a:lin ang="0" scaled="1"/>
          </a:gradFill>
          <a:ln w="9525">
            <a:noFill/>
            <a:round/>
            <a:headEnd/>
            <a:tailEnd/>
          </a:ln>
          <a:effectLst/>
        </p:spPr>
        <p:txBody>
          <a:bodyPr wrap="none" anchor="ctr"/>
          <a:lstStyle/>
          <a:p>
            <a:pPr>
              <a:lnSpc>
                <a:spcPct val="85000"/>
              </a:lnSpc>
            </a:pPr>
            <a:r>
              <a:rPr lang="en-US" b="1" dirty="0" smtClean="0"/>
              <a:t>Deny that we feel the way we are feeling</a:t>
            </a:r>
            <a:endParaRPr lang="en-US" b="1" dirty="0"/>
          </a:p>
        </p:txBody>
      </p:sp>
      <p:sp>
        <p:nvSpPr>
          <p:cNvPr id="22" name="TextBox 21"/>
          <p:cNvSpPr txBox="1"/>
          <p:nvPr/>
        </p:nvSpPr>
        <p:spPr>
          <a:xfrm>
            <a:off x="1066800" y="5257800"/>
            <a:ext cx="6324600" cy="563231"/>
          </a:xfrm>
          <a:prstGeom prst="rect">
            <a:avLst/>
          </a:prstGeom>
          <a:noFill/>
        </p:spPr>
        <p:txBody>
          <a:bodyPr wrap="square" rtlCol="0">
            <a:spAutoFit/>
          </a:bodyPr>
          <a:lstStyle/>
          <a:p>
            <a:pPr algn="ctr">
              <a:lnSpc>
                <a:spcPct val="85000"/>
              </a:lnSpc>
            </a:pPr>
            <a:r>
              <a:rPr lang="en-US" b="1" dirty="0" smtClean="0"/>
              <a:t>Tell others we feel something different than what we are really feeling</a:t>
            </a:r>
            <a:endParaRPr lang="en-US" b="1" dirty="0"/>
          </a:p>
        </p:txBody>
      </p:sp>
      <p:sp>
        <p:nvSpPr>
          <p:cNvPr id="24" name="Rounded Rectangle 23"/>
          <p:cNvSpPr/>
          <p:nvPr/>
        </p:nvSpPr>
        <p:spPr bwMode="auto">
          <a:xfrm>
            <a:off x="2362200" y="6019800"/>
            <a:ext cx="1219200" cy="152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05115353"/>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gray">
          <a:xfrm rot="10800000">
            <a:off x="3048000" y="2566988"/>
            <a:ext cx="2894013" cy="2906712"/>
          </a:xfrm>
          <a:custGeom>
            <a:avLst/>
            <a:gdLst>
              <a:gd name="G0" fmla="+- 6451 0 0"/>
              <a:gd name="G1" fmla="+- -9088286 0 0"/>
              <a:gd name="G2" fmla="+- 0 0 -9088286"/>
              <a:gd name="T0" fmla="*/ 0 256 1"/>
              <a:gd name="T1" fmla="*/ 180 256 1"/>
              <a:gd name="G3" fmla="+- -9088286 T0 T1"/>
              <a:gd name="T2" fmla="*/ 0 256 1"/>
              <a:gd name="T3" fmla="*/ 90 256 1"/>
              <a:gd name="G4" fmla="+- -9088286 T2 T3"/>
              <a:gd name="G5" fmla="*/ G4 2 1"/>
              <a:gd name="T4" fmla="*/ 90 256 1"/>
              <a:gd name="T5" fmla="*/ 0 256 1"/>
              <a:gd name="G6" fmla="+- -9088286 T4 T5"/>
              <a:gd name="G7" fmla="*/ G6 2 1"/>
              <a:gd name="G8" fmla="abs -908828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451"/>
              <a:gd name="G18" fmla="*/ 6451 1 2"/>
              <a:gd name="G19" fmla="+- G18 5400 0"/>
              <a:gd name="G20" fmla="cos G19 -9088286"/>
              <a:gd name="G21" fmla="sin G19 -9088286"/>
              <a:gd name="G22" fmla="+- G20 10800 0"/>
              <a:gd name="G23" fmla="+- G21 10800 0"/>
              <a:gd name="G24" fmla="+- 10800 0 G20"/>
              <a:gd name="G25" fmla="+- 6451 10800 0"/>
              <a:gd name="G26" fmla="?: G9 G17 G25"/>
              <a:gd name="G27" fmla="?: G9 0 21600"/>
              <a:gd name="G28" fmla="cos 10800 -9088286"/>
              <a:gd name="G29" fmla="sin 10800 -9088286"/>
              <a:gd name="G30" fmla="sin 6451 -9088286"/>
              <a:gd name="G31" fmla="+- G28 10800 0"/>
              <a:gd name="G32" fmla="+- G29 10800 0"/>
              <a:gd name="G33" fmla="+- G30 10800 0"/>
              <a:gd name="G34" fmla="?: G4 0 G31"/>
              <a:gd name="G35" fmla="?: -9088286 G34 0"/>
              <a:gd name="G36" fmla="?: G6 G35 G31"/>
              <a:gd name="G37" fmla="+- 21600 0 G36"/>
              <a:gd name="G38" fmla="?: G4 0 G33"/>
              <a:gd name="G39" fmla="?: -9088286 G38 G32"/>
              <a:gd name="G40" fmla="?: G6 G39 0"/>
              <a:gd name="G41" fmla="?: G4 G32 21600"/>
              <a:gd name="G42" fmla="?: G6 G41 G33"/>
              <a:gd name="T12" fmla="*/ 10800 w 21600"/>
              <a:gd name="T13" fmla="*/ 0 h 21600"/>
              <a:gd name="T14" fmla="*/ 4321 w 21600"/>
              <a:gd name="T15" fmla="*/ 5104 h 21600"/>
              <a:gd name="T16" fmla="*/ 10800 w 21600"/>
              <a:gd name="T17" fmla="*/ 4349 h 21600"/>
              <a:gd name="T18" fmla="*/ 17279 w 21600"/>
              <a:gd name="T19" fmla="*/ 510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55" y="6540"/>
                </a:moveTo>
                <a:cubicBezTo>
                  <a:pt x="7180" y="5147"/>
                  <a:pt x="8945" y="4348"/>
                  <a:pt x="10800" y="4349"/>
                </a:cubicBezTo>
                <a:cubicBezTo>
                  <a:pt x="12654" y="4349"/>
                  <a:pt x="14419" y="5147"/>
                  <a:pt x="15644" y="6540"/>
                </a:cubicBezTo>
                <a:lnTo>
                  <a:pt x="18910" y="3668"/>
                </a:lnTo>
                <a:cubicBezTo>
                  <a:pt x="16860" y="1336"/>
                  <a:pt x="13905" y="-1"/>
                  <a:pt x="10799" y="0"/>
                </a:cubicBezTo>
                <a:cubicBezTo>
                  <a:pt x="7694" y="0"/>
                  <a:pt x="4739" y="1336"/>
                  <a:pt x="2689" y="3668"/>
                </a:cubicBezTo>
                <a:close/>
              </a:path>
            </a:pathLst>
          </a:custGeom>
          <a:solidFill>
            <a:schemeClr val="hlink"/>
          </a:solidFill>
          <a:ln w="9525" algn="ctr">
            <a:noFill/>
            <a:miter lim="800000"/>
            <a:headEnd/>
            <a:tailEnd/>
          </a:ln>
          <a:effectLst/>
        </p:spPr>
        <p:txBody>
          <a:bodyPr wrap="none" anchor="ctr"/>
          <a:lstStyle/>
          <a:p>
            <a:endParaRPr lang="en-US"/>
          </a:p>
        </p:txBody>
      </p:sp>
      <p:sp>
        <p:nvSpPr>
          <p:cNvPr id="70659" name="AutoShape 3"/>
          <p:cNvSpPr>
            <a:spLocks noChangeArrowheads="1"/>
          </p:cNvSpPr>
          <p:nvPr/>
        </p:nvSpPr>
        <p:spPr bwMode="gray">
          <a:xfrm>
            <a:off x="3046413" y="2441575"/>
            <a:ext cx="2894012" cy="2906713"/>
          </a:xfrm>
          <a:custGeom>
            <a:avLst/>
            <a:gdLst>
              <a:gd name="G0" fmla="+- 6303 0 0"/>
              <a:gd name="G1" fmla="+- -9041220 0 0"/>
              <a:gd name="G2" fmla="+- 0 0 -9041220"/>
              <a:gd name="T0" fmla="*/ 0 256 1"/>
              <a:gd name="T1" fmla="*/ 180 256 1"/>
              <a:gd name="G3" fmla="+- -9041220 T0 T1"/>
              <a:gd name="T2" fmla="*/ 0 256 1"/>
              <a:gd name="T3" fmla="*/ 90 256 1"/>
              <a:gd name="G4" fmla="+- -9041220 T2 T3"/>
              <a:gd name="G5" fmla="*/ G4 2 1"/>
              <a:gd name="T4" fmla="*/ 90 256 1"/>
              <a:gd name="T5" fmla="*/ 0 256 1"/>
              <a:gd name="G6" fmla="+- -9041220 T4 T5"/>
              <a:gd name="G7" fmla="*/ G6 2 1"/>
              <a:gd name="G8" fmla="abs -904122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303"/>
              <a:gd name="G18" fmla="*/ 6303 1 2"/>
              <a:gd name="G19" fmla="+- G18 5400 0"/>
              <a:gd name="G20" fmla="cos G19 -9041220"/>
              <a:gd name="G21" fmla="sin G19 -9041220"/>
              <a:gd name="G22" fmla="+- G20 10800 0"/>
              <a:gd name="G23" fmla="+- G21 10800 0"/>
              <a:gd name="G24" fmla="+- 10800 0 G20"/>
              <a:gd name="G25" fmla="+- 6303 10800 0"/>
              <a:gd name="G26" fmla="?: G9 G17 G25"/>
              <a:gd name="G27" fmla="?: G9 0 21600"/>
              <a:gd name="G28" fmla="cos 10800 -9041220"/>
              <a:gd name="G29" fmla="sin 10800 -9041220"/>
              <a:gd name="G30" fmla="sin 6303 -9041220"/>
              <a:gd name="G31" fmla="+- G28 10800 0"/>
              <a:gd name="G32" fmla="+- G29 10800 0"/>
              <a:gd name="G33" fmla="+- G30 10800 0"/>
              <a:gd name="G34" fmla="?: G4 0 G31"/>
              <a:gd name="G35" fmla="?: -9041220 G34 0"/>
              <a:gd name="G36" fmla="?: G6 G35 G31"/>
              <a:gd name="G37" fmla="+- 21600 0 G36"/>
              <a:gd name="G38" fmla="?: G4 0 G33"/>
              <a:gd name="G39" fmla="?: -9041220 G38 G32"/>
              <a:gd name="G40" fmla="?: G6 G39 0"/>
              <a:gd name="G41" fmla="?: G4 G32 21600"/>
              <a:gd name="G42" fmla="?: G6 G41 G33"/>
              <a:gd name="T12" fmla="*/ 10800 w 21600"/>
              <a:gd name="T13" fmla="*/ 0 h 21600"/>
              <a:gd name="T14" fmla="*/ 4448 w 21600"/>
              <a:gd name="T15" fmla="*/ 5072 h 21600"/>
              <a:gd name="T16" fmla="*/ 10800 w 21600"/>
              <a:gd name="T17" fmla="*/ 4497 h 21600"/>
              <a:gd name="T18" fmla="*/ 17152 w 21600"/>
              <a:gd name="T19" fmla="*/ 507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119" y="6579"/>
                </a:moveTo>
                <a:cubicBezTo>
                  <a:pt x="7314" y="5253"/>
                  <a:pt x="9015" y="4496"/>
                  <a:pt x="10800" y="4497"/>
                </a:cubicBezTo>
                <a:cubicBezTo>
                  <a:pt x="12584" y="4497"/>
                  <a:pt x="14285" y="5253"/>
                  <a:pt x="15480" y="6579"/>
                </a:cubicBezTo>
                <a:lnTo>
                  <a:pt x="18820" y="3567"/>
                </a:lnTo>
                <a:cubicBezTo>
                  <a:pt x="16772" y="1296"/>
                  <a:pt x="13858" y="-1"/>
                  <a:pt x="10799" y="0"/>
                </a:cubicBezTo>
                <a:cubicBezTo>
                  <a:pt x="7741" y="0"/>
                  <a:pt x="4827" y="1296"/>
                  <a:pt x="2779" y="3567"/>
                </a:cubicBezTo>
                <a:close/>
              </a:path>
            </a:pathLst>
          </a:custGeom>
          <a:solidFill>
            <a:schemeClr val="accent1"/>
          </a:solidFill>
          <a:ln w="9525" algn="ctr">
            <a:noFill/>
            <a:miter lim="800000"/>
            <a:headEnd/>
            <a:tailEnd/>
          </a:ln>
          <a:effectLst/>
        </p:spPr>
        <p:txBody>
          <a:bodyPr wrap="none" anchor="ctr"/>
          <a:lstStyle/>
          <a:p>
            <a:endParaRPr lang="en-US"/>
          </a:p>
        </p:txBody>
      </p:sp>
      <p:sp>
        <p:nvSpPr>
          <p:cNvPr id="70660" name="AutoShape 4"/>
          <p:cNvSpPr>
            <a:spLocks noChangeArrowheads="1"/>
          </p:cNvSpPr>
          <p:nvPr/>
        </p:nvSpPr>
        <p:spPr bwMode="invGray">
          <a:xfrm rot="5400000" flipH="1">
            <a:off x="3109913" y="2513013"/>
            <a:ext cx="2894012" cy="2906712"/>
          </a:xfrm>
          <a:custGeom>
            <a:avLst/>
            <a:gdLst>
              <a:gd name="G0" fmla="+- 6303 0 0"/>
              <a:gd name="G1" fmla="+- -9041220 0 0"/>
              <a:gd name="G2" fmla="+- 0 0 -9041220"/>
              <a:gd name="T0" fmla="*/ 0 256 1"/>
              <a:gd name="T1" fmla="*/ 180 256 1"/>
              <a:gd name="G3" fmla="+- -9041220 T0 T1"/>
              <a:gd name="T2" fmla="*/ 0 256 1"/>
              <a:gd name="T3" fmla="*/ 90 256 1"/>
              <a:gd name="G4" fmla="+- -9041220 T2 T3"/>
              <a:gd name="G5" fmla="*/ G4 2 1"/>
              <a:gd name="T4" fmla="*/ 90 256 1"/>
              <a:gd name="T5" fmla="*/ 0 256 1"/>
              <a:gd name="G6" fmla="+- -9041220 T4 T5"/>
              <a:gd name="G7" fmla="*/ G6 2 1"/>
              <a:gd name="G8" fmla="abs -904122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303"/>
              <a:gd name="G18" fmla="*/ 6303 1 2"/>
              <a:gd name="G19" fmla="+- G18 5400 0"/>
              <a:gd name="G20" fmla="cos G19 -9041220"/>
              <a:gd name="G21" fmla="sin G19 -9041220"/>
              <a:gd name="G22" fmla="+- G20 10800 0"/>
              <a:gd name="G23" fmla="+- G21 10800 0"/>
              <a:gd name="G24" fmla="+- 10800 0 G20"/>
              <a:gd name="G25" fmla="+- 6303 10800 0"/>
              <a:gd name="G26" fmla="?: G9 G17 G25"/>
              <a:gd name="G27" fmla="?: G9 0 21600"/>
              <a:gd name="G28" fmla="cos 10800 -9041220"/>
              <a:gd name="G29" fmla="sin 10800 -9041220"/>
              <a:gd name="G30" fmla="sin 6303 -9041220"/>
              <a:gd name="G31" fmla="+- G28 10800 0"/>
              <a:gd name="G32" fmla="+- G29 10800 0"/>
              <a:gd name="G33" fmla="+- G30 10800 0"/>
              <a:gd name="G34" fmla="?: G4 0 G31"/>
              <a:gd name="G35" fmla="?: -9041220 G34 0"/>
              <a:gd name="G36" fmla="?: G6 G35 G31"/>
              <a:gd name="G37" fmla="+- 21600 0 G36"/>
              <a:gd name="G38" fmla="?: G4 0 G33"/>
              <a:gd name="G39" fmla="?: -9041220 G38 G32"/>
              <a:gd name="G40" fmla="?: G6 G39 0"/>
              <a:gd name="G41" fmla="?: G4 G32 21600"/>
              <a:gd name="G42" fmla="?: G6 G41 G33"/>
              <a:gd name="T12" fmla="*/ 10800 w 21600"/>
              <a:gd name="T13" fmla="*/ 0 h 21600"/>
              <a:gd name="T14" fmla="*/ 4448 w 21600"/>
              <a:gd name="T15" fmla="*/ 5072 h 21600"/>
              <a:gd name="T16" fmla="*/ 10800 w 21600"/>
              <a:gd name="T17" fmla="*/ 4497 h 21600"/>
              <a:gd name="T18" fmla="*/ 17152 w 21600"/>
              <a:gd name="T19" fmla="*/ 507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119" y="6579"/>
                </a:moveTo>
                <a:cubicBezTo>
                  <a:pt x="7314" y="5253"/>
                  <a:pt x="9015" y="4496"/>
                  <a:pt x="10800" y="4497"/>
                </a:cubicBezTo>
                <a:cubicBezTo>
                  <a:pt x="12584" y="4497"/>
                  <a:pt x="14285" y="5253"/>
                  <a:pt x="15480" y="6579"/>
                </a:cubicBezTo>
                <a:lnTo>
                  <a:pt x="18820" y="3567"/>
                </a:lnTo>
                <a:cubicBezTo>
                  <a:pt x="16772" y="1296"/>
                  <a:pt x="13858" y="-1"/>
                  <a:pt x="10799" y="0"/>
                </a:cubicBezTo>
                <a:cubicBezTo>
                  <a:pt x="7741" y="0"/>
                  <a:pt x="4827" y="1296"/>
                  <a:pt x="2779" y="3567"/>
                </a:cubicBezTo>
                <a:close/>
              </a:path>
            </a:pathLst>
          </a:custGeom>
          <a:solidFill>
            <a:schemeClr val="accent2"/>
          </a:solidFill>
          <a:ln w="9525" algn="ctr">
            <a:noFill/>
            <a:miter lim="800000"/>
            <a:headEnd/>
            <a:tailEnd/>
          </a:ln>
          <a:effectLst/>
        </p:spPr>
        <p:txBody>
          <a:bodyPr wrap="none" anchor="ctr"/>
          <a:lstStyle/>
          <a:p>
            <a:endParaRPr lang="en-US"/>
          </a:p>
        </p:txBody>
      </p:sp>
      <p:sp>
        <p:nvSpPr>
          <p:cNvPr id="70661" name="AutoShape 5"/>
          <p:cNvSpPr>
            <a:spLocks noChangeArrowheads="1"/>
          </p:cNvSpPr>
          <p:nvPr/>
        </p:nvSpPr>
        <p:spPr bwMode="invGray">
          <a:xfrm rot="16200000">
            <a:off x="2986088" y="2503488"/>
            <a:ext cx="2894012" cy="2906712"/>
          </a:xfrm>
          <a:custGeom>
            <a:avLst/>
            <a:gdLst>
              <a:gd name="G0" fmla="+- 6303 0 0"/>
              <a:gd name="G1" fmla="+- -9041220 0 0"/>
              <a:gd name="G2" fmla="+- 0 0 -9041220"/>
              <a:gd name="T0" fmla="*/ 0 256 1"/>
              <a:gd name="T1" fmla="*/ 180 256 1"/>
              <a:gd name="G3" fmla="+- -9041220 T0 T1"/>
              <a:gd name="T2" fmla="*/ 0 256 1"/>
              <a:gd name="T3" fmla="*/ 90 256 1"/>
              <a:gd name="G4" fmla="+- -9041220 T2 T3"/>
              <a:gd name="G5" fmla="*/ G4 2 1"/>
              <a:gd name="T4" fmla="*/ 90 256 1"/>
              <a:gd name="T5" fmla="*/ 0 256 1"/>
              <a:gd name="G6" fmla="+- -9041220 T4 T5"/>
              <a:gd name="G7" fmla="*/ G6 2 1"/>
              <a:gd name="G8" fmla="abs -904122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303"/>
              <a:gd name="G18" fmla="*/ 6303 1 2"/>
              <a:gd name="G19" fmla="+- G18 5400 0"/>
              <a:gd name="G20" fmla="cos G19 -9041220"/>
              <a:gd name="G21" fmla="sin G19 -9041220"/>
              <a:gd name="G22" fmla="+- G20 10800 0"/>
              <a:gd name="G23" fmla="+- G21 10800 0"/>
              <a:gd name="G24" fmla="+- 10800 0 G20"/>
              <a:gd name="G25" fmla="+- 6303 10800 0"/>
              <a:gd name="G26" fmla="?: G9 G17 G25"/>
              <a:gd name="G27" fmla="?: G9 0 21600"/>
              <a:gd name="G28" fmla="cos 10800 -9041220"/>
              <a:gd name="G29" fmla="sin 10800 -9041220"/>
              <a:gd name="G30" fmla="sin 6303 -9041220"/>
              <a:gd name="G31" fmla="+- G28 10800 0"/>
              <a:gd name="G32" fmla="+- G29 10800 0"/>
              <a:gd name="G33" fmla="+- G30 10800 0"/>
              <a:gd name="G34" fmla="?: G4 0 G31"/>
              <a:gd name="G35" fmla="?: -9041220 G34 0"/>
              <a:gd name="G36" fmla="?: G6 G35 G31"/>
              <a:gd name="G37" fmla="+- 21600 0 G36"/>
              <a:gd name="G38" fmla="?: G4 0 G33"/>
              <a:gd name="G39" fmla="?: -9041220 G38 G32"/>
              <a:gd name="G40" fmla="?: G6 G39 0"/>
              <a:gd name="G41" fmla="?: G4 G32 21600"/>
              <a:gd name="G42" fmla="?: G6 G41 G33"/>
              <a:gd name="T12" fmla="*/ 10800 w 21600"/>
              <a:gd name="T13" fmla="*/ 0 h 21600"/>
              <a:gd name="T14" fmla="*/ 4448 w 21600"/>
              <a:gd name="T15" fmla="*/ 5072 h 21600"/>
              <a:gd name="T16" fmla="*/ 10800 w 21600"/>
              <a:gd name="T17" fmla="*/ 4497 h 21600"/>
              <a:gd name="T18" fmla="*/ 17152 w 21600"/>
              <a:gd name="T19" fmla="*/ 507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119" y="6579"/>
                </a:moveTo>
                <a:cubicBezTo>
                  <a:pt x="7314" y="5253"/>
                  <a:pt x="9015" y="4496"/>
                  <a:pt x="10800" y="4497"/>
                </a:cubicBezTo>
                <a:cubicBezTo>
                  <a:pt x="12584" y="4497"/>
                  <a:pt x="14285" y="5253"/>
                  <a:pt x="15480" y="6579"/>
                </a:cubicBezTo>
                <a:lnTo>
                  <a:pt x="18820" y="3567"/>
                </a:lnTo>
                <a:cubicBezTo>
                  <a:pt x="16772" y="1296"/>
                  <a:pt x="13858" y="-1"/>
                  <a:pt x="10799" y="0"/>
                </a:cubicBezTo>
                <a:cubicBezTo>
                  <a:pt x="7741" y="0"/>
                  <a:pt x="4827" y="1296"/>
                  <a:pt x="2779" y="3567"/>
                </a:cubicBezTo>
                <a:close/>
              </a:path>
            </a:pathLst>
          </a:custGeom>
          <a:solidFill>
            <a:schemeClr val="folHlink"/>
          </a:solidFill>
          <a:ln w="9525" algn="ctr">
            <a:noFill/>
            <a:miter lim="800000"/>
            <a:headEnd/>
            <a:tailEnd/>
          </a:ln>
          <a:effectLst/>
        </p:spPr>
        <p:txBody>
          <a:bodyPr wrap="none" anchor="ctr"/>
          <a:lstStyle/>
          <a:p>
            <a:endParaRPr lang="en-US"/>
          </a:p>
        </p:txBody>
      </p:sp>
      <p:sp>
        <p:nvSpPr>
          <p:cNvPr id="70662" name="Rectangle 6"/>
          <p:cNvSpPr>
            <a:spLocks noGrp="1" noChangeArrowheads="1"/>
          </p:cNvSpPr>
          <p:nvPr>
            <p:ph type="title"/>
          </p:nvPr>
        </p:nvSpPr>
        <p:spPr bwMode="black"/>
        <p:txBody>
          <a:bodyPr/>
          <a:lstStyle/>
          <a:p>
            <a:pPr algn="ctr"/>
            <a:r>
              <a:rPr lang="en-US" sz="3200" dirty="0" smtClean="0">
                <a:latin typeface="Book Antiqua" pitchFamily="18" charset="0"/>
              </a:rPr>
              <a:t>Identify Primary and Secondary</a:t>
            </a:r>
            <a:endParaRPr lang="en-US" sz="3200" dirty="0" smtClean="0"/>
          </a:p>
        </p:txBody>
      </p:sp>
      <p:grpSp>
        <p:nvGrpSpPr>
          <p:cNvPr id="70663" name="Group 7"/>
          <p:cNvGrpSpPr>
            <a:grpSpLocks/>
          </p:cNvGrpSpPr>
          <p:nvPr/>
        </p:nvGrpSpPr>
        <p:grpSpPr bwMode="auto">
          <a:xfrm>
            <a:off x="2809875" y="3190875"/>
            <a:ext cx="3359150" cy="1514475"/>
            <a:chOff x="1762" y="2022"/>
            <a:chExt cx="2116" cy="954"/>
          </a:xfrm>
        </p:grpSpPr>
        <p:sp>
          <p:nvSpPr>
            <p:cNvPr id="70664" name="Rectangle 8"/>
            <p:cNvSpPr>
              <a:spLocks noChangeArrowheads="1"/>
            </p:cNvSpPr>
            <p:nvPr/>
          </p:nvSpPr>
          <p:spPr bwMode="white">
            <a:xfrm rot="2700000">
              <a:off x="2799" y="1455"/>
              <a:ext cx="48" cy="2111"/>
            </a:xfrm>
            <a:prstGeom prst="rect">
              <a:avLst/>
            </a:prstGeom>
            <a:solidFill>
              <a:srgbClr val="FFFFFF"/>
            </a:solidFill>
            <a:ln w="76200" algn="ctr">
              <a:noFill/>
              <a:miter lim="800000"/>
              <a:headEnd/>
              <a:tailEnd/>
            </a:ln>
            <a:effectLst/>
          </p:spPr>
          <p:txBody>
            <a:bodyPr wrap="none" anchor="ctr"/>
            <a:lstStyle/>
            <a:p>
              <a:endParaRPr lang="en-US"/>
            </a:p>
          </p:txBody>
        </p:sp>
        <p:sp>
          <p:nvSpPr>
            <p:cNvPr id="70665" name="Rectangle 9"/>
            <p:cNvSpPr>
              <a:spLocks noChangeArrowheads="1"/>
            </p:cNvSpPr>
            <p:nvPr/>
          </p:nvSpPr>
          <p:spPr bwMode="white">
            <a:xfrm rot="18900000" flipH="1">
              <a:off x="2794" y="1431"/>
              <a:ext cx="48" cy="2111"/>
            </a:xfrm>
            <a:prstGeom prst="rect">
              <a:avLst/>
            </a:prstGeom>
            <a:solidFill>
              <a:srgbClr val="FFFFFF"/>
            </a:solidFill>
            <a:ln w="76200" algn="ctr">
              <a:noFill/>
              <a:miter lim="800000"/>
              <a:headEnd/>
              <a:tailEnd/>
            </a:ln>
            <a:effectLst/>
          </p:spPr>
          <p:txBody>
            <a:bodyPr wrap="none" anchor="ctr"/>
            <a:lstStyle/>
            <a:p>
              <a:endParaRPr lang="en-US"/>
            </a:p>
          </p:txBody>
        </p:sp>
        <p:sp>
          <p:nvSpPr>
            <p:cNvPr id="70666" name="Oval 10"/>
            <p:cNvSpPr>
              <a:spLocks noChangeArrowheads="1"/>
            </p:cNvSpPr>
            <p:nvPr/>
          </p:nvSpPr>
          <p:spPr bwMode="gray">
            <a:xfrm>
              <a:off x="2343" y="2022"/>
              <a:ext cx="954" cy="954"/>
            </a:xfrm>
            <a:prstGeom prst="ellipse">
              <a:avLst/>
            </a:prstGeom>
            <a:gradFill rotWithShape="1">
              <a:gsLst>
                <a:gs pos="0">
                  <a:srgbClr val="DDDDDD">
                    <a:gamma/>
                    <a:tint val="0"/>
                    <a:invGamma/>
                  </a:srgbClr>
                </a:gs>
                <a:gs pos="100000">
                  <a:srgbClr val="DDDDDD"/>
                </a:gs>
              </a:gsLst>
              <a:path path="shape">
                <a:fillToRect l="50000" t="50000" r="50000" b="50000"/>
              </a:path>
            </a:gradFill>
            <a:ln w="76200">
              <a:noFill/>
              <a:round/>
              <a:headEnd/>
              <a:tailEnd/>
            </a:ln>
            <a:effectLst/>
          </p:spPr>
          <p:txBody>
            <a:bodyPr wrap="none" anchor="ctr"/>
            <a:lstStyle/>
            <a:p>
              <a:endParaRPr lang="en-US"/>
            </a:p>
          </p:txBody>
        </p:sp>
      </p:grpSp>
      <p:sp>
        <p:nvSpPr>
          <p:cNvPr id="70667" name="Text Box 11"/>
          <p:cNvSpPr txBox="1">
            <a:spLocks noChangeArrowheads="1"/>
          </p:cNvSpPr>
          <p:nvPr/>
        </p:nvSpPr>
        <p:spPr bwMode="gray">
          <a:xfrm>
            <a:off x="3798888" y="3508375"/>
            <a:ext cx="1457325" cy="707886"/>
          </a:xfrm>
          <a:prstGeom prst="rect">
            <a:avLst/>
          </a:prstGeom>
          <a:noFill/>
          <a:ln w="9525" algn="ctr">
            <a:noFill/>
            <a:miter lim="800000"/>
            <a:headEnd/>
            <a:tailEnd/>
          </a:ln>
          <a:effectLst/>
        </p:spPr>
        <p:txBody>
          <a:bodyPr>
            <a:spAutoFit/>
          </a:bodyPr>
          <a:lstStyle/>
          <a:p>
            <a:pPr algn="ctr">
              <a:spcBef>
                <a:spcPct val="50000"/>
              </a:spcBef>
            </a:pPr>
            <a:r>
              <a:rPr lang="en-US" sz="2000" b="1" dirty="0">
                <a:solidFill>
                  <a:schemeClr val="bg1"/>
                </a:solidFill>
                <a:latin typeface="Andalus" panose="02020603050405020304" pitchFamily="18" charset="-78"/>
                <a:cs typeface="Andalus" panose="02020603050405020304" pitchFamily="18" charset="-78"/>
              </a:rPr>
              <a:t>Description of </a:t>
            </a:r>
            <a:r>
              <a:rPr lang="en-US" sz="2000" b="1" dirty="0" smtClean="0">
                <a:solidFill>
                  <a:schemeClr val="bg1"/>
                </a:solidFill>
                <a:latin typeface="Andalus" panose="02020603050405020304" pitchFamily="18" charset="-78"/>
                <a:cs typeface="Andalus" panose="02020603050405020304" pitchFamily="18" charset="-78"/>
              </a:rPr>
              <a:t>the cycle</a:t>
            </a:r>
            <a:endParaRPr lang="en-US" sz="2000" b="1" dirty="0">
              <a:solidFill>
                <a:schemeClr val="bg1"/>
              </a:solidFill>
              <a:latin typeface="Andalus" panose="02020603050405020304" pitchFamily="18" charset="-78"/>
              <a:cs typeface="Andalus" panose="02020603050405020304" pitchFamily="18" charset="-78"/>
            </a:endParaRPr>
          </a:p>
        </p:txBody>
      </p:sp>
      <p:sp>
        <p:nvSpPr>
          <p:cNvPr id="70668" name="Oval 12"/>
          <p:cNvSpPr>
            <a:spLocks noChangeArrowheads="1"/>
          </p:cNvSpPr>
          <p:nvPr/>
        </p:nvSpPr>
        <p:spPr bwMode="gray">
          <a:xfrm>
            <a:off x="2360613" y="1843088"/>
            <a:ext cx="1111250" cy="1111250"/>
          </a:xfrm>
          <a:prstGeom prst="ellipse">
            <a:avLst/>
          </a:prstGeom>
          <a:noFill/>
          <a:ln w="57150">
            <a:noFill/>
            <a:round/>
            <a:headEnd/>
            <a:tailEnd/>
          </a:ln>
          <a:effectLst/>
        </p:spPr>
        <p:txBody>
          <a:bodyPr wrap="none" anchor="ctr"/>
          <a:lstStyle/>
          <a:p>
            <a:endParaRPr lang="en-US"/>
          </a:p>
        </p:txBody>
      </p:sp>
      <p:sp>
        <p:nvSpPr>
          <p:cNvPr id="70669" name="Rectangle 13"/>
          <p:cNvSpPr>
            <a:spLocks noChangeArrowheads="1"/>
          </p:cNvSpPr>
          <p:nvPr/>
        </p:nvSpPr>
        <p:spPr bwMode="auto">
          <a:xfrm>
            <a:off x="0" y="3124200"/>
            <a:ext cx="2789238" cy="1138773"/>
          </a:xfrm>
          <a:prstGeom prst="rect">
            <a:avLst/>
          </a:prstGeom>
          <a:noFill/>
          <a:ln w="9525">
            <a:noFill/>
            <a:miter lim="800000"/>
            <a:headEnd/>
            <a:tailEnd/>
          </a:ln>
          <a:effectLst/>
        </p:spPr>
        <p:txBody>
          <a:bodyPr wrap="square">
            <a:spAutoFit/>
          </a:bodyPr>
          <a:lstStyle/>
          <a:p>
            <a:pPr marL="457200" indent="-457200">
              <a:lnSpc>
                <a:spcPct val="85000"/>
              </a:lnSpc>
            </a:pPr>
            <a:r>
              <a:rPr lang="en-US" sz="1600" b="1" dirty="0" smtClean="0">
                <a:solidFill>
                  <a:schemeClr val="tx2"/>
                </a:solidFill>
                <a:latin typeface="Andalus" panose="02020603050405020304" pitchFamily="18" charset="-78"/>
                <a:cs typeface="Andalus" panose="02020603050405020304" pitchFamily="18" charset="-78"/>
              </a:rPr>
              <a:t>What is the effect of my behavior (not my emotion)? This can predict what your response should be</a:t>
            </a:r>
            <a:r>
              <a:rPr lang="en-US" sz="1600" b="1" i="1" dirty="0" smtClean="0">
                <a:solidFill>
                  <a:schemeClr val="tx2"/>
                </a:solidFill>
                <a:latin typeface="Andalus" panose="02020603050405020304" pitchFamily="18" charset="-78"/>
                <a:cs typeface="Andalus" panose="02020603050405020304" pitchFamily="18" charset="-78"/>
              </a:rPr>
              <a:t>.</a:t>
            </a:r>
            <a:endParaRPr lang="en-US" sz="1600" b="1" dirty="0">
              <a:solidFill>
                <a:schemeClr val="tx2"/>
              </a:solidFill>
              <a:latin typeface="Andalus" panose="02020603050405020304" pitchFamily="18" charset="-78"/>
              <a:cs typeface="Andalus" panose="02020603050405020304" pitchFamily="18" charset="-78"/>
            </a:endParaRPr>
          </a:p>
        </p:txBody>
      </p:sp>
      <p:sp>
        <p:nvSpPr>
          <p:cNvPr id="70670" name="Oval 14"/>
          <p:cNvSpPr>
            <a:spLocks noChangeArrowheads="1"/>
          </p:cNvSpPr>
          <p:nvPr/>
        </p:nvSpPr>
        <p:spPr bwMode="gray">
          <a:xfrm>
            <a:off x="5494338" y="1862138"/>
            <a:ext cx="1111250" cy="1111250"/>
          </a:xfrm>
          <a:prstGeom prst="ellipse">
            <a:avLst/>
          </a:prstGeom>
          <a:noFill/>
          <a:ln w="57150">
            <a:noFill/>
            <a:round/>
            <a:headEnd/>
            <a:tailEnd/>
          </a:ln>
          <a:effectLst/>
        </p:spPr>
        <p:txBody>
          <a:bodyPr wrap="none" anchor="ctr"/>
          <a:lstStyle/>
          <a:p>
            <a:endParaRPr lang="en-US"/>
          </a:p>
        </p:txBody>
      </p:sp>
      <p:sp>
        <p:nvSpPr>
          <p:cNvPr id="70672" name="Oval 16"/>
          <p:cNvSpPr>
            <a:spLocks noChangeArrowheads="1"/>
          </p:cNvSpPr>
          <p:nvPr/>
        </p:nvSpPr>
        <p:spPr bwMode="gray">
          <a:xfrm>
            <a:off x="2370138" y="4957763"/>
            <a:ext cx="1111250" cy="1111250"/>
          </a:xfrm>
          <a:prstGeom prst="ellipse">
            <a:avLst/>
          </a:prstGeom>
          <a:noFill/>
          <a:ln w="57150">
            <a:noFill/>
            <a:round/>
            <a:headEnd/>
            <a:tailEnd/>
          </a:ln>
          <a:effectLst/>
        </p:spPr>
        <p:txBody>
          <a:bodyPr wrap="none" anchor="ctr"/>
          <a:lstStyle/>
          <a:p>
            <a:endParaRPr lang="en-US"/>
          </a:p>
        </p:txBody>
      </p:sp>
      <p:sp>
        <p:nvSpPr>
          <p:cNvPr id="70674" name="Oval 18"/>
          <p:cNvSpPr>
            <a:spLocks noChangeArrowheads="1"/>
          </p:cNvSpPr>
          <p:nvPr/>
        </p:nvSpPr>
        <p:spPr bwMode="gray">
          <a:xfrm>
            <a:off x="5494338" y="4967288"/>
            <a:ext cx="1111250" cy="1111250"/>
          </a:xfrm>
          <a:prstGeom prst="ellipse">
            <a:avLst/>
          </a:prstGeom>
          <a:noFill/>
          <a:ln w="57150">
            <a:noFill/>
            <a:round/>
            <a:headEnd/>
            <a:tailEnd/>
          </a:ln>
          <a:effectLst/>
        </p:spPr>
        <p:txBody>
          <a:bodyPr wrap="none" anchor="ctr"/>
          <a:lstStyle/>
          <a:p>
            <a:endParaRPr lang="en-US"/>
          </a:p>
        </p:txBody>
      </p:sp>
      <p:sp>
        <p:nvSpPr>
          <p:cNvPr id="70675" name="Rectangle 19"/>
          <p:cNvSpPr>
            <a:spLocks noChangeArrowheads="1"/>
          </p:cNvSpPr>
          <p:nvPr/>
        </p:nvSpPr>
        <p:spPr bwMode="auto">
          <a:xfrm>
            <a:off x="5522913" y="5253038"/>
            <a:ext cx="1066800" cy="338554"/>
          </a:xfrm>
          <a:prstGeom prst="rect">
            <a:avLst/>
          </a:prstGeom>
          <a:noFill/>
          <a:ln w="9525">
            <a:noFill/>
            <a:miter lim="800000"/>
            <a:headEnd/>
            <a:tailEnd/>
          </a:ln>
          <a:effectLst/>
        </p:spPr>
        <p:txBody>
          <a:bodyPr>
            <a:spAutoFit/>
          </a:bodyPr>
          <a:lstStyle/>
          <a:p>
            <a:pPr algn="ctr"/>
            <a:endParaRPr lang="en-US" sz="1600" b="1" dirty="0"/>
          </a:p>
        </p:txBody>
      </p:sp>
      <p:sp>
        <p:nvSpPr>
          <p:cNvPr id="70676" name="WordArt 20"/>
          <p:cNvSpPr>
            <a:spLocks noChangeArrowheads="1" noChangeShapeType="1" noTextEdit="1"/>
          </p:cNvSpPr>
          <p:nvPr/>
        </p:nvSpPr>
        <p:spPr bwMode="gray">
          <a:xfrm>
            <a:off x="3595688" y="2724150"/>
            <a:ext cx="1814512" cy="1616075"/>
          </a:xfrm>
          <a:prstGeom prst="rect">
            <a:avLst/>
          </a:prstGeom>
        </p:spPr>
        <p:txBody>
          <a:bodyPr spcFirstLastPara="1" wrap="none" fromWordArt="1">
            <a:prstTxWarp prst="textArchUp">
              <a:avLst>
                <a:gd name="adj" fmla="val 12745190"/>
              </a:avLst>
            </a:prstTxWarp>
          </a:bodyPr>
          <a:lstStyle/>
          <a:p>
            <a:pPr algn="ctr"/>
            <a:r>
              <a:rPr lang="en-US" b="1" kern="10" dirty="0" smtClean="0">
                <a:ln w="9525">
                  <a:noFill/>
                  <a:round/>
                  <a:headEnd/>
                  <a:tailEnd/>
                </a:ln>
                <a:solidFill>
                  <a:srgbClr val="FFFFFF"/>
                </a:solidFill>
                <a:latin typeface="Arial"/>
                <a:cs typeface="Arial"/>
              </a:rPr>
              <a:t>Primary Emotion</a:t>
            </a:r>
            <a:endParaRPr lang="en-US" b="1" kern="10" dirty="0">
              <a:ln w="9525">
                <a:noFill/>
                <a:round/>
                <a:headEnd/>
                <a:tailEnd/>
              </a:ln>
              <a:solidFill>
                <a:srgbClr val="FFFFFF"/>
              </a:solidFill>
              <a:latin typeface="Arial"/>
              <a:cs typeface="Arial"/>
            </a:endParaRPr>
          </a:p>
        </p:txBody>
      </p:sp>
      <p:sp>
        <p:nvSpPr>
          <p:cNvPr id="70677" name="WordArt 21"/>
          <p:cNvSpPr>
            <a:spLocks noChangeArrowheads="1" noChangeShapeType="1" noTextEdit="1"/>
          </p:cNvSpPr>
          <p:nvPr/>
        </p:nvSpPr>
        <p:spPr bwMode="gray">
          <a:xfrm rot="5277609">
            <a:off x="4071145" y="3244056"/>
            <a:ext cx="1814512" cy="1495425"/>
          </a:xfrm>
          <a:prstGeom prst="rect">
            <a:avLst/>
          </a:prstGeom>
        </p:spPr>
        <p:txBody>
          <a:bodyPr spcFirstLastPara="1" wrap="none" fromWordArt="1">
            <a:prstTxWarp prst="textArchUp">
              <a:avLst>
                <a:gd name="adj" fmla="val 12626540"/>
              </a:avLst>
            </a:prstTxWarp>
          </a:bodyPr>
          <a:lstStyle/>
          <a:p>
            <a:pPr algn="ctr"/>
            <a:r>
              <a:rPr lang="en-US" b="1" kern="10" dirty="0" smtClean="0">
                <a:ln w="9525">
                  <a:noFill/>
                  <a:round/>
                  <a:headEnd/>
                  <a:tailEnd/>
                </a:ln>
                <a:solidFill>
                  <a:srgbClr val="FFFFFF"/>
                </a:solidFill>
                <a:latin typeface="Arial"/>
                <a:cs typeface="Arial"/>
              </a:rPr>
              <a:t>Secondary emotions</a:t>
            </a:r>
            <a:endParaRPr lang="en-US" b="1" kern="10" dirty="0">
              <a:ln w="9525">
                <a:noFill/>
                <a:round/>
                <a:headEnd/>
                <a:tailEnd/>
              </a:ln>
              <a:solidFill>
                <a:srgbClr val="FFFFFF"/>
              </a:solidFill>
              <a:latin typeface="Arial"/>
              <a:cs typeface="Arial"/>
            </a:endParaRPr>
          </a:p>
        </p:txBody>
      </p:sp>
      <p:sp>
        <p:nvSpPr>
          <p:cNvPr id="70678" name="WordArt 22"/>
          <p:cNvSpPr>
            <a:spLocks noChangeArrowheads="1" noChangeShapeType="1" noTextEdit="1"/>
          </p:cNvSpPr>
          <p:nvPr/>
        </p:nvSpPr>
        <p:spPr bwMode="gray">
          <a:xfrm>
            <a:off x="3568700" y="3689350"/>
            <a:ext cx="1814513" cy="1536700"/>
          </a:xfrm>
          <a:prstGeom prst="rect">
            <a:avLst/>
          </a:prstGeom>
        </p:spPr>
        <p:txBody>
          <a:bodyPr spcFirstLastPara="1" wrap="none" fromWordArt="1">
            <a:prstTxWarp prst="textArchDown">
              <a:avLst>
                <a:gd name="adj" fmla="val 2128780"/>
              </a:avLst>
            </a:prstTxWarp>
          </a:bodyPr>
          <a:lstStyle/>
          <a:p>
            <a:pPr algn="ctr"/>
            <a:r>
              <a:rPr lang="en-US" b="1" kern="10" dirty="0" smtClean="0">
                <a:ln w="9525">
                  <a:noFill/>
                  <a:round/>
                  <a:headEnd/>
                  <a:tailEnd/>
                </a:ln>
                <a:solidFill>
                  <a:srgbClr val="FFFFFF"/>
                </a:solidFill>
                <a:latin typeface="Arial"/>
                <a:cs typeface="Arial"/>
              </a:rPr>
              <a:t>Primary Emotion</a:t>
            </a:r>
            <a:endParaRPr lang="en-US" b="1" kern="10" dirty="0">
              <a:ln w="9525">
                <a:noFill/>
                <a:round/>
                <a:headEnd/>
                <a:tailEnd/>
              </a:ln>
              <a:solidFill>
                <a:srgbClr val="FFFFFF"/>
              </a:solidFill>
              <a:latin typeface="Arial"/>
              <a:cs typeface="Arial"/>
            </a:endParaRPr>
          </a:p>
        </p:txBody>
      </p:sp>
      <p:sp>
        <p:nvSpPr>
          <p:cNvPr id="70679" name="WordArt 23"/>
          <p:cNvSpPr>
            <a:spLocks noChangeArrowheads="1" noChangeShapeType="1" noTextEdit="1"/>
          </p:cNvSpPr>
          <p:nvPr/>
        </p:nvSpPr>
        <p:spPr bwMode="gray">
          <a:xfrm rot="16200000">
            <a:off x="3155157" y="3101181"/>
            <a:ext cx="1814512" cy="1616075"/>
          </a:xfrm>
          <a:prstGeom prst="rect">
            <a:avLst/>
          </a:prstGeom>
        </p:spPr>
        <p:txBody>
          <a:bodyPr spcFirstLastPara="1" wrap="none" fromWordArt="1">
            <a:prstTxWarp prst="textArchUp">
              <a:avLst>
                <a:gd name="adj" fmla="val 12745190"/>
              </a:avLst>
            </a:prstTxWarp>
          </a:bodyPr>
          <a:lstStyle/>
          <a:p>
            <a:pPr algn="ctr"/>
            <a:r>
              <a:rPr lang="en-US" b="1" kern="10" dirty="0" smtClean="0">
                <a:ln w="9525">
                  <a:noFill/>
                  <a:round/>
                  <a:headEnd/>
                  <a:tailEnd/>
                </a:ln>
                <a:solidFill>
                  <a:srgbClr val="FFFFFF"/>
                </a:solidFill>
                <a:latin typeface="Arial"/>
                <a:cs typeface="Arial"/>
              </a:rPr>
              <a:t>Secondary Emotions</a:t>
            </a:r>
            <a:endParaRPr lang="en-US" b="1" kern="10" dirty="0">
              <a:ln w="9525">
                <a:noFill/>
                <a:round/>
                <a:headEnd/>
                <a:tailEnd/>
              </a:ln>
              <a:solidFill>
                <a:srgbClr val="FFFFFF"/>
              </a:solidFill>
              <a:latin typeface="Arial"/>
              <a:cs typeface="Arial"/>
            </a:endParaRPr>
          </a:p>
        </p:txBody>
      </p:sp>
      <p:sp>
        <p:nvSpPr>
          <p:cNvPr id="70680" name="Freeform 24"/>
          <p:cNvSpPr>
            <a:spLocks/>
          </p:cNvSpPr>
          <p:nvPr/>
        </p:nvSpPr>
        <p:spPr bwMode="invGray">
          <a:xfrm rot="-15702034" flipH="1" flipV="1">
            <a:off x="1747838" y="3616325"/>
            <a:ext cx="1644650" cy="695325"/>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90980"/>
                  <a:invGamma/>
                  <a:alpha val="32001"/>
                </a:schemeClr>
              </a:gs>
              <a:gs pos="100000">
                <a:schemeClr val="folHlink"/>
              </a:gs>
            </a:gsLst>
            <a:lin ang="0" scaled="1"/>
          </a:gradFill>
          <a:ln w="12700">
            <a:noFill/>
            <a:prstDash val="solid"/>
            <a:round/>
            <a:headEnd/>
            <a:tailEnd/>
          </a:ln>
        </p:spPr>
        <p:txBody>
          <a:bodyPr/>
          <a:lstStyle/>
          <a:p>
            <a:endParaRPr lang="en-US"/>
          </a:p>
        </p:txBody>
      </p:sp>
      <p:sp>
        <p:nvSpPr>
          <p:cNvPr id="70681" name="Freeform 25"/>
          <p:cNvSpPr>
            <a:spLocks/>
          </p:cNvSpPr>
          <p:nvPr/>
        </p:nvSpPr>
        <p:spPr bwMode="gray">
          <a:xfrm rot="-31996194" flipH="1" flipV="1">
            <a:off x="3681413" y="1733550"/>
            <a:ext cx="1644650" cy="695325"/>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accent1">
                  <a:gamma/>
                  <a:tint val="90980"/>
                  <a:invGamma/>
                  <a:alpha val="32001"/>
                </a:schemeClr>
              </a:gs>
              <a:gs pos="100000">
                <a:schemeClr val="accent1"/>
              </a:gs>
            </a:gsLst>
            <a:lin ang="0" scaled="1"/>
          </a:gradFill>
          <a:ln w="12700">
            <a:noFill/>
            <a:prstDash val="solid"/>
            <a:round/>
            <a:headEnd/>
            <a:tailEnd/>
          </a:ln>
        </p:spPr>
        <p:txBody>
          <a:bodyPr/>
          <a:lstStyle/>
          <a:p>
            <a:endParaRPr lang="en-US"/>
          </a:p>
        </p:txBody>
      </p:sp>
      <p:sp>
        <p:nvSpPr>
          <p:cNvPr id="70682" name="Freeform 26"/>
          <p:cNvSpPr>
            <a:spLocks/>
          </p:cNvSpPr>
          <p:nvPr/>
        </p:nvSpPr>
        <p:spPr bwMode="invGray">
          <a:xfrm rot="-26518180" flipH="1" flipV="1">
            <a:off x="5614988" y="3602037"/>
            <a:ext cx="1644650" cy="695325"/>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accent2">
                  <a:gamma/>
                  <a:tint val="90980"/>
                  <a:invGamma/>
                  <a:alpha val="32001"/>
                </a:schemeClr>
              </a:gs>
              <a:gs pos="100000">
                <a:schemeClr val="accent2"/>
              </a:gs>
            </a:gsLst>
            <a:lin ang="0" scaled="1"/>
          </a:gradFill>
          <a:ln w="12700">
            <a:noFill/>
            <a:prstDash val="solid"/>
            <a:round/>
            <a:headEnd/>
            <a:tailEnd/>
          </a:ln>
        </p:spPr>
        <p:txBody>
          <a:bodyPr/>
          <a:lstStyle/>
          <a:p>
            <a:endParaRPr lang="en-US"/>
          </a:p>
        </p:txBody>
      </p:sp>
      <p:sp>
        <p:nvSpPr>
          <p:cNvPr id="70683" name="Freeform 27"/>
          <p:cNvSpPr>
            <a:spLocks/>
          </p:cNvSpPr>
          <p:nvPr/>
        </p:nvSpPr>
        <p:spPr bwMode="gray">
          <a:xfrm rot="-20846814" flipH="1" flipV="1">
            <a:off x="3608388" y="5441950"/>
            <a:ext cx="1644650" cy="695325"/>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w="12700">
            <a:noFill/>
            <a:prstDash val="solid"/>
            <a:round/>
            <a:headEnd/>
            <a:tailEnd/>
          </a:ln>
        </p:spPr>
        <p:txBody>
          <a:bodyPr/>
          <a:lstStyle/>
          <a:p>
            <a:endParaRPr lang="en-US"/>
          </a:p>
        </p:txBody>
      </p:sp>
      <p:sp>
        <p:nvSpPr>
          <p:cNvPr id="28" name="Rectangle 27"/>
          <p:cNvSpPr/>
          <p:nvPr/>
        </p:nvSpPr>
        <p:spPr>
          <a:xfrm>
            <a:off x="5410200" y="2057400"/>
            <a:ext cx="3733800" cy="830997"/>
          </a:xfrm>
          <a:prstGeom prst="rect">
            <a:avLst/>
          </a:prstGeom>
        </p:spPr>
        <p:txBody>
          <a:bodyPr wrap="square">
            <a:spAutoFit/>
          </a:bodyPr>
          <a:lstStyle/>
          <a:p>
            <a:r>
              <a:rPr lang="en-US" sz="1600" b="1" dirty="0" smtClean="0">
                <a:solidFill>
                  <a:schemeClr val="tx2"/>
                </a:solidFill>
                <a:latin typeface="Andalus" panose="02020603050405020304" pitchFamily="18" charset="-78"/>
                <a:cs typeface="Andalus" panose="02020603050405020304" pitchFamily="18" charset="-78"/>
              </a:rPr>
              <a:t>How do I honestly feel in the moment       	(even if others would not 	approve)?</a:t>
            </a:r>
            <a:endParaRPr lang="en-US" sz="1600" dirty="0">
              <a:solidFill>
                <a:schemeClr val="tx2"/>
              </a:solidFill>
              <a:latin typeface="Andalus" panose="02020603050405020304" pitchFamily="18" charset="-78"/>
              <a:cs typeface="Andalus" panose="02020603050405020304" pitchFamily="18" charset="-78"/>
            </a:endParaRPr>
          </a:p>
        </p:txBody>
      </p:sp>
      <p:sp>
        <p:nvSpPr>
          <p:cNvPr id="29" name="Rectangle 28"/>
          <p:cNvSpPr/>
          <p:nvPr/>
        </p:nvSpPr>
        <p:spPr>
          <a:xfrm>
            <a:off x="6448425" y="3253482"/>
            <a:ext cx="2743200" cy="1077218"/>
          </a:xfrm>
          <a:prstGeom prst="rect">
            <a:avLst/>
          </a:prstGeom>
        </p:spPr>
        <p:txBody>
          <a:bodyPr wrap="square">
            <a:spAutoFit/>
          </a:bodyPr>
          <a:lstStyle/>
          <a:p>
            <a:r>
              <a:rPr lang="en-US" sz="1600" b="1" dirty="0" smtClean="0">
                <a:solidFill>
                  <a:schemeClr val="tx2"/>
                </a:solidFill>
                <a:latin typeface="Andalus" panose="02020603050405020304" pitchFamily="18" charset="-78"/>
                <a:cs typeface="Andalus" panose="02020603050405020304" pitchFamily="18" charset="-78"/>
              </a:rPr>
              <a:t>What am I afraid others will 	disapprove of?  	This is probably a 	secondary 	emotion.</a:t>
            </a:r>
            <a:endParaRPr lang="en-US" sz="1600" dirty="0">
              <a:solidFill>
                <a:schemeClr val="tx2"/>
              </a:solidFill>
              <a:latin typeface="Andalus" panose="02020603050405020304" pitchFamily="18" charset="-78"/>
              <a:cs typeface="Andalus" panose="02020603050405020304" pitchFamily="18" charset="-78"/>
            </a:endParaRPr>
          </a:p>
        </p:txBody>
      </p:sp>
      <p:sp>
        <p:nvSpPr>
          <p:cNvPr id="30" name="Rectangle 29"/>
          <p:cNvSpPr/>
          <p:nvPr/>
        </p:nvSpPr>
        <p:spPr>
          <a:xfrm>
            <a:off x="5486400" y="5257800"/>
            <a:ext cx="3124200" cy="1077218"/>
          </a:xfrm>
          <a:prstGeom prst="rect">
            <a:avLst/>
          </a:prstGeom>
        </p:spPr>
        <p:txBody>
          <a:bodyPr wrap="square">
            <a:spAutoFit/>
          </a:bodyPr>
          <a:lstStyle/>
          <a:p>
            <a:r>
              <a:rPr lang="en-US" sz="1600" b="1" dirty="0" smtClean="0">
                <a:solidFill>
                  <a:schemeClr val="tx2"/>
                </a:solidFill>
                <a:latin typeface="Andalus" panose="02020603050405020304" pitchFamily="18" charset="-78"/>
                <a:cs typeface="Andalus" panose="02020603050405020304" pitchFamily="18" charset="-78"/>
              </a:rPr>
              <a:t>What does my body tell me I feel 	now (not later)? This is 	probably a primary 	emotion.</a:t>
            </a:r>
            <a:endParaRPr lang="en-US" sz="1600" dirty="0">
              <a:solidFill>
                <a:schemeClr val="tx2"/>
              </a:solidFill>
              <a:latin typeface="Andalus" panose="02020603050405020304" pitchFamily="18" charset="-78"/>
              <a:cs typeface="Andalus" panose="02020603050405020304" pitchFamily="18" charset="-78"/>
            </a:endParaRPr>
          </a:p>
        </p:txBody>
      </p:sp>
      <p:sp>
        <p:nvSpPr>
          <p:cNvPr id="31" name="Rectangle 30"/>
          <p:cNvSpPr/>
          <p:nvPr/>
        </p:nvSpPr>
        <p:spPr>
          <a:xfrm>
            <a:off x="599536" y="4639534"/>
            <a:ext cx="2832101" cy="1077218"/>
          </a:xfrm>
          <a:prstGeom prst="rect">
            <a:avLst/>
          </a:prstGeom>
        </p:spPr>
        <p:txBody>
          <a:bodyPr wrap="square">
            <a:spAutoFit/>
          </a:bodyPr>
          <a:lstStyle/>
          <a:p>
            <a:r>
              <a:rPr lang="en-US" sz="1600" b="1" dirty="0" smtClean="0">
                <a:solidFill>
                  <a:schemeClr val="tx2"/>
                </a:solidFill>
                <a:latin typeface="Andalus" panose="02020603050405020304" pitchFamily="18" charset="-78"/>
                <a:cs typeface="Andalus" panose="02020603050405020304" pitchFamily="18" charset="-78"/>
              </a:rPr>
              <a:t>What are my thoughts?  </a:t>
            </a:r>
            <a:r>
              <a:rPr lang="en-US" sz="1600" b="1" dirty="0" smtClean="0">
                <a:solidFill>
                  <a:schemeClr val="tx2"/>
                </a:solidFill>
                <a:latin typeface="Andalus" panose="02020603050405020304" pitchFamily="18" charset="-78"/>
                <a:cs typeface="Andalus" panose="02020603050405020304" pitchFamily="18" charset="-78"/>
              </a:rPr>
              <a:t>Sometimes </a:t>
            </a:r>
            <a:r>
              <a:rPr lang="en-US" sz="1600" b="1" dirty="0" smtClean="0">
                <a:solidFill>
                  <a:schemeClr val="tx2"/>
                </a:solidFill>
                <a:latin typeface="Andalus" panose="02020603050405020304" pitchFamily="18" charset="-78"/>
                <a:cs typeface="Andalus" panose="02020603050405020304" pitchFamily="18" charset="-78"/>
              </a:rPr>
              <a:t>my </a:t>
            </a:r>
            <a:r>
              <a:rPr lang="en-US" sz="1600" b="1" dirty="0" smtClean="0">
                <a:solidFill>
                  <a:schemeClr val="tx2"/>
                </a:solidFill>
                <a:latin typeface="Andalus" panose="02020603050405020304" pitchFamily="18" charset="-78"/>
                <a:cs typeface="Andalus" panose="02020603050405020304" pitchFamily="18" charset="-78"/>
              </a:rPr>
              <a:t>thoughts </a:t>
            </a:r>
            <a:r>
              <a:rPr lang="en-US" sz="1600" b="1" dirty="0" smtClean="0">
                <a:solidFill>
                  <a:schemeClr val="tx2"/>
                </a:solidFill>
                <a:latin typeface="Andalus" panose="02020603050405020304" pitchFamily="18" charset="-78"/>
                <a:cs typeface="Andalus" panose="02020603050405020304" pitchFamily="18" charset="-78"/>
              </a:rPr>
              <a:t>can </a:t>
            </a:r>
            <a:r>
              <a:rPr lang="en-US" sz="1600" b="1" dirty="0" smtClean="0">
                <a:solidFill>
                  <a:schemeClr val="tx2"/>
                </a:solidFill>
                <a:latin typeface="Andalus" panose="02020603050405020304" pitchFamily="18" charset="-78"/>
                <a:cs typeface="Andalus" panose="02020603050405020304" pitchFamily="18" charset="-78"/>
              </a:rPr>
              <a:t>inform </a:t>
            </a:r>
            <a:r>
              <a:rPr lang="en-US" sz="1600" b="1" dirty="0" smtClean="0">
                <a:solidFill>
                  <a:schemeClr val="tx2"/>
                </a:solidFill>
                <a:latin typeface="Andalus" panose="02020603050405020304" pitchFamily="18" charset="-78"/>
                <a:cs typeface="Andalus" panose="02020603050405020304" pitchFamily="18" charset="-78"/>
              </a:rPr>
              <a:t>me about </a:t>
            </a:r>
            <a:r>
              <a:rPr lang="en-US" sz="1600" b="1" dirty="0" smtClean="0">
                <a:solidFill>
                  <a:schemeClr val="tx2"/>
                </a:solidFill>
                <a:latin typeface="Andalus" panose="02020603050405020304" pitchFamily="18" charset="-78"/>
                <a:cs typeface="Andalus" panose="02020603050405020304" pitchFamily="18" charset="-78"/>
              </a:rPr>
              <a:t>what </a:t>
            </a:r>
          </a:p>
          <a:p>
            <a:r>
              <a:rPr lang="en-US" sz="1600" b="1" dirty="0">
                <a:solidFill>
                  <a:schemeClr val="tx2"/>
                </a:solidFill>
                <a:latin typeface="Andalus" panose="02020603050405020304" pitchFamily="18" charset="-78"/>
                <a:cs typeface="Andalus" panose="02020603050405020304" pitchFamily="18" charset="-78"/>
              </a:rPr>
              <a:t>I</a:t>
            </a:r>
            <a:r>
              <a:rPr lang="en-US" sz="1600" b="1" dirty="0" smtClean="0">
                <a:solidFill>
                  <a:schemeClr val="tx2"/>
                </a:solidFill>
                <a:latin typeface="Andalus" panose="02020603050405020304" pitchFamily="18" charset="-78"/>
                <a:cs typeface="Andalus" panose="02020603050405020304" pitchFamily="18" charset="-78"/>
              </a:rPr>
              <a:t> </a:t>
            </a:r>
            <a:r>
              <a:rPr lang="en-US" sz="1600" b="1" dirty="0" smtClean="0">
                <a:solidFill>
                  <a:schemeClr val="tx2"/>
                </a:solidFill>
                <a:latin typeface="Andalus" panose="02020603050405020304" pitchFamily="18" charset="-78"/>
                <a:cs typeface="Andalus" panose="02020603050405020304" pitchFamily="18" charset="-78"/>
              </a:rPr>
              <a:t>find </a:t>
            </a:r>
            <a:r>
              <a:rPr lang="en-US" sz="1600" b="1" dirty="0" smtClean="0">
                <a:solidFill>
                  <a:schemeClr val="tx2"/>
                </a:solidFill>
                <a:latin typeface="Andalus" panose="02020603050405020304" pitchFamily="18" charset="-78"/>
                <a:cs typeface="Andalus" panose="02020603050405020304" pitchFamily="18" charset="-78"/>
              </a:rPr>
              <a:t>meaningful</a:t>
            </a:r>
            <a:r>
              <a:rPr lang="en-US" sz="1600" b="1" dirty="0" smtClean="0">
                <a:solidFill>
                  <a:schemeClr val="tx2"/>
                </a:solidFill>
                <a:latin typeface="Andalus" panose="02020603050405020304" pitchFamily="18" charset="-78"/>
                <a:cs typeface="Andalus" panose="02020603050405020304" pitchFamily="18" charset="-78"/>
              </a:rPr>
              <a:t>. </a:t>
            </a:r>
            <a:endParaRPr lang="en-US" sz="1600" dirty="0">
              <a:solidFill>
                <a:schemeClr val="tx2"/>
              </a:solidFill>
              <a:latin typeface="Andalus" panose="02020603050405020304" pitchFamily="18" charset="-78"/>
              <a:cs typeface="Andalus" panose="02020603050405020304" pitchFamily="18" charset="-78"/>
            </a:endParaRPr>
          </a:p>
        </p:txBody>
      </p:sp>
      <p:sp>
        <p:nvSpPr>
          <p:cNvPr id="32" name="Rectangle 31"/>
          <p:cNvSpPr/>
          <p:nvPr/>
        </p:nvSpPr>
        <p:spPr>
          <a:xfrm>
            <a:off x="533400" y="1981200"/>
            <a:ext cx="3581400" cy="720197"/>
          </a:xfrm>
          <a:prstGeom prst="rect">
            <a:avLst/>
          </a:prstGeom>
        </p:spPr>
        <p:txBody>
          <a:bodyPr wrap="square">
            <a:spAutoFit/>
          </a:bodyPr>
          <a:lstStyle/>
          <a:p>
            <a:pPr marL="457200" indent="-457200">
              <a:lnSpc>
                <a:spcPct val="85000"/>
              </a:lnSpc>
            </a:pPr>
            <a:r>
              <a:rPr lang="en-US" sz="1600" b="1" dirty="0" smtClean="0">
                <a:solidFill>
                  <a:schemeClr val="tx2"/>
                </a:solidFill>
                <a:latin typeface="Andalus" panose="02020603050405020304" pitchFamily="18" charset="-78"/>
                <a:cs typeface="Andalus" panose="02020603050405020304" pitchFamily="18" charset="-78"/>
              </a:rPr>
              <a:t>Did this feeling happen immediately (probably primary emotion) or later (probably secondary emotion)</a:t>
            </a:r>
            <a:endParaRPr lang="en-US" sz="1600" b="1" dirty="0">
              <a:solidFill>
                <a:schemeClr val="tx2"/>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49325225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a:noFill/>
          <a:ln/>
        </p:spPr>
        <p:txBody>
          <a:bodyPr/>
          <a:lstStyle/>
          <a:p>
            <a:pPr algn="ctr"/>
            <a:r>
              <a:rPr lang="en-US" sz="3600" dirty="0" smtClean="0"/>
              <a:t>Managing painful emotions</a:t>
            </a:r>
            <a:endParaRPr lang="en-US" sz="3600" dirty="0"/>
          </a:p>
        </p:txBody>
      </p:sp>
      <p:pic>
        <p:nvPicPr>
          <p:cNvPr id="653529" name="Picture 217" descr="shadow_1"/>
          <p:cNvPicPr>
            <a:picLocks noChangeAspect="1" noChangeArrowheads="1"/>
          </p:cNvPicPr>
          <p:nvPr/>
        </p:nvPicPr>
        <p:blipFill>
          <a:blip r:embed="rId2" cstate="print"/>
          <a:srcRect/>
          <a:stretch>
            <a:fillRect/>
          </a:stretch>
        </p:blipFill>
        <p:spPr bwMode="gray">
          <a:xfrm>
            <a:off x="501650" y="3122613"/>
            <a:ext cx="1651000" cy="882650"/>
          </a:xfrm>
          <a:prstGeom prst="rect">
            <a:avLst/>
          </a:prstGeom>
          <a:noFill/>
        </p:spPr>
      </p:pic>
      <p:pic>
        <p:nvPicPr>
          <p:cNvPr id="653530" name="Picture 218" descr="shadow_1"/>
          <p:cNvPicPr>
            <a:picLocks noChangeAspect="1" noChangeArrowheads="1"/>
          </p:cNvPicPr>
          <p:nvPr/>
        </p:nvPicPr>
        <p:blipFill>
          <a:blip r:embed="rId3" cstate="print"/>
          <a:srcRect/>
          <a:stretch>
            <a:fillRect/>
          </a:stretch>
        </p:blipFill>
        <p:spPr bwMode="gray">
          <a:xfrm>
            <a:off x="2268538" y="1854200"/>
            <a:ext cx="1458912" cy="654050"/>
          </a:xfrm>
          <a:prstGeom prst="rect">
            <a:avLst/>
          </a:prstGeom>
          <a:noFill/>
        </p:spPr>
      </p:pic>
      <p:pic>
        <p:nvPicPr>
          <p:cNvPr id="653531" name="Picture 219" descr="shadow_1"/>
          <p:cNvPicPr>
            <a:picLocks noChangeAspect="1" noChangeArrowheads="1"/>
          </p:cNvPicPr>
          <p:nvPr/>
        </p:nvPicPr>
        <p:blipFill>
          <a:blip r:embed="rId4" cstate="print"/>
          <a:srcRect/>
          <a:stretch>
            <a:fillRect/>
          </a:stretch>
        </p:blipFill>
        <p:spPr bwMode="gray">
          <a:xfrm>
            <a:off x="1193800" y="4503738"/>
            <a:ext cx="2533650" cy="1574800"/>
          </a:xfrm>
          <a:prstGeom prst="rect">
            <a:avLst/>
          </a:prstGeom>
          <a:noFill/>
        </p:spPr>
      </p:pic>
      <p:pic>
        <p:nvPicPr>
          <p:cNvPr id="653532" name="Picture 220" descr="shadow_1"/>
          <p:cNvPicPr>
            <a:picLocks noChangeAspect="1" noChangeArrowheads="1"/>
          </p:cNvPicPr>
          <p:nvPr/>
        </p:nvPicPr>
        <p:blipFill>
          <a:blip r:embed="rId4" cstate="print"/>
          <a:srcRect/>
          <a:stretch>
            <a:fillRect/>
          </a:stretch>
        </p:blipFill>
        <p:spPr bwMode="gray">
          <a:xfrm>
            <a:off x="4648200" y="1600200"/>
            <a:ext cx="1997075" cy="806450"/>
          </a:xfrm>
          <a:prstGeom prst="rect">
            <a:avLst/>
          </a:prstGeom>
          <a:noFill/>
        </p:spPr>
      </p:pic>
      <p:pic>
        <p:nvPicPr>
          <p:cNvPr id="653533" name="Picture 221" descr="shadow_1"/>
          <p:cNvPicPr>
            <a:picLocks noChangeAspect="1" noChangeArrowheads="1"/>
          </p:cNvPicPr>
          <p:nvPr/>
        </p:nvPicPr>
        <p:blipFill>
          <a:blip r:embed="rId4" cstate="print"/>
          <a:srcRect/>
          <a:stretch>
            <a:fillRect/>
          </a:stretch>
        </p:blipFill>
        <p:spPr bwMode="auto">
          <a:xfrm rot="-127532">
            <a:off x="6468408" y="2487034"/>
            <a:ext cx="2649537" cy="1454150"/>
          </a:xfrm>
          <a:prstGeom prst="rect">
            <a:avLst/>
          </a:prstGeom>
          <a:noFill/>
        </p:spPr>
      </p:pic>
      <p:pic>
        <p:nvPicPr>
          <p:cNvPr id="653534" name="Picture 222" descr="shadow_1"/>
          <p:cNvPicPr>
            <a:picLocks noChangeAspect="1" noChangeArrowheads="1"/>
          </p:cNvPicPr>
          <p:nvPr/>
        </p:nvPicPr>
        <p:blipFill>
          <a:blip r:embed="rId4" cstate="print"/>
          <a:srcRect/>
          <a:stretch>
            <a:fillRect/>
          </a:stretch>
        </p:blipFill>
        <p:spPr bwMode="auto">
          <a:xfrm>
            <a:off x="4073525" y="4237038"/>
            <a:ext cx="3532188" cy="1919287"/>
          </a:xfrm>
          <a:prstGeom prst="rect">
            <a:avLst/>
          </a:prstGeom>
          <a:noFill/>
        </p:spPr>
      </p:pic>
      <p:pic>
        <p:nvPicPr>
          <p:cNvPr id="653535" name="Picture 223" descr="shadow_1"/>
          <p:cNvPicPr>
            <a:picLocks noChangeAspect="1" noChangeArrowheads="1"/>
          </p:cNvPicPr>
          <p:nvPr/>
        </p:nvPicPr>
        <p:blipFill>
          <a:blip r:embed="rId4" cstate="print"/>
          <a:srcRect/>
          <a:stretch>
            <a:fillRect/>
          </a:stretch>
        </p:blipFill>
        <p:spPr bwMode="gray">
          <a:xfrm>
            <a:off x="2190750" y="3313113"/>
            <a:ext cx="4454525" cy="1230312"/>
          </a:xfrm>
          <a:prstGeom prst="rect">
            <a:avLst/>
          </a:prstGeom>
          <a:noFill/>
        </p:spPr>
      </p:pic>
      <p:sp>
        <p:nvSpPr>
          <p:cNvPr id="653536" name="Oval 224"/>
          <p:cNvSpPr>
            <a:spLocks noChangeArrowheads="1"/>
          </p:cNvSpPr>
          <p:nvPr/>
        </p:nvSpPr>
        <p:spPr bwMode="auto">
          <a:xfrm rot="-342635">
            <a:off x="960438" y="1889125"/>
            <a:ext cx="6918325" cy="3500438"/>
          </a:xfrm>
          <a:prstGeom prst="ellipse">
            <a:avLst/>
          </a:prstGeom>
          <a:noFill/>
          <a:ln w="57150" algn="ctr">
            <a:solidFill>
              <a:srgbClr val="FEFEFE"/>
            </a:solidFill>
            <a:round/>
            <a:headEnd/>
            <a:tailEnd/>
          </a:ln>
          <a:effectLst/>
        </p:spPr>
        <p:txBody>
          <a:bodyPr wrap="none" anchor="ctr"/>
          <a:lstStyle/>
          <a:p>
            <a:endParaRPr lang="en-US"/>
          </a:p>
        </p:txBody>
      </p:sp>
      <p:sp>
        <p:nvSpPr>
          <p:cNvPr id="653537" name="Line 225"/>
          <p:cNvSpPr>
            <a:spLocks noChangeShapeType="1"/>
          </p:cNvSpPr>
          <p:nvPr/>
        </p:nvSpPr>
        <p:spPr bwMode="black">
          <a:xfrm flipH="1">
            <a:off x="4341813" y="1930400"/>
            <a:ext cx="1266825" cy="1422400"/>
          </a:xfrm>
          <a:prstGeom prst="line">
            <a:avLst/>
          </a:prstGeom>
          <a:noFill/>
          <a:ln w="76200">
            <a:solidFill>
              <a:srgbClr val="FEFEFE"/>
            </a:solidFill>
            <a:round/>
            <a:headEnd/>
            <a:tailEnd/>
          </a:ln>
          <a:effectLst/>
        </p:spPr>
        <p:txBody>
          <a:bodyPr wrap="none" anchor="ctr"/>
          <a:lstStyle/>
          <a:p>
            <a:endParaRPr lang="en-US"/>
          </a:p>
        </p:txBody>
      </p:sp>
      <p:sp>
        <p:nvSpPr>
          <p:cNvPr id="653538" name="Line 226"/>
          <p:cNvSpPr>
            <a:spLocks noChangeShapeType="1"/>
          </p:cNvSpPr>
          <p:nvPr/>
        </p:nvSpPr>
        <p:spPr bwMode="auto">
          <a:xfrm flipH="1">
            <a:off x="4341813" y="3160713"/>
            <a:ext cx="3417887" cy="152400"/>
          </a:xfrm>
          <a:prstGeom prst="line">
            <a:avLst/>
          </a:prstGeom>
          <a:noFill/>
          <a:ln w="76200">
            <a:solidFill>
              <a:srgbClr val="FEFEFE"/>
            </a:solidFill>
            <a:round/>
            <a:headEnd/>
            <a:tailEnd/>
          </a:ln>
          <a:effectLst/>
        </p:spPr>
        <p:txBody>
          <a:bodyPr wrap="none" anchor="ctr"/>
          <a:lstStyle/>
          <a:p>
            <a:endParaRPr lang="en-US"/>
          </a:p>
        </p:txBody>
      </p:sp>
      <p:sp>
        <p:nvSpPr>
          <p:cNvPr id="653539" name="Line 227"/>
          <p:cNvSpPr>
            <a:spLocks noChangeShapeType="1"/>
          </p:cNvSpPr>
          <p:nvPr/>
        </p:nvSpPr>
        <p:spPr bwMode="black">
          <a:xfrm flipH="1" flipV="1">
            <a:off x="4379913" y="3313113"/>
            <a:ext cx="1458912" cy="1652587"/>
          </a:xfrm>
          <a:prstGeom prst="line">
            <a:avLst/>
          </a:prstGeom>
          <a:noFill/>
          <a:ln w="76200">
            <a:solidFill>
              <a:srgbClr val="FEFEFE"/>
            </a:solidFill>
            <a:round/>
            <a:headEnd/>
            <a:tailEnd/>
          </a:ln>
          <a:effectLst/>
        </p:spPr>
        <p:txBody>
          <a:bodyPr wrap="none" anchor="ctr"/>
          <a:lstStyle/>
          <a:p>
            <a:endParaRPr lang="en-US"/>
          </a:p>
        </p:txBody>
      </p:sp>
      <p:sp>
        <p:nvSpPr>
          <p:cNvPr id="653540" name="Line 228"/>
          <p:cNvSpPr>
            <a:spLocks noChangeShapeType="1"/>
          </p:cNvSpPr>
          <p:nvPr/>
        </p:nvSpPr>
        <p:spPr bwMode="black">
          <a:xfrm flipV="1">
            <a:off x="2344738" y="3313113"/>
            <a:ext cx="2035175" cy="1882775"/>
          </a:xfrm>
          <a:prstGeom prst="line">
            <a:avLst/>
          </a:prstGeom>
          <a:noFill/>
          <a:ln w="76200">
            <a:solidFill>
              <a:srgbClr val="FEFEFE"/>
            </a:solidFill>
            <a:round/>
            <a:headEnd/>
            <a:tailEnd/>
          </a:ln>
          <a:effectLst/>
        </p:spPr>
        <p:txBody>
          <a:bodyPr wrap="none" anchor="ctr"/>
          <a:lstStyle/>
          <a:p>
            <a:endParaRPr lang="en-US"/>
          </a:p>
        </p:txBody>
      </p:sp>
      <p:sp>
        <p:nvSpPr>
          <p:cNvPr id="653541" name="Line 229"/>
          <p:cNvSpPr>
            <a:spLocks noChangeShapeType="1"/>
          </p:cNvSpPr>
          <p:nvPr/>
        </p:nvSpPr>
        <p:spPr bwMode="black">
          <a:xfrm flipV="1">
            <a:off x="1154113" y="3313113"/>
            <a:ext cx="3225800" cy="115887"/>
          </a:xfrm>
          <a:prstGeom prst="line">
            <a:avLst/>
          </a:prstGeom>
          <a:noFill/>
          <a:ln w="76200">
            <a:solidFill>
              <a:srgbClr val="FEFEFE"/>
            </a:solidFill>
            <a:round/>
            <a:headEnd/>
            <a:tailEnd/>
          </a:ln>
          <a:effectLst/>
        </p:spPr>
        <p:txBody>
          <a:bodyPr wrap="none" anchor="ctr"/>
          <a:lstStyle/>
          <a:p>
            <a:endParaRPr lang="en-US"/>
          </a:p>
        </p:txBody>
      </p:sp>
      <p:sp>
        <p:nvSpPr>
          <p:cNvPr id="653542" name="Line 230"/>
          <p:cNvSpPr>
            <a:spLocks noChangeShapeType="1"/>
          </p:cNvSpPr>
          <p:nvPr/>
        </p:nvSpPr>
        <p:spPr bwMode="black">
          <a:xfrm>
            <a:off x="2959100" y="2084388"/>
            <a:ext cx="1228725" cy="1114425"/>
          </a:xfrm>
          <a:prstGeom prst="line">
            <a:avLst/>
          </a:prstGeom>
          <a:noFill/>
          <a:ln w="76200">
            <a:solidFill>
              <a:srgbClr val="FEFEFE"/>
            </a:solidFill>
            <a:round/>
            <a:headEnd/>
            <a:tailEnd/>
          </a:ln>
          <a:effectLst/>
        </p:spPr>
        <p:txBody>
          <a:bodyPr wrap="none" anchor="ctr"/>
          <a:lstStyle/>
          <a:p>
            <a:endParaRPr lang="en-US"/>
          </a:p>
        </p:txBody>
      </p:sp>
      <p:sp>
        <p:nvSpPr>
          <p:cNvPr id="653543" name="Oval 231"/>
          <p:cNvSpPr>
            <a:spLocks noChangeArrowheads="1"/>
          </p:cNvSpPr>
          <p:nvPr/>
        </p:nvSpPr>
        <p:spPr bwMode="auto">
          <a:xfrm rot="-342635">
            <a:off x="917200" y="1708147"/>
            <a:ext cx="6937375" cy="3465513"/>
          </a:xfrm>
          <a:prstGeom prst="ellipse">
            <a:avLst/>
          </a:prstGeom>
          <a:noFill/>
          <a:ln w="38100" algn="ctr">
            <a:solidFill>
              <a:srgbClr val="FEFEFE"/>
            </a:solidFill>
            <a:round/>
            <a:headEnd/>
            <a:tailEnd/>
          </a:ln>
          <a:effectLst/>
        </p:spPr>
        <p:txBody>
          <a:bodyPr wrap="none" anchor="ctr"/>
          <a:lstStyle/>
          <a:p>
            <a:endParaRPr lang="en-US"/>
          </a:p>
        </p:txBody>
      </p:sp>
      <p:grpSp>
        <p:nvGrpSpPr>
          <p:cNvPr id="3" name="Group 238"/>
          <p:cNvGrpSpPr>
            <a:grpSpLocks/>
          </p:cNvGrpSpPr>
          <p:nvPr/>
        </p:nvGrpSpPr>
        <p:grpSpPr bwMode="auto">
          <a:xfrm rot="-325186">
            <a:off x="2266950" y="1892300"/>
            <a:ext cx="1300163" cy="500063"/>
            <a:chOff x="3098" y="249"/>
            <a:chExt cx="1959" cy="629"/>
          </a:xfrm>
        </p:grpSpPr>
        <p:sp>
          <p:nvSpPr>
            <p:cNvPr id="653551" name="Oval 239"/>
            <p:cNvSpPr>
              <a:spLocks noChangeArrowheads="1"/>
            </p:cNvSpPr>
            <p:nvPr/>
          </p:nvSpPr>
          <p:spPr bwMode="gray">
            <a:xfrm>
              <a:off x="3099" y="297"/>
              <a:ext cx="1958" cy="581"/>
            </a:xfrm>
            <a:prstGeom prst="ellipse">
              <a:avLst/>
            </a:prstGeom>
            <a:gradFill rotWithShape="1">
              <a:gsLst>
                <a:gs pos="0">
                  <a:srgbClr val="DDDDDD">
                    <a:gamma/>
                    <a:shade val="55686"/>
                    <a:invGamma/>
                  </a:srgbClr>
                </a:gs>
                <a:gs pos="50000">
                  <a:srgbClr val="DDDDDD"/>
                </a:gs>
                <a:gs pos="100000">
                  <a:srgbClr val="DDDDDD">
                    <a:gamma/>
                    <a:shade val="55686"/>
                    <a:invGamma/>
                  </a:srgbClr>
                </a:gs>
              </a:gsLst>
              <a:lin ang="0" scaled="1"/>
            </a:gradFill>
            <a:ln w="9525" algn="ctr">
              <a:noFill/>
              <a:round/>
              <a:headEnd/>
              <a:tailEnd/>
            </a:ln>
            <a:effectLst/>
          </p:spPr>
          <p:txBody>
            <a:bodyPr wrap="none" anchor="ctr"/>
            <a:lstStyle/>
            <a:p>
              <a:endParaRPr lang="en-US"/>
            </a:p>
          </p:txBody>
        </p:sp>
        <p:sp>
          <p:nvSpPr>
            <p:cNvPr id="653552" name="Oval 240"/>
            <p:cNvSpPr>
              <a:spLocks noChangeArrowheads="1"/>
            </p:cNvSpPr>
            <p:nvPr/>
          </p:nvSpPr>
          <p:spPr bwMode="gray">
            <a:xfrm>
              <a:off x="3098" y="249"/>
              <a:ext cx="1959" cy="581"/>
            </a:xfrm>
            <a:prstGeom prst="ellipse">
              <a:avLst/>
            </a:prstGeom>
            <a:gradFill rotWithShape="1">
              <a:gsLst>
                <a:gs pos="0">
                  <a:srgbClr val="DDDDDD"/>
                </a:gs>
                <a:gs pos="100000">
                  <a:srgbClr val="DDDDDD">
                    <a:gamma/>
                    <a:tint val="33725"/>
                    <a:invGamma/>
                  </a:srgbClr>
                </a:gs>
              </a:gsLst>
              <a:lin ang="5400000" scaled="1"/>
            </a:gradFill>
            <a:ln w="9525" algn="ctr">
              <a:noFill/>
              <a:round/>
              <a:headEnd/>
              <a:tailEnd/>
            </a:ln>
            <a:effectLst/>
          </p:spPr>
          <p:txBody>
            <a:bodyPr wrap="none" anchor="ctr"/>
            <a:lstStyle/>
            <a:p>
              <a:endParaRPr lang="en-US"/>
            </a:p>
          </p:txBody>
        </p:sp>
      </p:grpSp>
      <p:grpSp>
        <p:nvGrpSpPr>
          <p:cNvPr id="4" name="Group 274"/>
          <p:cNvGrpSpPr>
            <a:grpSpLocks/>
          </p:cNvGrpSpPr>
          <p:nvPr/>
        </p:nvGrpSpPr>
        <p:grpSpPr bwMode="auto">
          <a:xfrm>
            <a:off x="4870450" y="1624013"/>
            <a:ext cx="1479550" cy="638175"/>
            <a:chOff x="3068" y="1023"/>
            <a:chExt cx="932" cy="402"/>
          </a:xfrm>
        </p:grpSpPr>
        <p:sp>
          <p:nvSpPr>
            <p:cNvPr id="653556" name="Oval 244"/>
            <p:cNvSpPr>
              <a:spLocks noChangeArrowheads="1"/>
            </p:cNvSpPr>
            <p:nvPr/>
          </p:nvSpPr>
          <p:spPr bwMode="gray">
            <a:xfrm rot="-254711">
              <a:off x="3071" y="1053"/>
              <a:ext cx="929" cy="372"/>
            </a:xfrm>
            <a:prstGeom prst="ellipse">
              <a:avLst/>
            </a:prstGeom>
            <a:gradFill rotWithShape="1">
              <a:gsLst>
                <a:gs pos="0">
                  <a:srgbClr val="DDDDDD">
                    <a:gamma/>
                    <a:shade val="55686"/>
                    <a:invGamma/>
                  </a:srgbClr>
                </a:gs>
                <a:gs pos="50000">
                  <a:srgbClr val="DDDDDD"/>
                </a:gs>
                <a:gs pos="100000">
                  <a:srgbClr val="DDDDDD">
                    <a:gamma/>
                    <a:shade val="55686"/>
                    <a:invGamma/>
                  </a:srgbClr>
                </a:gs>
              </a:gsLst>
              <a:lin ang="0" scaled="1"/>
            </a:gradFill>
            <a:ln w="9525" algn="ctr">
              <a:noFill/>
              <a:round/>
              <a:headEnd/>
              <a:tailEnd/>
            </a:ln>
            <a:effectLst/>
          </p:spPr>
          <p:txBody>
            <a:bodyPr wrap="none" anchor="ctr"/>
            <a:lstStyle/>
            <a:p>
              <a:endParaRPr lang="en-US"/>
            </a:p>
          </p:txBody>
        </p:sp>
        <p:sp>
          <p:nvSpPr>
            <p:cNvPr id="653557" name="Oval 245"/>
            <p:cNvSpPr>
              <a:spLocks noChangeArrowheads="1"/>
            </p:cNvSpPr>
            <p:nvPr/>
          </p:nvSpPr>
          <p:spPr bwMode="gray">
            <a:xfrm rot="-254711">
              <a:off x="3068" y="1023"/>
              <a:ext cx="929" cy="372"/>
            </a:xfrm>
            <a:prstGeom prst="ellipse">
              <a:avLst/>
            </a:prstGeom>
            <a:gradFill rotWithShape="1">
              <a:gsLst>
                <a:gs pos="0">
                  <a:srgbClr val="DDDDDD"/>
                </a:gs>
                <a:gs pos="100000">
                  <a:srgbClr val="DDDDDD">
                    <a:gamma/>
                    <a:tint val="33725"/>
                    <a:invGamma/>
                  </a:srgbClr>
                </a:gs>
              </a:gsLst>
              <a:lin ang="5400000" scaled="1"/>
            </a:gradFill>
            <a:ln w="9525" algn="ctr">
              <a:noFill/>
              <a:round/>
              <a:headEnd/>
              <a:tailEnd/>
            </a:ln>
            <a:effectLst/>
          </p:spPr>
          <p:txBody>
            <a:bodyPr wrap="none" anchor="ctr"/>
            <a:lstStyle/>
            <a:p>
              <a:endParaRPr lang="en-US"/>
            </a:p>
          </p:txBody>
        </p:sp>
      </p:grpSp>
      <p:grpSp>
        <p:nvGrpSpPr>
          <p:cNvPr id="5" name="Group 273"/>
          <p:cNvGrpSpPr>
            <a:grpSpLocks/>
          </p:cNvGrpSpPr>
          <p:nvPr/>
        </p:nvGrpSpPr>
        <p:grpSpPr bwMode="auto">
          <a:xfrm>
            <a:off x="6629400" y="2438400"/>
            <a:ext cx="1914525" cy="990600"/>
            <a:chOff x="4209" y="1676"/>
            <a:chExt cx="1206" cy="659"/>
          </a:xfrm>
        </p:grpSpPr>
        <p:sp>
          <p:nvSpPr>
            <p:cNvPr id="653561" name="Oval 249"/>
            <p:cNvSpPr>
              <a:spLocks noChangeArrowheads="1"/>
            </p:cNvSpPr>
            <p:nvPr/>
          </p:nvSpPr>
          <p:spPr bwMode="ltGray">
            <a:xfrm rot="-208054">
              <a:off x="4213" y="1725"/>
              <a:ext cx="1202" cy="610"/>
            </a:xfrm>
            <a:prstGeom prst="ellipse">
              <a:avLst/>
            </a:prstGeom>
            <a:gradFill rotWithShape="1">
              <a:gsLst>
                <a:gs pos="0">
                  <a:srgbClr val="DDDDDD">
                    <a:gamma/>
                    <a:shade val="55686"/>
                    <a:invGamma/>
                  </a:srgbClr>
                </a:gs>
                <a:gs pos="50000">
                  <a:srgbClr val="DDDDDD"/>
                </a:gs>
                <a:gs pos="100000">
                  <a:srgbClr val="DDDDDD">
                    <a:gamma/>
                    <a:shade val="55686"/>
                    <a:invGamma/>
                  </a:srgbClr>
                </a:gs>
              </a:gsLst>
              <a:lin ang="0" scaled="1"/>
            </a:gradFill>
            <a:ln w="9525" algn="ctr">
              <a:noFill/>
              <a:round/>
              <a:headEnd/>
              <a:tailEnd/>
            </a:ln>
            <a:effectLst/>
          </p:spPr>
          <p:txBody>
            <a:bodyPr wrap="none" anchor="ctr"/>
            <a:lstStyle/>
            <a:p>
              <a:endParaRPr lang="en-US"/>
            </a:p>
          </p:txBody>
        </p:sp>
        <p:sp>
          <p:nvSpPr>
            <p:cNvPr id="653562" name="Oval 250"/>
            <p:cNvSpPr>
              <a:spLocks noChangeArrowheads="1"/>
            </p:cNvSpPr>
            <p:nvPr/>
          </p:nvSpPr>
          <p:spPr bwMode="ltGray">
            <a:xfrm rot="-208054">
              <a:off x="4209" y="1676"/>
              <a:ext cx="1203" cy="610"/>
            </a:xfrm>
            <a:prstGeom prst="ellipse">
              <a:avLst/>
            </a:prstGeom>
            <a:gradFill rotWithShape="1">
              <a:gsLst>
                <a:gs pos="0">
                  <a:srgbClr val="DDDDDD"/>
                </a:gs>
                <a:gs pos="100000">
                  <a:srgbClr val="DDDDDD">
                    <a:gamma/>
                    <a:tint val="33725"/>
                    <a:invGamma/>
                  </a:srgbClr>
                </a:gs>
              </a:gsLst>
              <a:lin ang="5400000" scaled="1"/>
            </a:gradFill>
            <a:ln w="9525" algn="ctr">
              <a:noFill/>
              <a:round/>
              <a:headEnd/>
              <a:tailEnd/>
            </a:ln>
            <a:effectLst/>
          </p:spPr>
          <p:txBody>
            <a:bodyPr wrap="none" anchor="ctr"/>
            <a:lstStyle/>
            <a:p>
              <a:endParaRPr lang="en-US"/>
            </a:p>
          </p:txBody>
        </p:sp>
      </p:grpSp>
      <p:grpSp>
        <p:nvGrpSpPr>
          <p:cNvPr id="6" name="Group 272"/>
          <p:cNvGrpSpPr>
            <a:grpSpLocks/>
          </p:cNvGrpSpPr>
          <p:nvPr/>
        </p:nvGrpSpPr>
        <p:grpSpPr bwMode="auto">
          <a:xfrm>
            <a:off x="3657600" y="4419600"/>
            <a:ext cx="2638425" cy="1604962"/>
            <a:chOff x="2831" y="2671"/>
            <a:chExt cx="1662" cy="1011"/>
          </a:xfrm>
        </p:grpSpPr>
        <p:sp>
          <p:nvSpPr>
            <p:cNvPr id="653566" name="Oval 254"/>
            <p:cNvSpPr>
              <a:spLocks noChangeArrowheads="1"/>
            </p:cNvSpPr>
            <p:nvPr/>
          </p:nvSpPr>
          <p:spPr bwMode="gray">
            <a:xfrm rot="-198351">
              <a:off x="2831" y="2672"/>
              <a:ext cx="1659" cy="1010"/>
            </a:xfrm>
            <a:prstGeom prst="ellipse">
              <a:avLst/>
            </a:prstGeom>
            <a:gradFill rotWithShape="1">
              <a:gsLst>
                <a:gs pos="0">
                  <a:srgbClr val="DDDDDD">
                    <a:gamma/>
                    <a:shade val="55686"/>
                    <a:invGamma/>
                  </a:srgbClr>
                </a:gs>
                <a:gs pos="50000">
                  <a:srgbClr val="DDDDDD"/>
                </a:gs>
                <a:gs pos="100000">
                  <a:srgbClr val="DDDDDD">
                    <a:gamma/>
                    <a:shade val="55686"/>
                    <a:invGamma/>
                  </a:srgbClr>
                </a:gs>
              </a:gsLst>
              <a:lin ang="0" scaled="1"/>
            </a:gradFill>
            <a:ln w="9525" algn="ctr">
              <a:noFill/>
              <a:round/>
              <a:headEnd/>
              <a:tailEnd/>
            </a:ln>
            <a:effectLst/>
          </p:spPr>
          <p:txBody>
            <a:bodyPr wrap="none" anchor="ctr"/>
            <a:lstStyle/>
            <a:p>
              <a:endParaRPr lang="en-US"/>
            </a:p>
          </p:txBody>
        </p:sp>
        <p:sp>
          <p:nvSpPr>
            <p:cNvPr id="653567" name="Oval 255"/>
            <p:cNvSpPr>
              <a:spLocks noChangeArrowheads="1"/>
            </p:cNvSpPr>
            <p:nvPr/>
          </p:nvSpPr>
          <p:spPr bwMode="gray">
            <a:xfrm rot="-198351">
              <a:off x="2833" y="2671"/>
              <a:ext cx="1660" cy="938"/>
            </a:xfrm>
            <a:prstGeom prst="ellipse">
              <a:avLst/>
            </a:prstGeom>
            <a:gradFill rotWithShape="1">
              <a:gsLst>
                <a:gs pos="0">
                  <a:srgbClr val="DDDDDD"/>
                </a:gs>
                <a:gs pos="100000">
                  <a:srgbClr val="DDDDDD">
                    <a:gamma/>
                    <a:tint val="33725"/>
                    <a:invGamma/>
                  </a:srgbClr>
                </a:gs>
              </a:gsLst>
              <a:lin ang="5400000" scaled="1"/>
            </a:gradFill>
            <a:ln w="9525" algn="ctr">
              <a:noFill/>
              <a:round/>
              <a:headEnd/>
              <a:tailEnd/>
            </a:ln>
            <a:effectLst/>
          </p:spPr>
          <p:txBody>
            <a:bodyPr wrap="none" anchor="ctr"/>
            <a:lstStyle/>
            <a:p>
              <a:endParaRPr lang="en-US"/>
            </a:p>
          </p:txBody>
        </p:sp>
      </p:grpSp>
      <p:grpSp>
        <p:nvGrpSpPr>
          <p:cNvPr id="7" name="Group 258"/>
          <p:cNvGrpSpPr>
            <a:grpSpLocks/>
          </p:cNvGrpSpPr>
          <p:nvPr/>
        </p:nvGrpSpPr>
        <p:grpSpPr bwMode="auto">
          <a:xfrm rot="-293188">
            <a:off x="1039159" y="4429605"/>
            <a:ext cx="2076450" cy="1228725"/>
            <a:chOff x="3098" y="249"/>
            <a:chExt cx="1959" cy="629"/>
          </a:xfrm>
        </p:grpSpPr>
        <p:sp>
          <p:nvSpPr>
            <p:cNvPr id="653571" name="Oval 259"/>
            <p:cNvSpPr>
              <a:spLocks noChangeArrowheads="1"/>
            </p:cNvSpPr>
            <p:nvPr/>
          </p:nvSpPr>
          <p:spPr bwMode="gray">
            <a:xfrm>
              <a:off x="3099" y="297"/>
              <a:ext cx="1958" cy="581"/>
            </a:xfrm>
            <a:prstGeom prst="ellipse">
              <a:avLst/>
            </a:prstGeom>
            <a:gradFill rotWithShape="1">
              <a:gsLst>
                <a:gs pos="0">
                  <a:srgbClr val="DDDDDD">
                    <a:gamma/>
                    <a:shade val="55686"/>
                    <a:invGamma/>
                  </a:srgbClr>
                </a:gs>
                <a:gs pos="50000">
                  <a:srgbClr val="DDDDDD"/>
                </a:gs>
                <a:gs pos="100000">
                  <a:srgbClr val="DDDDDD">
                    <a:gamma/>
                    <a:shade val="55686"/>
                    <a:invGamma/>
                  </a:srgbClr>
                </a:gs>
              </a:gsLst>
              <a:lin ang="0" scaled="1"/>
            </a:gradFill>
            <a:ln w="9525" algn="ctr">
              <a:noFill/>
              <a:round/>
              <a:headEnd/>
              <a:tailEnd/>
            </a:ln>
            <a:effectLst/>
          </p:spPr>
          <p:txBody>
            <a:bodyPr wrap="none" anchor="ctr"/>
            <a:lstStyle/>
            <a:p>
              <a:endParaRPr lang="en-US"/>
            </a:p>
          </p:txBody>
        </p:sp>
        <p:sp>
          <p:nvSpPr>
            <p:cNvPr id="653572" name="Oval 260"/>
            <p:cNvSpPr>
              <a:spLocks noChangeArrowheads="1"/>
            </p:cNvSpPr>
            <p:nvPr/>
          </p:nvSpPr>
          <p:spPr bwMode="gray">
            <a:xfrm>
              <a:off x="3098" y="249"/>
              <a:ext cx="1959" cy="581"/>
            </a:xfrm>
            <a:prstGeom prst="ellipse">
              <a:avLst/>
            </a:prstGeom>
            <a:gradFill rotWithShape="1">
              <a:gsLst>
                <a:gs pos="0">
                  <a:srgbClr val="DDDDDD"/>
                </a:gs>
                <a:gs pos="100000">
                  <a:srgbClr val="DDDDDD">
                    <a:gamma/>
                    <a:tint val="33725"/>
                    <a:invGamma/>
                  </a:srgbClr>
                </a:gs>
              </a:gsLst>
              <a:lin ang="5400000" scaled="1"/>
            </a:gradFill>
            <a:ln w="9525" algn="ctr">
              <a:noFill/>
              <a:round/>
              <a:headEnd/>
              <a:tailEnd/>
            </a:ln>
            <a:effectLst/>
          </p:spPr>
          <p:txBody>
            <a:bodyPr wrap="none" anchor="ctr"/>
            <a:lstStyle/>
            <a:p>
              <a:endParaRPr lang="en-US"/>
            </a:p>
          </p:txBody>
        </p:sp>
      </p:grpSp>
      <p:sp>
        <p:nvSpPr>
          <p:cNvPr id="653575" name="Oval 263"/>
          <p:cNvSpPr>
            <a:spLocks noChangeArrowheads="1"/>
          </p:cNvSpPr>
          <p:nvPr/>
        </p:nvSpPr>
        <p:spPr bwMode="gray">
          <a:xfrm rot="-417327">
            <a:off x="2382838" y="2392363"/>
            <a:ext cx="3802062" cy="1898650"/>
          </a:xfrm>
          <a:prstGeom prst="ellipse">
            <a:avLst/>
          </a:prstGeom>
          <a:gradFill rotWithShape="1">
            <a:gsLst>
              <a:gs pos="0">
                <a:srgbClr val="666699"/>
              </a:gs>
              <a:gs pos="100000">
                <a:srgbClr val="CCECFF"/>
              </a:gs>
            </a:gsLst>
            <a:lin ang="2700000" scaled="1"/>
          </a:gradFill>
          <a:ln w="28575" algn="ctr">
            <a:noFill/>
            <a:round/>
            <a:headEnd/>
            <a:tailEnd/>
          </a:ln>
          <a:effectLst/>
          <a:scene3d>
            <a:camera prst="legacyPerspectiveBottom"/>
            <a:lightRig rig="legacyFlat1" dir="t"/>
          </a:scene3d>
          <a:sp3d extrusionH="887400" prstMaterial="legacyMatte">
            <a:bevelT w="13500" h="13500" prst="angle"/>
            <a:bevelB w="13500" h="13500" prst="angle"/>
            <a:extrusionClr>
              <a:srgbClr val="336699"/>
            </a:extrusionClr>
          </a:sp3d>
        </p:spPr>
        <p:txBody>
          <a:bodyPr wrap="none" anchor="ctr">
            <a:flatTx/>
          </a:bodyPr>
          <a:lstStyle/>
          <a:p>
            <a:endParaRPr lang="en-US"/>
          </a:p>
        </p:txBody>
      </p:sp>
      <p:sp>
        <p:nvSpPr>
          <p:cNvPr id="653577" name="Text Box 265"/>
          <p:cNvSpPr txBox="1">
            <a:spLocks noChangeArrowheads="1"/>
          </p:cNvSpPr>
          <p:nvPr/>
        </p:nvSpPr>
        <p:spPr bwMode="gray">
          <a:xfrm>
            <a:off x="2420938" y="1892300"/>
            <a:ext cx="962025" cy="396875"/>
          </a:xfrm>
          <a:prstGeom prst="rect">
            <a:avLst/>
          </a:prstGeom>
          <a:noFill/>
          <a:ln w="9525" algn="ctr">
            <a:noFill/>
            <a:miter lim="800000"/>
            <a:headEnd/>
            <a:tailEnd/>
          </a:ln>
          <a:effectLst/>
        </p:spPr>
        <p:txBody>
          <a:bodyPr>
            <a:spAutoFit/>
          </a:bodyPr>
          <a:lstStyle/>
          <a:p>
            <a:pPr>
              <a:spcBef>
                <a:spcPct val="50000"/>
              </a:spcBef>
            </a:pPr>
            <a:endParaRPr lang="en-US" sz="2000" dirty="0">
              <a:solidFill>
                <a:srgbClr val="333333"/>
              </a:solidFill>
            </a:endParaRPr>
          </a:p>
        </p:txBody>
      </p:sp>
      <p:sp>
        <p:nvSpPr>
          <p:cNvPr id="653579" name="Text Box 267"/>
          <p:cNvSpPr txBox="1">
            <a:spLocks noChangeArrowheads="1"/>
          </p:cNvSpPr>
          <p:nvPr/>
        </p:nvSpPr>
        <p:spPr bwMode="auto">
          <a:xfrm>
            <a:off x="7086600" y="2362200"/>
            <a:ext cx="962025" cy="396875"/>
          </a:xfrm>
          <a:prstGeom prst="rect">
            <a:avLst/>
          </a:prstGeom>
          <a:noFill/>
          <a:ln w="9525" algn="ctr">
            <a:noFill/>
            <a:miter lim="800000"/>
            <a:headEnd/>
            <a:tailEnd/>
          </a:ln>
          <a:effectLst/>
        </p:spPr>
        <p:txBody>
          <a:bodyPr>
            <a:spAutoFit/>
          </a:bodyPr>
          <a:lstStyle/>
          <a:p>
            <a:pPr>
              <a:spcBef>
                <a:spcPct val="50000"/>
              </a:spcBef>
            </a:pPr>
            <a:endParaRPr lang="en-US" sz="2000" dirty="0">
              <a:solidFill>
                <a:srgbClr val="333333"/>
              </a:solidFill>
            </a:endParaRPr>
          </a:p>
        </p:txBody>
      </p:sp>
      <p:sp>
        <p:nvSpPr>
          <p:cNvPr id="653580" name="Text Box 268"/>
          <p:cNvSpPr txBox="1">
            <a:spLocks noChangeArrowheads="1"/>
          </p:cNvSpPr>
          <p:nvPr/>
        </p:nvSpPr>
        <p:spPr bwMode="gray">
          <a:xfrm>
            <a:off x="3886200" y="4800600"/>
            <a:ext cx="2051050" cy="707886"/>
          </a:xfrm>
          <a:prstGeom prst="rect">
            <a:avLst/>
          </a:prstGeom>
          <a:noFill/>
          <a:ln w="9525" algn="ctr">
            <a:noFill/>
            <a:miter lim="800000"/>
            <a:headEnd/>
            <a:tailEnd/>
          </a:ln>
          <a:effectLst/>
        </p:spPr>
        <p:txBody>
          <a:bodyPr wrap="square">
            <a:spAutoFit/>
          </a:bodyPr>
          <a:lstStyle/>
          <a:p>
            <a:pPr algn="ctr">
              <a:spcBef>
                <a:spcPct val="50000"/>
              </a:spcBef>
            </a:pPr>
            <a:r>
              <a:rPr lang="en-US" sz="2000" b="1" dirty="0" smtClean="0">
                <a:solidFill>
                  <a:schemeClr val="bg2"/>
                </a:solidFill>
              </a:rPr>
              <a:t>Be mindful of the emotion</a:t>
            </a:r>
            <a:endParaRPr lang="en-US" sz="2000" b="1" dirty="0">
              <a:solidFill>
                <a:schemeClr val="bg2"/>
              </a:solidFill>
            </a:endParaRPr>
          </a:p>
        </p:txBody>
      </p:sp>
      <p:sp>
        <p:nvSpPr>
          <p:cNvPr id="653582" name="Text Box 270"/>
          <p:cNvSpPr txBox="1">
            <a:spLocks noChangeArrowheads="1"/>
          </p:cNvSpPr>
          <p:nvPr/>
        </p:nvSpPr>
        <p:spPr bwMode="gray">
          <a:xfrm>
            <a:off x="762000" y="3048000"/>
            <a:ext cx="962025" cy="396875"/>
          </a:xfrm>
          <a:prstGeom prst="rect">
            <a:avLst/>
          </a:prstGeom>
          <a:noFill/>
          <a:ln w="9525" algn="ctr">
            <a:noFill/>
            <a:miter lim="800000"/>
            <a:headEnd/>
            <a:tailEnd/>
          </a:ln>
          <a:effectLst/>
        </p:spPr>
        <p:txBody>
          <a:bodyPr>
            <a:spAutoFit/>
          </a:bodyPr>
          <a:lstStyle/>
          <a:p>
            <a:pPr>
              <a:spcBef>
                <a:spcPct val="50000"/>
              </a:spcBef>
            </a:pPr>
            <a:r>
              <a:rPr lang="en-US" sz="2000" dirty="0">
                <a:solidFill>
                  <a:srgbClr val="333333"/>
                </a:solidFill>
              </a:rPr>
              <a:t>Title</a:t>
            </a:r>
          </a:p>
        </p:txBody>
      </p:sp>
      <p:sp>
        <p:nvSpPr>
          <p:cNvPr id="653583" name="Text Box 271"/>
          <p:cNvSpPr txBox="1">
            <a:spLocks noChangeArrowheads="1"/>
          </p:cNvSpPr>
          <p:nvPr/>
        </p:nvSpPr>
        <p:spPr bwMode="gray">
          <a:xfrm>
            <a:off x="3192463" y="2727325"/>
            <a:ext cx="2374900" cy="1384995"/>
          </a:xfrm>
          <a:prstGeom prst="rect">
            <a:avLst/>
          </a:prstGeom>
          <a:noFill/>
          <a:ln w="9525" algn="ctr">
            <a:noFill/>
            <a:miter lim="800000"/>
            <a:headEnd/>
            <a:tailEnd/>
          </a:ln>
          <a:effectLst/>
        </p:spPr>
        <p:txBody>
          <a:bodyPr>
            <a:spAutoFit/>
          </a:bodyPr>
          <a:lstStyle/>
          <a:p>
            <a:pPr algn="ctr"/>
            <a:r>
              <a:rPr lang="en-US" sz="2800" b="1" dirty="0" smtClean="0">
                <a:solidFill>
                  <a:schemeClr val="bg2"/>
                </a:solidFill>
              </a:rPr>
              <a:t>Dealing with</a:t>
            </a:r>
          </a:p>
          <a:p>
            <a:pPr algn="ctr"/>
            <a:r>
              <a:rPr lang="en-US" sz="2800" b="1" dirty="0" smtClean="0">
                <a:solidFill>
                  <a:schemeClr val="bg2"/>
                </a:solidFill>
              </a:rPr>
              <a:t>Primary</a:t>
            </a:r>
          </a:p>
          <a:p>
            <a:pPr algn="ctr"/>
            <a:r>
              <a:rPr lang="en-US" sz="2800" b="1" dirty="0" smtClean="0">
                <a:solidFill>
                  <a:schemeClr val="bg2"/>
                </a:solidFill>
              </a:rPr>
              <a:t>Emotions</a:t>
            </a:r>
            <a:endParaRPr lang="en-US" sz="2800" b="1" dirty="0">
              <a:solidFill>
                <a:schemeClr val="bg2"/>
              </a:solidFill>
            </a:endParaRPr>
          </a:p>
        </p:txBody>
      </p:sp>
      <p:grpSp>
        <p:nvGrpSpPr>
          <p:cNvPr id="8" name="Group 273"/>
          <p:cNvGrpSpPr>
            <a:grpSpLocks/>
          </p:cNvGrpSpPr>
          <p:nvPr/>
        </p:nvGrpSpPr>
        <p:grpSpPr bwMode="auto">
          <a:xfrm>
            <a:off x="6400800" y="3733800"/>
            <a:ext cx="1914525" cy="1046163"/>
            <a:chOff x="4209" y="1676"/>
            <a:chExt cx="1206" cy="659"/>
          </a:xfrm>
        </p:grpSpPr>
        <p:sp>
          <p:nvSpPr>
            <p:cNvPr id="45" name="Oval 249"/>
            <p:cNvSpPr>
              <a:spLocks noChangeArrowheads="1"/>
            </p:cNvSpPr>
            <p:nvPr/>
          </p:nvSpPr>
          <p:spPr bwMode="ltGray">
            <a:xfrm rot="-208054">
              <a:off x="4213" y="1725"/>
              <a:ext cx="1202" cy="610"/>
            </a:xfrm>
            <a:prstGeom prst="ellipse">
              <a:avLst/>
            </a:prstGeom>
            <a:gradFill rotWithShape="1">
              <a:gsLst>
                <a:gs pos="0">
                  <a:srgbClr val="DDDDDD">
                    <a:gamma/>
                    <a:shade val="55686"/>
                    <a:invGamma/>
                  </a:srgbClr>
                </a:gs>
                <a:gs pos="50000">
                  <a:srgbClr val="DDDDDD"/>
                </a:gs>
                <a:gs pos="100000">
                  <a:srgbClr val="DDDDDD">
                    <a:gamma/>
                    <a:shade val="55686"/>
                    <a:invGamma/>
                  </a:srgbClr>
                </a:gs>
              </a:gsLst>
              <a:lin ang="0" scaled="1"/>
            </a:gradFill>
            <a:ln w="9525" algn="ctr">
              <a:noFill/>
              <a:round/>
              <a:headEnd/>
              <a:tailEnd/>
            </a:ln>
            <a:effectLst/>
          </p:spPr>
          <p:txBody>
            <a:bodyPr wrap="none" anchor="ctr"/>
            <a:lstStyle/>
            <a:p>
              <a:endParaRPr lang="en-US"/>
            </a:p>
          </p:txBody>
        </p:sp>
        <p:sp>
          <p:nvSpPr>
            <p:cNvPr id="46" name="Oval 250"/>
            <p:cNvSpPr>
              <a:spLocks noChangeArrowheads="1"/>
            </p:cNvSpPr>
            <p:nvPr/>
          </p:nvSpPr>
          <p:spPr bwMode="ltGray">
            <a:xfrm rot="-208054">
              <a:off x="4209" y="1676"/>
              <a:ext cx="1203" cy="610"/>
            </a:xfrm>
            <a:prstGeom prst="ellipse">
              <a:avLst/>
            </a:prstGeom>
            <a:gradFill rotWithShape="1">
              <a:gsLst>
                <a:gs pos="0">
                  <a:srgbClr val="DDDDDD"/>
                </a:gs>
                <a:gs pos="100000">
                  <a:srgbClr val="DDDDDD">
                    <a:gamma/>
                    <a:tint val="33725"/>
                    <a:invGamma/>
                  </a:srgbClr>
                </a:gs>
              </a:gsLst>
              <a:lin ang="5400000" scaled="1"/>
            </a:gradFill>
            <a:ln w="9525" algn="ctr">
              <a:noFill/>
              <a:round/>
              <a:headEnd/>
              <a:tailEnd/>
            </a:ln>
            <a:effectLst/>
          </p:spPr>
          <p:txBody>
            <a:bodyPr wrap="none" anchor="ctr"/>
            <a:lstStyle/>
            <a:p>
              <a:endParaRPr lang="en-US"/>
            </a:p>
          </p:txBody>
        </p:sp>
      </p:grpSp>
      <p:grpSp>
        <p:nvGrpSpPr>
          <p:cNvPr id="9" name="Group 273"/>
          <p:cNvGrpSpPr>
            <a:grpSpLocks/>
          </p:cNvGrpSpPr>
          <p:nvPr/>
        </p:nvGrpSpPr>
        <p:grpSpPr bwMode="auto">
          <a:xfrm>
            <a:off x="381000" y="2743200"/>
            <a:ext cx="1914525" cy="1046163"/>
            <a:chOff x="4209" y="1676"/>
            <a:chExt cx="1206" cy="659"/>
          </a:xfrm>
        </p:grpSpPr>
        <p:sp>
          <p:nvSpPr>
            <p:cNvPr id="48" name="Oval 249"/>
            <p:cNvSpPr>
              <a:spLocks noChangeArrowheads="1"/>
            </p:cNvSpPr>
            <p:nvPr/>
          </p:nvSpPr>
          <p:spPr bwMode="ltGray">
            <a:xfrm rot="-208054">
              <a:off x="4213" y="1725"/>
              <a:ext cx="1202" cy="610"/>
            </a:xfrm>
            <a:prstGeom prst="ellipse">
              <a:avLst/>
            </a:prstGeom>
            <a:gradFill rotWithShape="1">
              <a:gsLst>
                <a:gs pos="0">
                  <a:srgbClr val="DDDDDD">
                    <a:gamma/>
                    <a:shade val="55686"/>
                    <a:invGamma/>
                  </a:srgbClr>
                </a:gs>
                <a:gs pos="50000">
                  <a:srgbClr val="DDDDDD"/>
                </a:gs>
                <a:gs pos="100000">
                  <a:srgbClr val="DDDDDD">
                    <a:gamma/>
                    <a:shade val="55686"/>
                    <a:invGamma/>
                  </a:srgbClr>
                </a:gs>
              </a:gsLst>
              <a:lin ang="0" scaled="1"/>
            </a:gradFill>
            <a:ln w="9525" algn="ctr">
              <a:noFill/>
              <a:round/>
              <a:headEnd/>
              <a:tailEnd/>
            </a:ln>
            <a:effectLst/>
          </p:spPr>
          <p:txBody>
            <a:bodyPr wrap="none" anchor="ctr"/>
            <a:lstStyle/>
            <a:p>
              <a:endParaRPr lang="en-US"/>
            </a:p>
          </p:txBody>
        </p:sp>
        <p:sp>
          <p:nvSpPr>
            <p:cNvPr id="49" name="Oval 250"/>
            <p:cNvSpPr>
              <a:spLocks noChangeArrowheads="1"/>
            </p:cNvSpPr>
            <p:nvPr/>
          </p:nvSpPr>
          <p:spPr bwMode="ltGray">
            <a:xfrm rot="-208054">
              <a:off x="4209" y="1676"/>
              <a:ext cx="1203" cy="610"/>
            </a:xfrm>
            <a:prstGeom prst="ellipse">
              <a:avLst/>
            </a:prstGeom>
            <a:gradFill rotWithShape="1">
              <a:gsLst>
                <a:gs pos="0">
                  <a:srgbClr val="DDDDDD"/>
                </a:gs>
                <a:gs pos="100000">
                  <a:srgbClr val="DDDDDD">
                    <a:gamma/>
                    <a:tint val="33725"/>
                    <a:invGamma/>
                  </a:srgbClr>
                </a:gs>
              </a:gsLst>
              <a:lin ang="5400000" scaled="1"/>
            </a:gradFill>
            <a:ln w="9525" algn="ctr">
              <a:noFill/>
              <a:round/>
              <a:headEnd/>
              <a:tailEnd/>
            </a:ln>
            <a:effectLst/>
          </p:spPr>
          <p:txBody>
            <a:bodyPr wrap="none" anchor="ctr"/>
            <a:lstStyle/>
            <a:p>
              <a:endParaRPr lang="en-US"/>
            </a:p>
          </p:txBody>
        </p:sp>
      </p:grpSp>
      <p:sp>
        <p:nvSpPr>
          <p:cNvPr id="50" name="Rectangle 49"/>
          <p:cNvSpPr/>
          <p:nvPr/>
        </p:nvSpPr>
        <p:spPr>
          <a:xfrm>
            <a:off x="2362200" y="1905000"/>
            <a:ext cx="1159292" cy="369332"/>
          </a:xfrm>
          <a:prstGeom prst="rect">
            <a:avLst/>
          </a:prstGeom>
        </p:spPr>
        <p:txBody>
          <a:bodyPr wrap="none">
            <a:spAutoFit/>
          </a:bodyPr>
          <a:lstStyle/>
          <a:p>
            <a:r>
              <a:rPr lang="en-US" b="1" dirty="0" smtClean="0">
                <a:solidFill>
                  <a:schemeClr val="bg2"/>
                </a:solidFill>
              </a:rPr>
              <a:t>Notice it.</a:t>
            </a:r>
            <a:endParaRPr lang="en-US" b="1" dirty="0">
              <a:solidFill>
                <a:schemeClr val="bg2"/>
              </a:solidFill>
            </a:endParaRPr>
          </a:p>
        </p:txBody>
      </p:sp>
      <p:sp>
        <p:nvSpPr>
          <p:cNvPr id="51" name="Rectangle 50"/>
          <p:cNvSpPr/>
          <p:nvPr/>
        </p:nvSpPr>
        <p:spPr>
          <a:xfrm>
            <a:off x="4800600" y="1676400"/>
            <a:ext cx="1752599" cy="369332"/>
          </a:xfrm>
          <a:prstGeom prst="rect">
            <a:avLst/>
          </a:prstGeom>
        </p:spPr>
        <p:txBody>
          <a:bodyPr wrap="square">
            <a:spAutoFit/>
          </a:bodyPr>
          <a:lstStyle/>
          <a:p>
            <a:r>
              <a:rPr lang="en-US" b="1" dirty="0" smtClean="0">
                <a:solidFill>
                  <a:schemeClr val="bg2"/>
                </a:solidFill>
              </a:rPr>
              <a:t>Acknowledge</a:t>
            </a:r>
            <a:endParaRPr lang="en-US" b="1" dirty="0">
              <a:solidFill>
                <a:schemeClr val="bg2"/>
              </a:solidFill>
            </a:endParaRPr>
          </a:p>
        </p:txBody>
      </p:sp>
      <p:sp>
        <p:nvSpPr>
          <p:cNvPr id="52" name="Rectangle 51"/>
          <p:cNvSpPr/>
          <p:nvPr/>
        </p:nvSpPr>
        <p:spPr>
          <a:xfrm>
            <a:off x="6629400" y="2590800"/>
            <a:ext cx="2029837" cy="646331"/>
          </a:xfrm>
          <a:prstGeom prst="rect">
            <a:avLst/>
          </a:prstGeom>
        </p:spPr>
        <p:txBody>
          <a:bodyPr wrap="square">
            <a:spAutoFit/>
          </a:bodyPr>
          <a:lstStyle/>
          <a:p>
            <a:r>
              <a:rPr lang="en-US" b="1" dirty="0" smtClean="0">
                <a:solidFill>
                  <a:schemeClr val="accent1">
                    <a:lumMod val="75000"/>
                  </a:schemeClr>
                </a:solidFill>
              </a:rPr>
              <a:t>    </a:t>
            </a:r>
            <a:r>
              <a:rPr lang="en-US" b="1" dirty="0" smtClean="0">
                <a:solidFill>
                  <a:schemeClr val="bg2"/>
                </a:solidFill>
              </a:rPr>
              <a:t>Identify the </a:t>
            </a:r>
          </a:p>
          <a:p>
            <a:r>
              <a:rPr lang="en-US" b="1" dirty="0" smtClean="0">
                <a:solidFill>
                  <a:schemeClr val="bg2"/>
                </a:solidFill>
              </a:rPr>
              <a:t>judgmentalism</a:t>
            </a:r>
            <a:endParaRPr lang="en-US" dirty="0">
              <a:solidFill>
                <a:schemeClr val="bg2"/>
              </a:solidFill>
            </a:endParaRPr>
          </a:p>
        </p:txBody>
      </p:sp>
      <p:sp>
        <p:nvSpPr>
          <p:cNvPr id="56" name="TextBox 55"/>
          <p:cNvSpPr txBox="1"/>
          <p:nvPr/>
        </p:nvSpPr>
        <p:spPr>
          <a:xfrm>
            <a:off x="6477000" y="3886200"/>
            <a:ext cx="2057400" cy="646331"/>
          </a:xfrm>
          <a:prstGeom prst="rect">
            <a:avLst/>
          </a:prstGeom>
          <a:noFill/>
        </p:spPr>
        <p:txBody>
          <a:bodyPr wrap="square" rtlCol="0">
            <a:spAutoFit/>
          </a:bodyPr>
          <a:lstStyle/>
          <a:p>
            <a:r>
              <a:rPr lang="en-US" b="1" dirty="0" smtClean="0">
                <a:solidFill>
                  <a:schemeClr val="bg2"/>
                </a:solidFill>
              </a:rPr>
              <a:t>   Dispute the judgmentalism</a:t>
            </a:r>
            <a:endParaRPr lang="en-US" b="1" dirty="0">
              <a:solidFill>
                <a:schemeClr val="bg2"/>
              </a:solidFill>
            </a:endParaRPr>
          </a:p>
        </p:txBody>
      </p:sp>
      <p:sp>
        <p:nvSpPr>
          <p:cNvPr id="57" name="Rectangle 56"/>
          <p:cNvSpPr/>
          <p:nvPr/>
        </p:nvSpPr>
        <p:spPr>
          <a:xfrm>
            <a:off x="1066800" y="4495800"/>
            <a:ext cx="2132429" cy="923330"/>
          </a:xfrm>
          <a:prstGeom prst="rect">
            <a:avLst/>
          </a:prstGeom>
        </p:spPr>
        <p:txBody>
          <a:bodyPr wrap="square">
            <a:spAutoFit/>
          </a:bodyPr>
          <a:lstStyle/>
          <a:p>
            <a:r>
              <a:rPr lang="en-US" b="1" dirty="0" smtClean="0">
                <a:solidFill>
                  <a:schemeClr val="bg2"/>
                </a:solidFill>
              </a:rPr>
              <a:t>       Increase</a:t>
            </a:r>
          </a:p>
          <a:p>
            <a:r>
              <a:rPr lang="en-US" b="1" dirty="0" smtClean="0">
                <a:solidFill>
                  <a:schemeClr val="bg2"/>
                </a:solidFill>
              </a:rPr>
              <a:t>the ability to</a:t>
            </a:r>
          </a:p>
          <a:p>
            <a:r>
              <a:rPr lang="en-US" b="1" dirty="0" smtClean="0">
                <a:solidFill>
                  <a:schemeClr val="bg2"/>
                </a:solidFill>
              </a:rPr>
              <a:t>tolerate emotion</a:t>
            </a:r>
            <a:endParaRPr lang="en-US" b="1" dirty="0">
              <a:solidFill>
                <a:schemeClr val="bg2"/>
              </a:solidFill>
            </a:endParaRPr>
          </a:p>
        </p:txBody>
      </p:sp>
      <p:sp>
        <p:nvSpPr>
          <p:cNvPr id="58" name="TextBox 57"/>
          <p:cNvSpPr txBox="1"/>
          <p:nvPr/>
        </p:nvSpPr>
        <p:spPr>
          <a:xfrm>
            <a:off x="685800" y="2743200"/>
            <a:ext cx="1295400" cy="923330"/>
          </a:xfrm>
          <a:prstGeom prst="rect">
            <a:avLst/>
          </a:prstGeom>
          <a:noFill/>
        </p:spPr>
        <p:txBody>
          <a:bodyPr wrap="square" rtlCol="0">
            <a:spAutoFit/>
          </a:bodyPr>
          <a:lstStyle/>
          <a:p>
            <a:r>
              <a:rPr lang="en-US" b="1" dirty="0" smtClean="0">
                <a:solidFill>
                  <a:schemeClr val="bg2"/>
                </a:solidFill>
              </a:rPr>
              <a:t>Stay with emotion for awhile</a:t>
            </a:r>
            <a:endParaRPr lang="en-US" b="1" dirty="0">
              <a:solidFill>
                <a:schemeClr val="bg2"/>
              </a:solidFill>
            </a:endParaRPr>
          </a:p>
        </p:txBody>
      </p:sp>
    </p:spTree>
    <p:extLst>
      <p:ext uri="{BB962C8B-B14F-4D97-AF65-F5344CB8AC3E}">
        <p14:creationId xmlns:p14="http://schemas.microsoft.com/office/powerpoint/2010/main" val="597654497"/>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ChangeArrowheads="1"/>
          </p:cNvSpPr>
          <p:nvPr/>
        </p:nvSpPr>
        <p:spPr bwMode="invGray">
          <a:xfrm>
            <a:off x="539552" y="1628800"/>
            <a:ext cx="2622748" cy="2257400"/>
          </a:xfrm>
          <a:prstGeom prst="roundRect">
            <a:avLst>
              <a:gd name="adj" fmla="val 9630"/>
            </a:avLst>
          </a:prstGeom>
          <a:solidFill>
            <a:schemeClr val="accent2"/>
          </a:solidFill>
          <a:ln w="19050">
            <a:noFill/>
            <a:round/>
            <a:headEnd/>
            <a:tailEnd/>
          </a:ln>
          <a:effectLst/>
        </p:spPr>
        <p:txBody>
          <a:bodyPr wrap="none" anchor="ctr"/>
          <a:lstStyle/>
          <a:p>
            <a:endParaRPr lang="en-US"/>
          </a:p>
        </p:txBody>
      </p:sp>
      <p:sp>
        <p:nvSpPr>
          <p:cNvPr id="65539" name="AutoShape 3"/>
          <p:cNvSpPr>
            <a:spLocks noChangeArrowheads="1"/>
          </p:cNvSpPr>
          <p:nvPr/>
        </p:nvSpPr>
        <p:spPr bwMode="gray">
          <a:xfrm>
            <a:off x="539552" y="1771004"/>
            <a:ext cx="2614811" cy="793900"/>
          </a:xfrm>
          <a:prstGeom prst="roundRect">
            <a:avLst>
              <a:gd name="adj" fmla="val 21824"/>
            </a:avLst>
          </a:prstGeom>
          <a:solidFill>
            <a:srgbClr val="FFFFFF"/>
          </a:solidFill>
          <a:ln w="19050">
            <a:noFill/>
            <a:round/>
            <a:headEnd/>
            <a:tailEnd/>
          </a:ln>
          <a:effectLst/>
        </p:spPr>
        <p:txBody>
          <a:bodyPr wrap="none" anchor="ctr"/>
          <a:lstStyle/>
          <a:p>
            <a:pPr lvl="0" defTabSz="771525">
              <a:spcBef>
                <a:spcPct val="20000"/>
              </a:spcBef>
              <a:buClr>
                <a:schemeClr val="hlink"/>
              </a:buClr>
              <a:buSzPct val="60000"/>
            </a:pPr>
            <a:r>
              <a:rPr lang="en-US" sz="2000" b="1" dirty="0" smtClean="0">
                <a:solidFill>
                  <a:schemeClr val="bg2"/>
                </a:solidFill>
                <a:latin typeface="Andalus" pitchFamily="2" charset="-78"/>
                <a:cs typeface="Andalus" pitchFamily="2" charset="-78"/>
              </a:rPr>
              <a:t>Plan to deal with</a:t>
            </a:r>
          </a:p>
          <a:p>
            <a:pPr lvl="0" defTabSz="771525">
              <a:spcBef>
                <a:spcPct val="20000"/>
              </a:spcBef>
              <a:buClr>
                <a:schemeClr val="hlink"/>
              </a:buClr>
              <a:buSzPct val="60000"/>
            </a:pPr>
            <a:r>
              <a:rPr lang="en-US" sz="2000" b="1" dirty="0" smtClean="0">
                <a:solidFill>
                  <a:schemeClr val="bg2"/>
                </a:solidFill>
                <a:latin typeface="Andalus" pitchFamily="2" charset="-78"/>
                <a:cs typeface="Andalus" pitchFamily="2" charset="-78"/>
              </a:rPr>
              <a:t>secondary emotion</a:t>
            </a:r>
          </a:p>
        </p:txBody>
      </p:sp>
      <p:sp>
        <p:nvSpPr>
          <p:cNvPr id="65540" name="Rectangle 4"/>
          <p:cNvSpPr>
            <a:spLocks noGrp="1" noChangeArrowheads="1"/>
          </p:cNvSpPr>
          <p:nvPr>
            <p:ph type="title"/>
          </p:nvPr>
        </p:nvSpPr>
        <p:spPr>
          <a:xfrm>
            <a:off x="1579267" y="188640"/>
            <a:ext cx="6934200" cy="833437"/>
          </a:xfrm>
        </p:spPr>
        <p:txBody>
          <a:bodyPr/>
          <a:lstStyle/>
          <a:p>
            <a:pPr algn="ctr"/>
            <a:r>
              <a:rPr lang="en-US" sz="3600" dirty="0" smtClean="0"/>
              <a:t>Managing Secondary Emotions</a:t>
            </a:r>
          </a:p>
        </p:txBody>
      </p:sp>
      <p:grpSp>
        <p:nvGrpSpPr>
          <p:cNvPr id="65541" name="Group 5"/>
          <p:cNvGrpSpPr>
            <a:grpSpLocks/>
          </p:cNvGrpSpPr>
          <p:nvPr/>
        </p:nvGrpSpPr>
        <p:grpSpPr bwMode="auto">
          <a:xfrm>
            <a:off x="3259138" y="3429000"/>
            <a:ext cx="2574925" cy="1892300"/>
            <a:chOff x="2081" y="2064"/>
            <a:chExt cx="1622" cy="1192"/>
          </a:xfrm>
        </p:grpSpPr>
        <p:sp>
          <p:nvSpPr>
            <p:cNvPr id="65542" name="Oval 6"/>
            <p:cNvSpPr>
              <a:spLocks noChangeAspect="1" noChangeArrowheads="1"/>
            </p:cNvSpPr>
            <p:nvPr/>
          </p:nvSpPr>
          <p:spPr bwMode="invGray">
            <a:xfrm>
              <a:off x="2286" y="2064"/>
              <a:ext cx="1228" cy="1192"/>
            </a:xfrm>
            <a:prstGeom prst="ellipse">
              <a:avLst/>
            </a:prstGeom>
            <a:solidFill>
              <a:schemeClr val="hlink"/>
            </a:solidFill>
            <a:ln w="38100">
              <a:noFill/>
              <a:round/>
              <a:headEnd/>
              <a:tailEnd/>
            </a:ln>
            <a:effectLst/>
          </p:spPr>
          <p:txBody>
            <a:bodyPr wrap="none" anchor="ctr"/>
            <a:lstStyle/>
            <a:p>
              <a:endParaRPr lang="en-US"/>
            </a:p>
          </p:txBody>
        </p:sp>
        <p:sp>
          <p:nvSpPr>
            <p:cNvPr id="65543" name="AutoShape 7"/>
            <p:cNvSpPr>
              <a:spLocks noChangeAspect="1" noChangeArrowheads="1"/>
            </p:cNvSpPr>
            <p:nvPr/>
          </p:nvSpPr>
          <p:spPr bwMode="invGray">
            <a:xfrm rot="3224849">
              <a:off x="3359" y="2125"/>
              <a:ext cx="316" cy="373"/>
            </a:xfrm>
            <a:prstGeom prst="upArrow">
              <a:avLst>
                <a:gd name="adj1" fmla="val 43667"/>
                <a:gd name="adj2" fmla="val 48100"/>
              </a:avLst>
            </a:prstGeom>
            <a:solidFill>
              <a:schemeClr val="hlink"/>
            </a:solidFill>
            <a:ln w="38100">
              <a:noFill/>
              <a:miter lim="800000"/>
              <a:headEnd/>
              <a:tailEnd/>
            </a:ln>
            <a:effectLst/>
          </p:spPr>
          <p:txBody>
            <a:bodyPr wrap="none" anchor="ctr"/>
            <a:lstStyle/>
            <a:p>
              <a:endParaRPr lang="en-US"/>
            </a:p>
          </p:txBody>
        </p:sp>
        <p:sp>
          <p:nvSpPr>
            <p:cNvPr id="65544" name="AutoShape 8"/>
            <p:cNvSpPr>
              <a:spLocks noChangeAspect="1" noChangeArrowheads="1"/>
            </p:cNvSpPr>
            <p:nvPr/>
          </p:nvSpPr>
          <p:spPr bwMode="invGray">
            <a:xfrm rot="18769985" flipV="1">
              <a:off x="3293" y="2899"/>
              <a:ext cx="316" cy="373"/>
            </a:xfrm>
            <a:prstGeom prst="upArrow">
              <a:avLst>
                <a:gd name="adj1" fmla="val 43667"/>
                <a:gd name="adj2" fmla="val 48100"/>
              </a:avLst>
            </a:prstGeom>
            <a:solidFill>
              <a:schemeClr val="hlink"/>
            </a:solidFill>
            <a:ln w="38100">
              <a:noFill/>
              <a:miter lim="800000"/>
              <a:headEnd/>
              <a:tailEnd/>
            </a:ln>
            <a:effectLst/>
          </p:spPr>
          <p:txBody>
            <a:bodyPr wrap="none" anchor="ctr"/>
            <a:lstStyle/>
            <a:p>
              <a:endParaRPr lang="en-US"/>
            </a:p>
          </p:txBody>
        </p:sp>
        <p:sp>
          <p:nvSpPr>
            <p:cNvPr id="65545" name="AutoShape 9"/>
            <p:cNvSpPr>
              <a:spLocks noChangeAspect="1" noChangeArrowheads="1"/>
            </p:cNvSpPr>
            <p:nvPr/>
          </p:nvSpPr>
          <p:spPr bwMode="invGray">
            <a:xfrm rot="18248803" flipH="1">
              <a:off x="2110" y="2113"/>
              <a:ext cx="316" cy="373"/>
            </a:xfrm>
            <a:prstGeom prst="upArrow">
              <a:avLst>
                <a:gd name="adj1" fmla="val 43667"/>
                <a:gd name="adj2" fmla="val 48100"/>
              </a:avLst>
            </a:prstGeom>
            <a:solidFill>
              <a:schemeClr val="hlink"/>
            </a:solidFill>
            <a:ln w="38100">
              <a:noFill/>
              <a:miter lim="800000"/>
              <a:headEnd/>
              <a:tailEnd/>
            </a:ln>
            <a:effectLst/>
          </p:spPr>
          <p:txBody>
            <a:bodyPr wrap="none" anchor="ctr"/>
            <a:lstStyle/>
            <a:p>
              <a:endParaRPr lang="en-US"/>
            </a:p>
          </p:txBody>
        </p:sp>
        <p:sp>
          <p:nvSpPr>
            <p:cNvPr id="65546" name="AutoShape 10"/>
            <p:cNvSpPr>
              <a:spLocks noChangeAspect="1" noChangeArrowheads="1"/>
            </p:cNvSpPr>
            <p:nvPr/>
          </p:nvSpPr>
          <p:spPr bwMode="invGray">
            <a:xfrm rot="-40004784" flipH="1" flipV="1">
              <a:off x="2152" y="2899"/>
              <a:ext cx="316" cy="373"/>
            </a:xfrm>
            <a:prstGeom prst="upArrow">
              <a:avLst>
                <a:gd name="adj1" fmla="val 43667"/>
                <a:gd name="adj2" fmla="val 48100"/>
              </a:avLst>
            </a:prstGeom>
            <a:solidFill>
              <a:schemeClr val="hlink"/>
            </a:solidFill>
            <a:ln w="38100">
              <a:noFill/>
              <a:miter lim="800000"/>
              <a:headEnd/>
              <a:tailEnd/>
            </a:ln>
            <a:effectLst/>
          </p:spPr>
          <p:txBody>
            <a:bodyPr wrap="none" anchor="ctr"/>
            <a:lstStyle/>
            <a:p>
              <a:endParaRPr lang="en-US"/>
            </a:p>
          </p:txBody>
        </p:sp>
      </p:grpSp>
      <p:sp>
        <p:nvSpPr>
          <p:cNvPr id="65547" name="Oval 11"/>
          <p:cNvSpPr>
            <a:spLocks noChangeArrowheads="1"/>
          </p:cNvSpPr>
          <p:nvPr/>
        </p:nvSpPr>
        <p:spPr bwMode="gray">
          <a:xfrm>
            <a:off x="3832225" y="3667125"/>
            <a:ext cx="1447800" cy="1447800"/>
          </a:xfrm>
          <a:prstGeom prst="ellipse">
            <a:avLst/>
          </a:prstGeom>
          <a:solidFill>
            <a:srgbClr val="FFFFFF"/>
          </a:solidFill>
          <a:ln w="57150">
            <a:noFill/>
            <a:round/>
            <a:headEnd/>
            <a:tailEnd/>
          </a:ln>
          <a:effectLst/>
        </p:spPr>
        <p:txBody>
          <a:bodyPr wrap="none" anchor="ctr"/>
          <a:lstStyle/>
          <a:p>
            <a:endParaRPr lang="en-US"/>
          </a:p>
        </p:txBody>
      </p:sp>
      <p:sp>
        <p:nvSpPr>
          <p:cNvPr id="65548" name="Rectangle 12"/>
          <p:cNvSpPr>
            <a:spLocks noChangeArrowheads="1"/>
          </p:cNvSpPr>
          <p:nvPr/>
        </p:nvSpPr>
        <p:spPr bwMode="gray">
          <a:xfrm>
            <a:off x="3622676" y="4041775"/>
            <a:ext cx="1787524" cy="707886"/>
          </a:xfrm>
          <a:prstGeom prst="rect">
            <a:avLst/>
          </a:prstGeom>
          <a:noFill/>
          <a:ln w="9525">
            <a:noFill/>
            <a:miter lim="800000"/>
            <a:headEnd/>
            <a:tailEnd/>
          </a:ln>
          <a:effectLst/>
        </p:spPr>
        <p:txBody>
          <a:bodyPr wrap="square">
            <a:spAutoFit/>
          </a:bodyPr>
          <a:lstStyle/>
          <a:p>
            <a:pPr algn="ctr"/>
            <a:r>
              <a:rPr lang="en-US" sz="2000" b="1" dirty="0" smtClean="0">
                <a:solidFill>
                  <a:schemeClr val="bg2"/>
                </a:solidFill>
                <a:latin typeface="Andalus" panose="02020603050405020304" pitchFamily="18" charset="-78"/>
                <a:cs typeface="Andalus" panose="02020603050405020304" pitchFamily="18" charset="-78"/>
              </a:rPr>
              <a:t>Secondary Emotions</a:t>
            </a:r>
            <a:endParaRPr lang="en-US" sz="2000" b="1" dirty="0">
              <a:solidFill>
                <a:schemeClr val="bg2"/>
              </a:solidFill>
              <a:latin typeface="Andalus" panose="02020603050405020304" pitchFamily="18" charset="-78"/>
              <a:cs typeface="Andalus" panose="02020603050405020304" pitchFamily="18" charset="-78"/>
            </a:endParaRPr>
          </a:p>
        </p:txBody>
      </p:sp>
      <p:sp>
        <p:nvSpPr>
          <p:cNvPr id="65551" name="AutoShape 15"/>
          <p:cNvSpPr>
            <a:spLocks noChangeArrowheads="1"/>
          </p:cNvSpPr>
          <p:nvPr/>
        </p:nvSpPr>
        <p:spPr bwMode="invGray">
          <a:xfrm>
            <a:off x="5867400" y="1628800"/>
            <a:ext cx="2809056" cy="2244700"/>
          </a:xfrm>
          <a:prstGeom prst="roundRect">
            <a:avLst>
              <a:gd name="adj" fmla="val 9630"/>
            </a:avLst>
          </a:prstGeom>
          <a:solidFill>
            <a:schemeClr val="hlink"/>
          </a:solidFill>
          <a:ln w="19050">
            <a:noFill/>
            <a:round/>
            <a:headEnd/>
            <a:tailEnd/>
          </a:ln>
          <a:effectLst/>
        </p:spPr>
        <p:txBody>
          <a:bodyPr wrap="none" anchor="ctr"/>
          <a:lstStyle/>
          <a:p>
            <a:pPr lvl="0" defTabSz="771525">
              <a:spcBef>
                <a:spcPct val="20000"/>
              </a:spcBef>
              <a:buClr>
                <a:schemeClr val="hlink"/>
              </a:buClr>
              <a:buSzPct val="60000"/>
            </a:pPr>
            <a:endParaRPr lang="en-US" dirty="0" smtClean="0">
              <a:effectLst>
                <a:outerShdw blurRad="38100" dist="38100" dir="2700000" algn="tl">
                  <a:srgbClr val="000000"/>
                </a:outerShdw>
              </a:effectLst>
            </a:endParaRPr>
          </a:p>
        </p:txBody>
      </p:sp>
      <p:sp>
        <p:nvSpPr>
          <p:cNvPr id="65552" name="AutoShape 16"/>
          <p:cNvSpPr>
            <a:spLocks noChangeArrowheads="1"/>
          </p:cNvSpPr>
          <p:nvPr/>
        </p:nvSpPr>
        <p:spPr bwMode="gray">
          <a:xfrm>
            <a:off x="5925868" y="1844824"/>
            <a:ext cx="2750588" cy="385762"/>
          </a:xfrm>
          <a:prstGeom prst="roundRect">
            <a:avLst>
              <a:gd name="adj" fmla="val 21824"/>
            </a:avLst>
          </a:prstGeom>
          <a:solidFill>
            <a:srgbClr val="FFFFFF"/>
          </a:solidFill>
          <a:ln w="19050">
            <a:noFill/>
            <a:round/>
            <a:headEnd/>
            <a:tailEnd/>
          </a:ln>
          <a:effectLst/>
        </p:spPr>
        <p:txBody>
          <a:bodyPr wrap="none" anchor="ctr"/>
          <a:lstStyle/>
          <a:p>
            <a:pPr lvl="0" defTabSz="771525">
              <a:spcBef>
                <a:spcPct val="20000"/>
              </a:spcBef>
              <a:buClr>
                <a:schemeClr val="hlink"/>
              </a:buClr>
              <a:buSzPct val="60000"/>
            </a:pPr>
            <a:r>
              <a:rPr lang="en-US" sz="2000" b="1" dirty="0" smtClean="0">
                <a:solidFill>
                  <a:schemeClr val="bg2"/>
                </a:solidFill>
                <a:latin typeface="Andalus" pitchFamily="2" charset="-78"/>
                <a:cs typeface="Andalus" pitchFamily="2" charset="-78"/>
              </a:rPr>
              <a:t>Identify the emotion</a:t>
            </a:r>
          </a:p>
        </p:txBody>
      </p:sp>
      <p:sp>
        <p:nvSpPr>
          <p:cNvPr id="65553" name="Rectangle 17"/>
          <p:cNvSpPr>
            <a:spLocks noChangeArrowheads="1"/>
          </p:cNvSpPr>
          <p:nvPr/>
        </p:nvSpPr>
        <p:spPr bwMode="gray">
          <a:xfrm>
            <a:off x="6061075" y="3124200"/>
            <a:ext cx="1897063" cy="360612"/>
          </a:xfrm>
          <a:prstGeom prst="rect">
            <a:avLst/>
          </a:prstGeom>
          <a:noFill/>
          <a:ln w="9525">
            <a:noFill/>
            <a:miter lim="800000"/>
            <a:headEnd/>
            <a:tailEnd/>
          </a:ln>
          <a:effectLst/>
        </p:spPr>
        <p:txBody>
          <a:bodyPr>
            <a:spAutoFit/>
          </a:bodyPr>
          <a:lstStyle/>
          <a:p>
            <a:pPr algn="ctr">
              <a:lnSpc>
                <a:spcPct val="120000"/>
              </a:lnSpc>
              <a:buClr>
                <a:srgbClr val="7B9B63"/>
              </a:buClr>
              <a:buSzPct val="60000"/>
              <a:buFont typeface="Arial" charset="0"/>
              <a:buNone/>
            </a:pPr>
            <a:endParaRPr lang="en-US" sz="1600" b="1" dirty="0">
              <a:solidFill>
                <a:srgbClr val="FFFFFF"/>
              </a:solidFill>
            </a:endParaRPr>
          </a:p>
        </p:txBody>
      </p:sp>
      <p:sp>
        <p:nvSpPr>
          <p:cNvPr id="65554" name="AutoShape 18"/>
          <p:cNvSpPr>
            <a:spLocks noChangeArrowheads="1"/>
          </p:cNvSpPr>
          <p:nvPr/>
        </p:nvSpPr>
        <p:spPr bwMode="invGray">
          <a:xfrm>
            <a:off x="281458" y="3994013"/>
            <a:ext cx="2953917" cy="1984097"/>
          </a:xfrm>
          <a:prstGeom prst="roundRect">
            <a:avLst>
              <a:gd name="adj" fmla="val 9630"/>
            </a:avLst>
          </a:prstGeom>
          <a:solidFill>
            <a:schemeClr val="hlink"/>
          </a:solidFill>
          <a:ln w="19050">
            <a:noFill/>
            <a:round/>
            <a:headEnd/>
            <a:tailEnd/>
          </a:ln>
          <a:effectLst/>
        </p:spPr>
        <p:txBody>
          <a:bodyPr wrap="none" anchor="ctr"/>
          <a:lstStyle/>
          <a:p>
            <a:endParaRPr lang="en-US"/>
          </a:p>
        </p:txBody>
      </p:sp>
      <p:sp>
        <p:nvSpPr>
          <p:cNvPr id="65555" name="AutoShape 19"/>
          <p:cNvSpPr>
            <a:spLocks noChangeArrowheads="1"/>
          </p:cNvSpPr>
          <p:nvPr/>
        </p:nvSpPr>
        <p:spPr bwMode="gray">
          <a:xfrm>
            <a:off x="323528" y="4572000"/>
            <a:ext cx="2830835" cy="664493"/>
          </a:xfrm>
          <a:prstGeom prst="roundRect">
            <a:avLst>
              <a:gd name="adj" fmla="val 21824"/>
            </a:avLst>
          </a:prstGeom>
          <a:solidFill>
            <a:srgbClr val="FFFFFF"/>
          </a:solidFill>
          <a:ln w="19050">
            <a:noFill/>
            <a:round/>
            <a:headEnd/>
            <a:tailEnd/>
          </a:ln>
          <a:effectLst/>
        </p:spPr>
        <p:txBody>
          <a:bodyPr wrap="none" anchor="ctr"/>
          <a:lstStyle/>
          <a:p>
            <a:pPr algn="ctr"/>
            <a:r>
              <a:rPr lang="en-US" sz="2000" b="1" dirty="0" smtClean="0">
                <a:solidFill>
                  <a:schemeClr val="bg2"/>
                </a:solidFill>
                <a:latin typeface="Andalus" pitchFamily="2" charset="-78"/>
                <a:cs typeface="Andalus" pitchFamily="2" charset="-78"/>
              </a:rPr>
              <a:t>Plan to deal with </a:t>
            </a:r>
          </a:p>
          <a:p>
            <a:pPr algn="ctr"/>
            <a:r>
              <a:rPr lang="en-US" sz="2000" b="1" dirty="0" smtClean="0">
                <a:solidFill>
                  <a:schemeClr val="bg2"/>
                </a:solidFill>
                <a:latin typeface="Andalus" pitchFamily="2" charset="-78"/>
                <a:cs typeface="Andalus" pitchFamily="2" charset="-78"/>
              </a:rPr>
              <a:t>the Primary Emotion</a:t>
            </a:r>
            <a:endParaRPr lang="en-US" sz="2000" b="1" dirty="0">
              <a:solidFill>
                <a:schemeClr val="bg2"/>
              </a:solidFill>
              <a:latin typeface="Andalus" pitchFamily="2" charset="-78"/>
              <a:cs typeface="Andalus" pitchFamily="2" charset="-78"/>
            </a:endParaRPr>
          </a:p>
        </p:txBody>
      </p:sp>
      <p:sp>
        <p:nvSpPr>
          <p:cNvPr id="65556" name="Rectangle 20"/>
          <p:cNvSpPr>
            <a:spLocks noChangeArrowheads="1"/>
          </p:cNvSpPr>
          <p:nvPr/>
        </p:nvSpPr>
        <p:spPr bwMode="gray">
          <a:xfrm>
            <a:off x="1108075" y="5056188"/>
            <a:ext cx="1897063" cy="360612"/>
          </a:xfrm>
          <a:prstGeom prst="rect">
            <a:avLst/>
          </a:prstGeom>
          <a:noFill/>
          <a:ln w="9525">
            <a:noFill/>
            <a:miter lim="800000"/>
            <a:headEnd/>
            <a:tailEnd/>
          </a:ln>
          <a:effectLst/>
        </p:spPr>
        <p:txBody>
          <a:bodyPr>
            <a:spAutoFit/>
          </a:bodyPr>
          <a:lstStyle/>
          <a:p>
            <a:pPr algn="ctr">
              <a:lnSpc>
                <a:spcPct val="120000"/>
              </a:lnSpc>
              <a:buClr>
                <a:srgbClr val="7B9B63"/>
              </a:buClr>
              <a:buSzPct val="60000"/>
              <a:buFont typeface="Arial" charset="0"/>
              <a:buNone/>
            </a:pPr>
            <a:endParaRPr lang="en-US" sz="1600" b="1" dirty="0">
              <a:solidFill>
                <a:srgbClr val="FFFFFF"/>
              </a:solidFill>
            </a:endParaRPr>
          </a:p>
        </p:txBody>
      </p:sp>
      <p:sp>
        <p:nvSpPr>
          <p:cNvPr id="65557" name="AutoShape 21"/>
          <p:cNvSpPr>
            <a:spLocks noChangeArrowheads="1"/>
          </p:cNvSpPr>
          <p:nvPr/>
        </p:nvSpPr>
        <p:spPr bwMode="invGray">
          <a:xfrm>
            <a:off x="6006022" y="3994013"/>
            <a:ext cx="2864172" cy="2325960"/>
          </a:xfrm>
          <a:prstGeom prst="roundRect">
            <a:avLst>
              <a:gd name="adj" fmla="val 9630"/>
            </a:avLst>
          </a:prstGeom>
          <a:solidFill>
            <a:schemeClr val="accent2"/>
          </a:solidFill>
          <a:ln w="19050">
            <a:noFill/>
            <a:round/>
            <a:headEnd/>
            <a:tailEnd/>
          </a:ln>
          <a:effectLst/>
        </p:spPr>
        <p:txBody>
          <a:bodyPr wrap="none" anchor="ctr"/>
          <a:lstStyle/>
          <a:p>
            <a:endParaRPr lang="en-US"/>
          </a:p>
        </p:txBody>
      </p:sp>
      <p:sp>
        <p:nvSpPr>
          <p:cNvPr id="65558" name="AutoShape 22"/>
          <p:cNvSpPr>
            <a:spLocks noChangeArrowheads="1"/>
          </p:cNvSpPr>
          <p:nvPr/>
        </p:nvSpPr>
        <p:spPr bwMode="gray">
          <a:xfrm>
            <a:off x="5982367" y="4162252"/>
            <a:ext cx="2720156" cy="737393"/>
          </a:xfrm>
          <a:prstGeom prst="roundRect">
            <a:avLst>
              <a:gd name="adj" fmla="val 21824"/>
            </a:avLst>
          </a:prstGeom>
          <a:solidFill>
            <a:srgbClr val="FFFFFF"/>
          </a:solidFill>
          <a:ln w="19050">
            <a:noFill/>
            <a:round/>
            <a:headEnd/>
            <a:tailEnd/>
          </a:ln>
          <a:effectLst/>
        </p:spPr>
        <p:txBody>
          <a:bodyPr wrap="none" anchor="ctr"/>
          <a:lstStyle/>
          <a:p>
            <a:pPr algn="ctr"/>
            <a:r>
              <a:rPr lang="en-US" sz="2000" b="1" dirty="0" smtClean="0">
                <a:solidFill>
                  <a:schemeClr val="bg2"/>
                </a:solidFill>
                <a:latin typeface="Andalus" pitchFamily="2" charset="-78"/>
                <a:cs typeface="Andalus" pitchFamily="2" charset="-78"/>
              </a:rPr>
              <a:t>Identify</a:t>
            </a:r>
            <a:r>
              <a:rPr lang="en-US" sz="2000" b="1" dirty="0" smtClean="0">
                <a:solidFill>
                  <a:schemeClr val="bg2"/>
                </a:solidFill>
                <a:effectLst>
                  <a:outerShdw blurRad="38100" dist="38100" dir="2700000" algn="tl">
                    <a:srgbClr val="000000"/>
                  </a:outerShdw>
                </a:effectLst>
                <a:latin typeface="Andalus" pitchFamily="2" charset="-78"/>
                <a:cs typeface="Andalus" pitchFamily="2" charset="-78"/>
              </a:rPr>
              <a:t> </a:t>
            </a:r>
            <a:r>
              <a:rPr lang="en-US" sz="2000" b="1" dirty="0" smtClean="0">
                <a:solidFill>
                  <a:schemeClr val="bg2"/>
                </a:solidFill>
                <a:latin typeface="Andalus" pitchFamily="2" charset="-78"/>
                <a:cs typeface="Andalus" pitchFamily="2" charset="-78"/>
              </a:rPr>
              <a:t>primary </a:t>
            </a:r>
          </a:p>
          <a:p>
            <a:pPr algn="ctr"/>
            <a:r>
              <a:rPr lang="en-US" sz="2000" b="1" dirty="0" smtClean="0">
                <a:solidFill>
                  <a:schemeClr val="bg2"/>
                </a:solidFill>
                <a:latin typeface="Andalus" pitchFamily="2" charset="-78"/>
                <a:cs typeface="Andalus" pitchFamily="2" charset="-78"/>
              </a:rPr>
              <a:t>from secondary </a:t>
            </a:r>
            <a:endParaRPr lang="en-US" sz="2000" b="1" dirty="0">
              <a:solidFill>
                <a:schemeClr val="bg2"/>
              </a:solidFill>
              <a:latin typeface="Andalus" pitchFamily="2" charset="-78"/>
              <a:cs typeface="Andalus" pitchFamily="2" charset="-78"/>
            </a:endParaRPr>
          </a:p>
        </p:txBody>
      </p:sp>
      <p:sp>
        <p:nvSpPr>
          <p:cNvPr id="24" name="Rectangle 23"/>
          <p:cNvSpPr/>
          <p:nvPr/>
        </p:nvSpPr>
        <p:spPr>
          <a:xfrm>
            <a:off x="5821659" y="2427984"/>
            <a:ext cx="2854797" cy="1274195"/>
          </a:xfrm>
          <a:prstGeom prst="rect">
            <a:avLst/>
          </a:prstGeom>
        </p:spPr>
        <p:txBody>
          <a:bodyPr wrap="square">
            <a:spAutoFit/>
          </a:bodyPr>
          <a:lstStyle/>
          <a:p>
            <a:pPr lvl="0" algn="ctr" defTabSz="771525">
              <a:spcBef>
                <a:spcPct val="20000"/>
              </a:spcBef>
              <a:buClr>
                <a:schemeClr val="hlink"/>
              </a:buClr>
              <a:buSzPct val="60000"/>
            </a:pPr>
            <a:r>
              <a:rPr lang="en-US" sz="2400" b="1" dirty="0" smtClean="0">
                <a:solidFill>
                  <a:schemeClr val="tx1">
                    <a:lumMod val="85000"/>
                    <a:lumOff val="15000"/>
                  </a:schemeClr>
                </a:solidFill>
                <a:latin typeface="Andalus" panose="02020603050405020304" pitchFamily="18" charset="-78"/>
                <a:cs typeface="Andalus" panose="02020603050405020304" pitchFamily="18" charset="-78"/>
              </a:rPr>
              <a:t>My friend is ignoring me.  </a:t>
            </a:r>
          </a:p>
          <a:p>
            <a:pPr lvl="0" algn="ctr" defTabSz="771525">
              <a:spcBef>
                <a:spcPct val="20000"/>
              </a:spcBef>
              <a:buClr>
                <a:schemeClr val="hlink"/>
              </a:buClr>
              <a:buSzPct val="60000"/>
            </a:pPr>
            <a:r>
              <a:rPr lang="en-US" sz="2400" b="1" dirty="0" smtClean="0">
                <a:solidFill>
                  <a:schemeClr val="tx1">
                    <a:lumMod val="85000"/>
                    <a:lumOff val="15000"/>
                  </a:schemeClr>
                </a:solidFill>
                <a:latin typeface="Andalus" panose="02020603050405020304" pitchFamily="18" charset="-78"/>
                <a:cs typeface="Andalus" panose="02020603050405020304" pitchFamily="18" charset="-78"/>
              </a:rPr>
              <a:t>I feel unworthy.</a:t>
            </a:r>
          </a:p>
        </p:txBody>
      </p:sp>
      <p:sp>
        <p:nvSpPr>
          <p:cNvPr id="25" name="TextBox 24"/>
          <p:cNvSpPr txBox="1"/>
          <p:nvPr/>
        </p:nvSpPr>
        <p:spPr>
          <a:xfrm>
            <a:off x="5719968" y="5340082"/>
            <a:ext cx="3336836" cy="769441"/>
          </a:xfrm>
          <a:prstGeom prst="rect">
            <a:avLst/>
          </a:prstGeom>
          <a:noFill/>
        </p:spPr>
        <p:txBody>
          <a:bodyPr wrap="square" rtlCol="0">
            <a:spAutoFit/>
          </a:bodyPr>
          <a:lstStyle/>
          <a:p>
            <a:pPr lvl="0" algn="ctr" defTabSz="771525">
              <a:spcBef>
                <a:spcPct val="20000"/>
              </a:spcBef>
              <a:buClr>
                <a:schemeClr val="hlink"/>
              </a:buClr>
              <a:buSzPct val="60000"/>
            </a:pPr>
            <a:r>
              <a:rPr lang="en-US" sz="2000" b="1" dirty="0" smtClean="0">
                <a:solidFill>
                  <a:schemeClr val="tx1">
                    <a:lumMod val="85000"/>
                    <a:lumOff val="15000"/>
                  </a:schemeClr>
                </a:solidFill>
                <a:latin typeface="Andalus" panose="02020603050405020304" pitchFamily="18" charset="-78"/>
                <a:cs typeface="Andalus" panose="02020603050405020304" pitchFamily="18" charset="-78"/>
              </a:rPr>
              <a:t>Primary: being ignored. Secondary: unworthy</a:t>
            </a:r>
            <a:r>
              <a:rPr lang="en-US" sz="2400" b="1" dirty="0" smtClean="0">
                <a:solidFill>
                  <a:schemeClr val="tx1">
                    <a:lumMod val="85000"/>
                    <a:lumOff val="15000"/>
                  </a:schemeClr>
                </a:solidFill>
                <a:latin typeface="Andalus" panose="02020603050405020304" pitchFamily="18" charset="-78"/>
                <a:cs typeface="Andalus" panose="02020603050405020304" pitchFamily="18" charset="-78"/>
              </a:rPr>
              <a:t>.</a:t>
            </a:r>
          </a:p>
        </p:txBody>
      </p:sp>
      <p:sp>
        <p:nvSpPr>
          <p:cNvPr id="26" name="Rectangle 25"/>
          <p:cNvSpPr/>
          <p:nvPr/>
        </p:nvSpPr>
        <p:spPr>
          <a:xfrm>
            <a:off x="349851" y="5306774"/>
            <a:ext cx="2778188" cy="707886"/>
          </a:xfrm>
          <a:prstGeom prst="rect">
            <a:avLst/>
          </a:prstGeom>
        </p:spPr>
        <p:txBody>
          <a:bodyPr wrap="square">
            <a:spAutoFit/>
          </a:bodyPr>
          <a:lstStyle/>
          <a:p>
            <a:pPr algn="ctr"/>
            <a:r>
              <a:rPr lang="en-US" sz="2000" b="1" dirty="0" smtClean="0">
                <a:solidFill>
                  <a:schemeClr val="tx1">
                    <a:lumMod val="85000"/>
                    <a:lumOff val="15000"/>
                  </a:schemeClr>
                </a:solidFill>
                <a:latin typeface="Andalus" panose="02020603050405020304" pitchFamily="18" charset="-78"/>
                <a:cs typeface="Andalus" panose="02020603050405020304" pitchFamily="18" charset="-78"/>
              </a:rPr>
              <a:t>Don’t take it </a:t>
            </a:r>
          </a:p>
          <a:p>
            <a:pPr algn="ctr"/>
            <a:r>
              <a:rPr lang="en-US" sz="2000" b="1" dirty="0" smtClean="0">
                <a:solidFill>
                  <a:schemeClr val="tx1">
                    <a:lumMod val="85000"/>
                    <a:lumOff val="15000"/>
                  </a:schemeClr>
                </a:solidFill>
                <a:latin typeface="Andalus" panose="02020603050405020304" pitchFamily="18" charset="-78"/>
                <a:cs typeface="Andalus" panose="02020603050405020304" pitchFamily="18" charset="-78"/>
              </a:rPr>
              <a:t>out on </a:t>
            </a:r>
            <a:r>
              <a:rPr lang="en-US" sz="2000" b="1" dirty="0" smtClean="0">
                <a:solidFill>
                  <a:schemeClr val="tx1">
                    <a:lumMod val="85000"/>
                    <a:lumOff val="15000"/>
                  </a:schemeClr>
                </a:solidFill>
                <a:latin typeface="Andalus" panose="02020603050405020304" pitchFamily="18" charset="-78"/>
                <a:cs typeface="Andalus" panose="02020603050405020304" pitchFamily="18" charset="-78"/>
              </a:rPr>
              <a:t>friends</a:t>
            </a:r>
            <a:endParaRPr lang="en-US" sz="2000" b="1" dirty="0">
              <a:solidFill>
                <a:schemeClr val="tx1">
                  <a:lumMod val="85000"/>
                  <a:lumOff val="15000"/>
                </a:schemeClr>
              </a:solidFill>
              <a:latin typeface="Andalus" panose="02020603050405020304" pitchFamily="18" charset="-78"/>
              <a:cs typeface="Andalus" panose="02020603050405020304" pitchFamily="18" charset="-78"/>
            </a:endParaRPr>
          </a:p>
        </p:txBody>
      </p:sp>
      <p:sp>
        <p:nvSpPr>
          <p:cNvPr id="27" name="Rectangle 26"/>
          <p:cNvSpPr/>
          <p:nvPr/>
        </p:nvSpPr>
        <p:spPr>
          <a:xfrm>
            <a:off x="539551" y="2751150"/>
            <a:ext cx="2562165" cy="904863"/>
          </a:xfrm>
          <a:prstGeom prst="rect">
            <a:avLst/>
          </a:prstGeom>
        </p:spPr>
        <p:txBody>
          <a:bodyPr wrap="square">
            <a:spAutoFit/>
          </a:bodyPr>
          <a:lstStyle/>
          <a:p>
            <a:pPr lvl="0" algn="ctr" defTabSz="771525">
              <a:spcBef>
                <a:spcPct val="20000"/>
              </a:spcBef>
              <a:buClr>
                <a:schemeClr val="hlink"/>
              </a:buClr>
              <a:buSzPct val="60000"/>
            </a:pPr>
            <a:r>
              <a:rPr lang="en-US" sz="2400" b="1" dirty="0" smtClean="0">
                <a:solidFill>
                  <a:schemeClr val="tx1">
                    <a:lumMod val="85000"/>
                    <a:lumOff val="15000"/>
                  </a:schemeClr>
                </a:solidFill>
                <a:latin typeface="Andalus" panose="02020603050405020304" pitchFamily="18" charset="-78"/>
                <a:cs typeface="Andalus" panose="02020603050405020304" pitchFamily="18" charset="-78"/>
              </a:rPr>
              <a:t>Check my </a:t>
            </a:r>
          </a:p>
          <a:p>
            <a:pPr lvl="0" algn="ctr" defTabSz="771525">
              <a:spcBef>
                <a:spcPct val="20000"/>
              </a:spcBef>
              <a:buClr>
                <a:schemeClr val="hlink"/>
              </a:buClr>
              <a:buSzPct val="60000"/>
            </a:pPr>
            <a:r>
              <a:rPr lang="en-US" sz="2400" b="1" dirty="0" smtClean="0">
                <a:solidFill>
                  <a:schemeClr val="tx1">
                    <a:lumMod val="85000"/>
                    <a:lumOff val="15000"/>
                  </a:schemeClr>
                </a:solidFill>
                <a:latin typeface="Andalus" panose="02020603050405020304" pitchFamily="18" charset="-78"/>
                <a:cs typeface="Andalus" panose="02020603050405020304" pitchFamily="18" charset="-78"/>
              </a:rPr>
              <a:t>perceptions</a:t>
            </a:r>
          </a:p>
        </p:txBody>
      </p:sp>
    </p:spTree>
    <p:extLst>
      <p:ext uri="{BB962C8B-B14F-4D97-AF65-F5344CB8AC3E}">
        <p14:creationId xmlns:p14="http://schemas.microsoft.com/office/powerpoint/2010/main" val="3657501151"/>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6238875" cy="833437"/>
          </a:xfrm>
        </p:spPr>
        <p:txBody>
          <a:bodyPr>
            <a:normAutofit fontScale="90000"/>
          </a:bodyPr>
          <a:lstStyle/>
          <a:p>
            <a:pPr algn="ctr"/>
            <a:r>
              <a:rPr lang="en-US" dirty="0" smtClean="0"/>
              <a:t>Primary Goals</a:t>
            </a:r>
            <a:br>
              <a:rPr lang="en-US" dirty="0" smtClean="0"/>
            </a:br>
            <a:r>
              <a:rPr lang="en-US" dirty="0" smtClean="0"/>
              <a:t>of Emotional Regulation</a:t>
            </a:r>
            <a:endParaRPr lang="en-US" dirty="0"/>
          </a:p>
        </p:txBody>
      </p:sp>
      <p:graphicFrame>
        <p:nvGraphicFramePr>
          <p:cNvPr id="4" name="Content Placeholder 3"/>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8137673"/>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Symptoms of PTSD – </a:t>
            </a:r>
            <a:br>
              <a:rPr lang="en-CA" dirty="0" smtClean="0"/>
            </a:br>
            <a:r>
              <a:rPr lang="en-CA" dirty="0" smtClean="0"/>
              <a:t>3 Major Categories</a:t>
            </a:r>
            <a:endParaRPr lang="en-CA" dirty="0"/>
          </a:p>
        </p:txBody>
      </p:sp>
      <p:sp>
        <p:nvSpPr>
          <p:cNvPr id="3" name="Content Placeholder 2"/>
          <p:cNvSpPr>
            <a:spLocks noGrp="1"/>
          </p:cNvSpPr>
          <p:nvPr>
            <p:ph idx="1"/>
          </p:nvPr>
        </p:nvSpPr>
        <p:spPr>
          <a:xfrm>
            <a:off x="457200" y="1988840"/>
            <a:ext cx="8229600" cy="4137323"/>
          </a:xfrm>
        </p:spPr>
        <p:txBody>
          <a:bodyPr>
            <a:normAutofit/>
          </a:bodyPr>
          <a:lstStyle/>
          <a:p>
            <a:pPr marL="514350" indent="-514350">
              <a:buAutoNum type="arabicPeriod"/>
            </a:pPr>
            <a:r>
              <a:rPr lang="en-CA" sz="2800" dirty="0" smtClean="0">
                <a:solidFill>
                  <a:srgbClr val="FFFF00"/>
                </a:solidFill>
              </a:rPr>
              <a:t>Re-experiencing</a:t>
            </a:r>
            <a:r>
              <a:rPr lang="en-CA" sz="2800" dirty="0" smtClean="0"/>
              <a:t>: symptoms occur when aspects of the traumatic event are relived in some way</a:t>
            </a:r>
          </a:p>
          <a:p>
            <a:pPr marL="0" indent="0">
              <a:buNone/>
            </a:pPr>
            <a:endParaRPr lang="en-CA" sz="2800" dirty="0"/>
          </a:p>
          <a:p>
            <a:pPr marL="514350" indent="-514350">
              <a:buAutoNum type="arabicPeriod" startAt="2"/>
            </a:pPr>
            <a:r>
              <a:rPr lang="en-CA" sz="2800" dirty="0" smtClean="0">
                <a:solidFill>
                  <a:srgbClr val="FFFF00"/>
                </a:solidFill>
              </a:rPr>
              <a:t>Avoidance:</a:t>
            </a:r>
            <a:r>
              <a:rPr lang="en-CA" sz="2800" dirty="0" smtClean="0"/>
              <a:t> symptoms include attempts to stay away from ‘triggering’ locations/people.  </a:t>
            </a:r>
          </a:p>
          <a:p>
            <a:pPr marL="0" indent="0">
              <a:buNone/>
            </a:pPr>
            <a:endParaRPr lang="en-CA" sz="2800" dirty="0"/>
          </a:p>
          <a:p>
            <a:pPr marL="0" indent="0" algn="ctr">
              <a:buNone/>
            </a:pPr>
            <a:r>
              <a:rPr lang="en-CA" sz="2800" dirty="0" smtClean="0"/>
              <a:t>Amnesia for traumatic events falls under the Avoidance category </a:t>
            </a:r>
          </a:p>
        </p:txBody>
      </p:sp>
    </p:spTree>
    <p:extLst>
      <p:ext uri="{BB962C8B-B14F-4D97-AF65-F5344CB8AC3E}">
        <p14:creationId xmlns:p14="http://schemas.microsoft.com/office/powerpoint/2010/main" val="51194730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a:r>
              <a:rPr lang="en-US" b="1" dirty="0" smtClean="0">
                <a:latin typeface="Andalus" panose="02020603050405020304" pitchFamily="18" charset="-78"/>
                <a:cs typeface="Andalus" panose="02020603050405020304" pitchFamily="18" charset="-78"/>
              </a:rPr>
              <a:t>Caring for yourself</a:t>
            </a:r>
          </a:p>
        </p:txBody>
      </p:sp>
      <p:sp>
        <p:nvSpPr>
          <p:cNvPr id="55299" name="Rectangle 3"/>
          <p:cNvSpPr>
            <a:spLocks noChangeArrowheads="1"/>
          </p:cNvSpPr>
          <p:nvPr/>
        </p:nvSpPr>
        <p:spPr bwMode="auto">
          <a:xfrm>
            <a:off x="2028378" y="1571600"/>
            <a:ext cx="5270995" cy="461665"/>
          </a:xfrm>
          <a:prstGeom prst="rect">
            <a:avLst/>
          </a:prstGeom>
          <a:noFill/>
          <a:ln w="9525">
            <a:noFill/>
            <a:miter lim="800000"/>
            <a:headEnd/>
            <a:tailEnd/>
          </a:ln>
          <a:effectLst/>
        </p:spPr>
        <p:txBody>
          <a:bodyPr wrap="none">
            <a:spAutoFit/>
          </a:bodyPr>
          <a:lstStyle/>
          <a:p>
            <a:pPr algn="ctr">
              <a:spcBef>
                <a:spcPct val="50000"/>
              </a:spcBef>
              <a:buClr>
                <a:srgbClr val="1F3F5F"/>
              </a:buClr>
            </a:pPr>
            <a:r>
              <a:rPr lang="en-US" sz="2400" b="1" dirty="0" smtClean="0">
                <a:solidFill>
                  <a:srgbClr val="FFFF00"/>
                </a:solidFill>
                <a:latin typeface="Book Antiqua" pitchFamily="18" charset="0"/>
              </a:rPr>
              <a:t>Decreasing High Emotional Arousal</a:t>
            </a:r>
            <a:endParaRPr lang="en-US" sz="2400" b="1" dirty="0">
              <a:solidFill>
                <a:srgbClr val="FFFF00"/>
              </a:solidFill>
            </a:endParaRPr>
          </a:p>
        </p:txBody>
      </p:sp>
      <p:grpSp>
        <p:nvGrpSpPr>
          <p:cNvPr id="55300" name="Group 4"/>
          <p:cNvGrpSpPr>
            <a:grpSpLocks/>
          </p:cNvGrpSpPr>
          <p:nvPr/>
        </p:nvGrpSpPr>
        <p:grpSpPr bwMode="auto">
          <a:xfrm>
            <a:off x="381000" y="3097212"/>
            <a:ext cx="3285558" cy="2492028"/>
            <a:chOff x="624" y="1968"/>
            <a:chExt cx="2064" cy="1895"/>
          </a:xfrm>
        </p:grpSpPr>
        <p:sp>
          <p:nvSpPr>
            <p:cNvPr id="55301" name="AutoShape 5"/>
            <p:cNvSpPr>
              <a:spLocks noChangeAspect="1" noChangeArrowheads="1"/>
            </p:cNvSpPr>
            <p:nvPr/>
          </p:nvSpPr>
          <p:spPr bwMode="gray">
            <a:xfrm>
              <a:off x="624" y="1968"/>
              <a:ext cx="2064" cy="1895"/>
            </a:xfrm>
            <a:prstGeom prst="roundRect">
              <a:avLst>
                <a:gd name="adj" fmla="val 4690"/>
              </a:avLst>
            </a:prstGeom>
            <a:gradFill rotWithShape="1">
              <a:gsLst>
                <a:gs pos="0">
                  <a:schemeClr val="accent2">
                    <a:gamma/>
                    <a:tint val="43529"/>
                    <a:invGamma/>
                    <a:alpha val="60001"/>
                  </a:schemeClr>
                </a:gs>
                <a:gs pos="100000">
                  <a:schemeClr val="accent2">
                    <a:alpha val="60001"/>
                  </a:schemeClr>
                </a:gs>
              </a:gsLst>
              <a:lin ang="5400000" scaled="1"/>
            </a:gradFill>
            <a:ln w="9525">
              <a:solidFill>
                <a:schemeClr val="accent2"/>
              </a:solidFill>
              <a:round/>
              <a:headEnd/>
              <a:tailEnd/>
            </a:ln>
            <a:effectLst/>
          </p:spPr>
          <p:txBody>
            <a:bodyPr wrap="none" anchor="ctr"/>
            <a:lstStyle/>
            <a:p>
              <a:endParaRPr lang="en-US"/>
            </a:p>
          </p:txBody>
        </p:sp>
        <p:sp>
          <p:nvSpPr>
            <p:cNvPr id="55302" name="AutoShape 6"/>
            <p:cNvSpPr>
              <a:spLocks noChangeAspect="1" noChangeArrowheads="1"/>
            </p:cNvSpPr>
            <p:nvPr/>
          </p:nvSpPr>
          <p:spPr bwMode="gray">
            <a:xfrm>
              <a:off x="649" y="1992"/>
              <a:ext cx="2010" cy="1848"/>
            </a:xfrm>
            <a:prstGeom prst="roundRect">
              <a:avLst>
                <a:gd name="adj" fmla="val 4690"/>
              </a:avLst>
            </a:prstGeom>
            <a:solidFill>
              <a:srgbClr val="FFFFFF"/>
            </a:solidFill>
            <a:ln w="9525">
              <a:solidFill>
                <a:schemeClr val="accent2">
                  <a:alpha val="60001"/>
                </a:schemeClr>
              </a:solidFill>
              <a:round/>
              <a:headEnd/>
              <a:tailEnd/>
            </a:ln>
            <a:effectLst/>
          </p:spPr>
          <p:txBody>
            <a:bodyPr wrap="none" anchor="ctr"/>
            <a:lstStyle/>
            <a:p>
              <a:endParaRPr lang="en-US"/>
            </a:p>
          </p:txBody>
        </p:sp>
      </p:grpSp>
      <p:sp>
        <p:nvSpPr>
          <p:cNvPr id="55303" name="AutoShape 7"/>
          <p:cNvSpPr>
            <a:spLocks noChangeArrowheads="1"/>
          </p:cNvSpPr>
          <p:nvPr/>
        </p:nvSpPr>
        <p:spPr bwMode="invGray">
          <a:xfrm>
            <a:off x="381000" y="2492896"/>
            <a:ext cx="3276600" cy="604316"/>
          </a:xfrm>
          <a:prstGeom prst="roundRect">
            <a:avLst>
              <a:gd name="adj" fmla="val 50000"/>
            </a:avLst>
          </a:prstGeom>
          <a:solidFill>
            <a:schemeClr val="accent2"/>
          </a:solidFill>
          <a:ln w="9525">
            <a:solidFill>
              <a:schemeClr val="accent2"/>
            </a:solidFill>
            <a:round/>
            <a:headEnd/>
            <a:tailEnd/>
          </a:ln>
          <a:effectLst/>
        </p:spPr>
        <p:txBody>
          <a:bodyPr wrap="none" anchor="ctr"/>
          <a:lstStyle/>
          <a:p>
            <a:endParaRPr lang="en-US"/>
          </a:p>
        </p:txBody>
      </p:sp>
      <p:grpSp>
        <p:nvGrpSpPr>
          <p:cNvPr id="55304" name="Group 8"/>
          <p:cNvGrpSpPr>
            <a:grpSpLocks/>
          </p:cNvGrpSpPr>
          <p:nvPr/>
        </p:nvGrpSpPr>
        <p:grpSpPr bwMode="auto">
          <a:xfrm>
            <a:off x="5311775" y="2976152"/>
            <a:ext cx="3375025" cy="3119848"/>
            <a:chOff x="624" y="1992"/>
            <a:chExt cx="2064" cy="1871"/>
          </a:xfrm>
        </p:grpSpPr>
        <p:sp>
          <p:nvSpPr>
            <p:cNvPr id="55305" name="AutoShape 9"/>
            <p:cNvSpPr>
              <a:spLocks noChangeAspect="1" noChangeArrowheads="1"/>
            </p:cNvSpPr>
            <p:nvPr/>
          </p:nvSpPr>
          <p:spPr bwMode="gray">
            <a:xfrm>
              <a:off x="624" y="2065"/>
              <a:ext cx="2064" cy="1798"/>
            </a:xfrm>
            <a:prstGeom prst="roundRect">
              <a:avLst>
                <a:gd name="adj" fmla="val 4690"/>
              </a:avLst>
            </a:prstGeom>
            <a:solidFill>
              <a:schemeClr val="hlink">
                <a:alpha val="60001"/>
              </a:schemeClr>
            </a:solidFill>
            <a:ln w="9525">
              <a:solidFill>
                <a:schemeClr val="hlink"/>
              </a:solidFill>
              <a:round/>
              <a:headEnd/>
              <a:tailEnd/>
            </a:ln>
            <a:effectLst/>
          </p:spPr>
          <p:txBody>
            <a:bodyPr wrap="none" anchor="ctr"/>
            <a:lstStyle/>
            <a:p>
              <a:endParaRPr lang="en-US"/>
            </a:p>
          </p:txBody>
        </p:sp>
        <p:sp>
          <p:nvSpPr>
            <p:cNvPr id="55306" name="AutoShape 10"/>
            <p:cNvSpPr>
              <a:spLocks noChangeAspect="1" noChangeArrowheads="1"/>
            </p:cNvSpPr>
            <p:nvPr/>
          </p:nvSpPr>
          <p:spPr bwMode="gray">
            <a:xfrm>
              <a:off x="649" y="1992"/>
              <a:ext cx="2010" cy="1848"/>
            </a:xfrm>
            <a:prstGeom prst="roundRect">
              <a:avLst>
                <a:gd name="adj" fmla="val 4690"/>
              </a:avLst>
            </a:prstGeom>
            <a:solidFill>
              <a:srgbClr val="FFFFFF"/>
            </a:solidFill>
            <a:ln w="9525">
              <a:solidFill>
                <a:schemeClr val="hlink">
                  <a:alpha val="60001"/>
                </a:schemeClr>
              </a:solidFill>
              <a:round/>
              <a:headEnd/>
              <a:tailEnd/>
            </a:ln>
            <a:effectLst/>
          </p:spPr>
          <p:txBody>
            <a:bodyPr wrap="none" anchor="ctr"/>
            <a:lstStyle/>
            <a:p>
              <a:endParaRPr lang="en-US"/>
            </a:p>
          </p:txBody>
        </p:sp>
      </p:grpSp>
      <p:sp>
        <p:nvSpPr>
          <p:cNvPr id="55308" name="Rectangle 12"/>
          <p:cNvSpPr>
            <a:spLocks noChangeArrowheads="1"/>
          </p:cNvSpPr>
          <p:nvPr/>
        </p:nvSpPr>
        <p:spPr bwMode="gray">
          <a:xfrm>
            <a:off x="304800" y="2613118"/>
            <a:ext cx="3429000" cy="461665"/>
          </a:xfrm>
          <a:prstGeom prst="rect">
            <a:avLst/>
          </a:prstGeom>
          <a:noFill/>
          <a:ln w="9525">
            <a:noFill/>
            <a:miter lim="800000"/>
            <a:headEnd/>
            <a:tailEnd/>
          </a:ln>
          <a:effectLst/>
        </p:spPr>
        <p:txBody>
          <a:bodyPr wrap="square">
            <a:spAutoFit/>
          </a:bodyPr>
          <a:lstStyle/>
          <a:p>
            <a:pPr algn="ctr"/>
            <a:r>
              <a:rPr lang="en-US" sz="2400" b="1" dirty="0" smtClean="0">
                <a:solidFill>
                  <a:srgbClr val="FFFF00"/>
                </a:solidFill>
                <a:latin typeface="Andalus" panose="02020603050405020304" pitchFamily="18" charset="-78"/>
                <a:cs typeface="Andalus" panose="02020603050405020304" pitchFamily="18" charset="-78"/>
              </a:rPr>
              <a:t>Calm, Coached practice</a:t>
            </a:r>
            <a:endParaRPr lang="en-US" sz="2400" b="1" dirty="0">
              <a:solidFill>
                <a:srgbClr val="FFFF00"/>
              </a:solidFill>
              <a:latin typeface="Andalus" panose="02020603050405020304" pitchFamily="18" charset="-78"/>
              <a:cs typeface="Andalus" panose="02020603050405020304" pitchFamily="18" charset="-78"/>
            </a:endParaRPr>
          </a:p>
        </p:txBody>
      </p:sp>
      <p:sp>
        <p:nvSpPr>
          <p:cNvPr id="55310" name="Rectangle 14"/>
          <p:cNvSpPr>
            <a:spLocks noChangeArrowheads="1"/>
          </p:cNvSpPr>
          <p:nvPr/>
        </p:nvSpPr>
        <p:spPr bwMode="black">
          <a:xfrm>
            <a:off x="339725" y="3266209"/>
            <a:ext cx="3359150" cy="2276136"/>
          </a:xfrm>
          <a:prstGeom prst="rect">
            <a:avLst/>
          </a:prstGeom>
          <a:noFill/>
          <a:ln w="9525" algn="ctr">
            <a:noFill/>
            <a:miter lim="800000"/>
            <a:headEnd/>
            <a:tailEnd/>
          </a:ln>
          <a:effectLst/>
        </p:spPr>
        <p:txBody>
          <a:bodyPr wrap="square">
            <a:spAutoFit/>
          </a:bodyPr>
          <a:lstStyle/>
          <a:p>
            <a:pPr lvl="1">
              <a:lnSpc>
                <a:spcPct val="120000"/>
              </a:lnSpc>
              <a:buClr>
                <a:srgbClr val="7B9B63"/>
              </a:buClr>
              <a:buSzPct val="60000"/>
              <a:buFont typeface="Arial" charset="0"/>
              <a:buChar char="►"/>
            </a:pPr>
            <a:r>
              <a:rPr lang="en-US" sz="2400" b="1" dirty="0" smtClean="0">
                <a:solidFill>
                  <a:srgbClr val="0070C0"/>
                </a:solidFill>
                <a:latin typeface="Andalus" panose="02020603050405020304" pitchFamily="18" charset="-78"/>
                <a:cs typeface="Andalus" panose="02020603050405020304" pitchFamily="18" charset="-78"/>
              </a:rPr>
              <a:t>Deep </a:t>
            </a:r>
            <a:r>
              <a:rPr lang="en-US" sz="2400" b="1" dirty="0" smtClean="0">
                <a:solidFill>
                  <a:srgbClr val="0070C0"/>
                </a:solidFill>
                <a:latin typeface="Andalus" panose="02020603050405020304" pitchFamily="18" charset="-78"/>
                <a:cs typeface="Andalus" panose="02020603050405020304" pitchFamily="18" charset="-78"/>
              </a:rPr>
              <a:t>breathing</a:t>
            </a:r>
          </a:p>
          <a:p>
            <a:pPr lvl="1">
              <a:lnSpc>
                <a:spcPct val="120000"/>
              </a:lnSpc>
              <a:buClr>
                <a:srgbClr val="7B9B63"/>
              </a:buClr>
              <a:buSzPct val="60000"/>
              <a:buFont typeface="Arial" charset="0"/>
              <a:buChar char="►"/>
            </a:pPr>
            <a:r>
              <a:rPr lang="en-US" sz="2400" b="1" dirty="0" smtClean="0">
                <a:solidFill>
                  <a:srgbClr val="0070C0"/>
                </a:solidFill>
                <a:latin typeface="Andalus" panose="02020603050405020304" pitchFamily="18" charset="-78"/>
                <a:cs typeface="Andalus" panose="02020603050405020304" pitchFamily="18" charset="-78"/>
              </a:rPr>
              <a:t>Inspirational music</a:t>
            </a:r>
          </a:p>
          <a:p>
            <a:pPr lvl="1">
              <a:lnSpc>
                <a:spcPct val="120000"/>
              </a:lnSpc>
              <a:buClr>
                <a:srgbClr val="7B9B63"/>
              </a:buClr>
              <a:buSzPct val="60000"/>
              <a:buFont typeface="Arial" charset="0"/>
              <a:buChar char="►"/>
            </a:pPr>
            <a:r>
              <a:rPr lang="en-US" sz="2400" b="1" dirty="0" smtClean="0">
                <a:solidFill>
                  <a:srgbClr val="0070C0"/>
                </a:solidFill>
                <a:latin typeface="Andalus" panose="02020603050405020304" pitchFamily="18" charset="-78"/>
                <a:cs typeface="Andalus" panose="02020603050405020304" pitchFamily="18" charset="-78"/>
              </a:rPr>
              <a:t>Inspirational 	reading </a:t>
            </a:r>
          </a:p>
          <a:p>
            <a:pPr lvl="1">
              <a:lnSpc>
                <a:spcPct val="120000"/>
              </a:lnSpc>
              <a:buClr>
                <a:srgbClr val="7B9B63"/>
              </a:buClr>
              <a:buSzPct val="60000"/>
              <a:buFont typeface="Arial" charset="0"/>
              <a:buChar char="►"/>
            </a:pPr>
            <a:r>
              <a:rPr lang="en-US" sz="2400" b="1" dirty="0" smtClean="0">
                <a:solidFill>
                  <a:srgbClr val="0070C0"/>
                </a:solidFill>
                <a:latin typeface="Andalus" panose="02020603050405020304" pitchFamily="18" charset="-78"/>
                <a:cs typeface="Andalus" panose="02020603050405020304" pitchFamily="18" charset="-78"/>
              </a:rPr>
              <a:t>Exercise</a:t>
            </a:r>
            <a:endParaRPr lang="en-US" sz="2400" dirty="0">
              <a:solidFill>
                <a:srgbClr val="0070C0"/>
              </a:solidFill>
              <a:latin typeface="Andalus" panose="02020603050405020304" pitchFamily="18" charset="-78"/>
              <a:cs typeface="Andalus" panose="02020603050405020304" pitchFamily="18" charset="-78"/>
            </a:endParaRPr>
          </a:p>
        </p:txBody>
      </p:sp>
      <p:sp>
        <p:nvSpPr>
          <p:cNvPr id="55312" name="Rectangle 16"/>
          <p:cNvSpPr>
            <a:spLocks noChangeArrowheads="1"/>
          </p:cNvSpPr>
          <p:nvPr/>
        </p:nvSpPr>
        <p:spPr bwMode="black">
          <a:xfrm>
            <a:off x="5434013" y="3252788"/>
            <a:ext cx="3044825" cy="360612"/>
          </a:xfrm>
          <a:prstGeom prst="rect">
            <a:avLst/>
          </a:prstGeom>
          <a:noFill/>
          <a:ln w="9525" algn="ctr">
            <a:noFill/>
            <a:miter lim="800000"/>
            <a:headEnd/>
            <a:tailEnd/>
          </a:ln>
          <a:effectLst/>
        </p:spPr>
        <p:txBody>
          <a:bodyPr>
            <a:spAutoFit/>
          </a:bodyPr>
          <a:lstStyle/>
          <a:p>
            <a:pPr algn="ctr">
              <a:lnSpc>
                <a:spcPct val="120000"/>
              </a:lnSpc>
              <a:buClr>
                <a:srgbClr val="7B9B63"/>
              </a:buClr>
              <a:buSzPct val="60000"/>
              <a:buFont typeface="Arial" charset="0"/>
              <a:buNone/>
            </a:pPr>
            <a:r>
              <a:rPr lang="en-US" sz="1600" b="1" dirty="0">
                <a:solidFill>
                  <a:srgbClr val="000000"/>
                </a:solidFill>
              </a:rPr>
              <a:t> </a:t>
            </a:r>
            <a:endParaRPr lang="en-US" sz="1400" b="1" dirty="0">
              <a:solidFill>
                <a:srgbClr val="000000"/>
              </a:solidFill>
              <a:cs typeface="Arial" charset="0"/>
            </a:endParaRPr>
          </a:p>
        </p:txBody>
      </p:sp>
      <p:sp>
        <p:nvSpPr>
          <p:cNvPr id="55313" name="Line 17"/>
          <p:cNvSpPr>
            <a:spLocks noChangeShapeType="1"/>
          </p:cNvSpPr>
          <p:nvPr/>
        </p:nvSpPr>
        <p:spPr bwMode="gray">
          <a:xfrm>
            <a:off x="5468938" y="4319588"/>
            <a:ext cx="2971800" cy="0"/>
          </a:xfrm>
          <a:prstGeom prst="line">
            <a:avLst/>
          </a:prstGeom>
          <a:noFill/>
          <a:ln w="12700">
            <a:solidFill>
              <a:srgbClr val="000000"/>
            </a:solidFill>
            <a:prstDash val="sysDot"/>
            <a:round/>
            <a:headEnd/>
            <a:tailEnd/>
          </a:ln>
          <a:effectLst/>
        </p:spPr>
        <p:txBody>
          <a:bodyPr/>
          <a:lstStyle/>
          <a:p>
            <a:endParaRPr lang="en-US"/>
          </a:p>
        </p:txBody>
      </p:sp>
      <p:sp>
        <p:nvSpPr>
          <p:cNvPr id="55314" name="Rectangle 18"/>
          <p:cNvSpPr>
            <a:spLocks noChangeArrowheads="1"/>
          </p:cNvSpPr>
          <p:nvPr/>
        </p:nvSpPr>
        <p:spPr bwMode="gray">
          <a:xfrm>
            <a:off x="5468938" y="4471988"/>
            <a:ext cx="2971800" cy="1421928"/>
          </a:xfrm>
          <a:prstGeom prst="rect">
            <a:avLst/>
          </a:prstGeom>
          <a:noFill/>
          <a:ln w="9525" algn="ctr">
            <a:noFill/>
            <a:miter lim="800000"/>
            <a:headEnd/>
            <a:tailEnd/>
          </a:ln>
          <a:effectLst/>
        </p:spPr>
        <p:txBody>
          <a:bodyPr>
            <a:spAutoFit/>
          </a:bodyPr>
          <a:lstStyle/>
          <a:p>
            <a:pPr marL="342900" indent="-342900">
              <a:lnSpc>
                <a:spcPct val="120000"/>
              </a:lnSpc>
              <a:buClr>
                <a:srgbClr val="7B9B63"/>
              </a:buClr>
              <a:buSzPct val="60000"/>
              <a:buFont typeface="Wingdings" panose="05000000000000000000" pitchFamily="2" charset="2"/>
              <a:buChar char="Ø"/>
            </a:pPr>
            <a:r>
              <a:rPr lang="en-US" sz="2400" b="1" dirty="0" smtClean="0">
                <a:solidFill>
                  <a:schemeClr val="bg1"/>
                </a:solidFill>
                <a:latin typeface="Andalus" panose="02020603050405020304" pitchFamily="18" charset="-78"/>
                <a:cs typeface="Andalus" panose="02020603050405020304" pitchFamily="18" charset="-78"/>
              </a:rPr>
              <a:t>Don’t let yourself escape to bed or avoid bedtime rest</a:t>
            </a:r>
            <a:endParaRPr lang="en-US" sz="2400" dirty="0">
              <a:solidFill>
                <a:schemeClr val="bg1"/>
              </a:solidFill>
              <a:latin typeface="Andalus" panose="02020603050405020304" pitchFamily="18" charset="-78"/>
              <a:cs typeface="Andalus" panose="02020603050405020304" pitchFamily="18" charset="-78"/>
            </a:endParaRPr>
          </a:p>
        </p:txBody>
      </p:sp>
      <p:sp>
        <p:nvSpPr>
          <p:cNvPr id="55315" name="AutoShape 19"/>
          <p:cNvSpPr>
            <a:spLocks noChangeArrowheads="1"/>
          </p:cNvSpPr>
          <p:nvPr/>
        </p:nvSpPr>
        <p:spPr bwMode="gray">
          <a:xfrm rot="664313">
            <a:off x="3790950" y="3416300"/>
            <a:ext cx="1571625" cy="1447800"/>
          </a:xfrm>
          <a:custGeom>
            <a:avLst/>
            <a:gdLst>
              <a:gd name="G0" fmla="+- -4337933 0 0"/>
              <a:gd name="G1" fmla="+- -9945320 0 0"/>
              <a:gd name="G2" fmla="+- -4337933 0 -9945320"/>
              <a:gd name="G3" fmla="+- 10800 0 0"/>
              <a:gd name="G4" fmla="+- 0 0 -4337933"/>
              <a:gd name="T0" fmla="*/ 360 256 1"/>
              <a:gd name="T1" fmla="*/ 0 256 1"/>
              <a:gd name="G5" fmla="+- G2 T0 T1"/>
              <a:gd name="G6" fmla="?: G2 G2 G5"/>
              <a:gd name="G7" fmla="+- 0 0 G6"/>
              <a:gd name="G8" fmla="+- 8154 0 0"/>
              <a:gd name="G9" fmla="+- 0 0 -9945320"/>
              <a:gd name="G10" fmla="+- 8154 0 2700"/>
              <a:gd name="G11" fmla="cos G10 -4337933"/>
              <a:gd name="G12" fmla="sin G10 -4337933"/>
              <a:gd name="G13" fmla="cos 13500 -4337933"/>
              <a:gd name="G14" fmla="sin 13500 -4337933"/>
              <a:gd name="G15" fmla="+- G11 10800 0"/>
              <a:gd name="G16" fmla="+- G12 10800 0"/>
              <a:gd name="G17" fmla="+- G13 10800 0"/>
              <a:gd name="G18" fmla="+- G14 10800 0"/>
              <a:gd name="G19" fmla="*/ 8154 1 2"/>
              <a:gd name="G20" fmla="+- G19 5400 0"/>
              <a:gd name="G21" fmla="cos G20 -4337933"/>
              <a:gd name="G22" fmla="sin G20 -4337933"/>
              <a:gd name="G23" fmla="+- G21 10800 0"/>
              <a:gd name="G24" fmla="+- G12 G23 G22"/>
              <a:gd name="G25" fmla="+- G22 G23 G11"/>
              <a:gd name="G26" fmla="cos 10800 -4337933"/>
              <a:gd name="G27" fmla="sin 10800 -4337933"/>
              <a:gd name="G28" fmla="cos 8154 -4337933"/>
              <a:gd name="G29" fmla="sin 8154 -4337933"/>
              <a:gd name="G30" fmla="+- G26 10800 0"/>
              <a:gd name="G31" fmla="+- G27 10800 0"/>
              <a:gd name="G32" fmla="+- G28 10800 0"/>
              <a:gd name="G33" fmla="+- G29 10800 0"/>
              <a:gd name="G34" fmla="+- G19 5400 0"/>
              <a:gd name="G35" fmla="cos G34 -9945320"/>
              <a:gd name="G36" fmla="sin G34 -9945320"/>
              <a:gd name="G37" fmla="+/ -9945320 -4337933 2"/>
              <a:gd name="T2" fmla="*/ 180 256 1"/>
              <a:gd name="T3" fmla="*/ 0 256 1"/>
              <a:gd name="G38" fmla="+- G37 T2 T3"/>
              <a:gd name="G39" fmla="?: G2 G37 G38"/>
              <a:gd name="G40" fmla="cos 10800 G39"/>
              <a:gd name="G41" fmla="sin 10800 G39"/>
              <a:gd name="G42" fmla="cos 8154 G39"/>
              <a:gd name="G43" fmla="sin 8154 G39"/>
              <a:gd name="G44" fmla="+- G40 10800 0"/>
              <a:gd name="G45" fmla="+- G41 10800 0"/>
              <a:gd name="G46" fmla="+- G42 10800 0"/>
              <a:gd name="G47" fmla="+- G43 10800 0"/>
              <a:gd name="G48" fmla="+- G35 10800 0"/>
              <a:gd name="G49" fmla="+- G36 10800 0"/>
              <a:gd name="T4" fmla="*/ 7288 w 21600"/>
              <a:gd name="T5" fmla="*/ 586 h 21600"/>
              <a:gd name="T6" fmla="*/ 2451 w 21600"/>
              <a:gd name="T7" fmla="*/ 6314 h 21600"/>
              <a:gd name="T8" fmla="*/ 8149 w 21600"/>
              <a:gd name="T9" fmla="*/ 3088 h 21600"/>
              <a:gd name="T10" fmla="*/ 16249 w 21600"/>
              <a:gd name="T11" fmla="*/ -1552 h 21600"/>
              <a:gd name="T12" fmla="*/ 18306 w 21600"/>
              <a:gd name="T13" fmla="*/ 3753 h 21600"/>
              <a:gd name="T14" fmla="*/ 13001 w 21600"/>
              <a:gd name="T15" fmla="*/ 58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091" y="3339"/>
                </a:moveTo>
                <a:cubicBezTo>
                  <a:pt x="13054" y="2882"/>
                  <a:pt x="11933" y="2646"/>
                  <a:pt x="10800" y="2646"/>
                </a:cubicBezTo>
                <a:cubicBezTo>
                  <a:pt x="7797" y="2645"/>
                  <a:pt x="5037" y="4296"/>
                  <a:pt x="3616" y="6940"/>
                </a:cubicBezTo>
                <a:lnTo>
                  <a:pt x="1286" y="5688"/>
                </a:lnTo>
                <a:cubicBezTo>
                  <a:pt x="3168" y="2185"/>
                  <a:pt x="6823" y="-1"/>
                  <a:pt x="10800" y="0"/>
                </a:cubicBezTo>
                <a:cubicBezTo>
                  <a:pt x="12301" y="0"/>
                  <a:pt x="13786" y="313"/>
                  <a:pt x="15159" y="919"/>
                </a:cubicBezTo>
                <a:lnTo>
                  <a:pt x="16249" y="-1552"/>
                </a:lnTo>
                <a:lnTo>
                  <a:pt x="18306" y="3753"/>
                </a:lnTo>
                <a:lnTo>
                  <a:pt x="13001" y="5810"/>
                </a:lnTo>
                <a:lnTo>
                  <a:pt x="14091" y="3339"/>
                </a:lnTo>
                <a:close/>
              </a:path>
            </a:pathLst>
          </a:custGeom>
          <a:solidFill>
            <a:schemeClr val="accent2"/>
          </a:solidFill>
          <a:ln w="9525">
            <a:noFill/>
            <a:miter lim="800000"/>
            <a:headEnd/>
            <a:tailEnd/>
          </a:ln>
          <a:effectLst/>
        </p:spPr>
        <p:txBody>
          <a:bodyPr wrap="none" anchor="ctr"/>
          <a:lstStyle/>
          <a:p>
            <a:endParaRPr lang="en-US"/>
          </a:p>
        </p:txBody>
      </p:sp>
      <p:sp>
        <p:nvSpPr>
          <p:cNvPr id="55316" name="AutoShape 20"/>
          <p:cNvSpPr>
            <a:spLocks noChangeArrowheads="1"/>
          </p:cNvSpPr>
          <p:nvPr/>
        </p:nvSpPr>
        <p:spPr bwMode="gray">
          <a:xfrm rot="634558" flipH="1" flipV="1">
            <a:off x="3797300" y="3395663"/>
            <a:ext cx="1544638" cy="1447800"/>
          </a:xfrm>
          <a:custGeom>
            <a:avLst/>
            <a:gdLst>
              <a:gd name="G0" fmla="+- -4337933 0 0"/>
              <a:gd name="G1" fmla="+- -10037183 0 0"/>
              <a:gd name="G2" fmla="+- -4337933 0 -10037183"/>
              <a:gd name="G3" fmla="+- 10800 0 0"/>
              <a:gd name="G4" fmla="+- 0 0 -4337933"/>
              <a:gd name="T0" fmla="*/ 360 256 1"/>
              <a:gd name="T1" fmla="*/ 0 256 1"/>
              <a:gd name="G5" fmla="+- G2 T0 T1"/>
              <a:gd name="G6" fmla="?: G2 G2 G5"/>
              <a:gd name="G7" fmla="+- 0 0 G6"/>
              <a:gd name="G8" fmla="+- 8154 0 0"/>
              <a:gd name="G9" fmla="+- 0 0 -10037183"/>
              <a:gd name="G10" fmla="+- 8154 0 2700"/>
              <a:gd name="G11" fmla="cos G10 -4337933"/>
              <a:gd name="G12" fmla="sin G10 -4337933"/>
              <a:gd name="G13" fmla="cos 13500 -4337933"/>
              <a:gd name="G14" fmla="sin 13500 -4337933"/>
              <a:gd name="G15" fmla="+- G11 10800 0"/>
              <a:gd name="G16" fmla="+- G12 10800 0"/>
              <a:gd name="G17" fmla="+- G13 10800 0"/>
              <a:gd name="G18" fmla="+- G14 10800 0"/>
              <a:gd name="G19" fmla="*/ 8154 1 2"/>
              <a:gd name="G20" fmla="+- G19 5400 0"/>
              <a:gd name="G21" fmla="cos G20 -4337933"/>
              <a:gd name="G22" fmla="sin G20 -4337933"/>
              <a:gd name="G23" fmla="+- G21 10800 0"/>
              <a:gd name="G24" fmla="+- G12 G23 G22"/>
              <a:gd name="G25" fmla="+- G22 G23 G11"/>
              <a:gd name="G26" fmla="cos 10800 -4337933"/>
              <a:gd name="G27" fmla="sin 10800 -4337933"/>
              <a:gd name="G28" fmla="cos 8154 -4337933"/>
              <a:gd name="G29" fmla="sin 8154 -4337933"/>
              <a:gd name="G30" fmla="+- G26 10800 0"/>
              <a:gd name="G31" fmla="+- G27 10800 0"/>
              <a:gd name="G32" fmla="+- G28 10800 0"/>
              <a:gd name="G33" fmla="+- G29 10800 0"/>
              <a:gd name="G34" fmla="+- G19 5400 0"/>
              <a:gd name="G35" fmla="cos G34 -10037183"/>
              <a:gd name="G36" fmla="sin G34 -10037183"/>
              <a:gd name="G37" fmla="+/ -10037183 -4337933 2"/>
              <a:gd name="T2" fmla="*/ 180 256 1"/>
              <a:gd name="T3" fmla="*/ 0 256 1"/>
              <a:gd name="G38" fmla="+- G37 T2 T3"/>
              <a:gd name="G39" fmla="?: G2 G37 G38"/>
              <a:gd name="G40" fmla="cos 10800 G39"/>
              <a:gd name="G41" fmla="sin 10800 G39"/>
              <a:gd name="G42" fmla="cos 8154 G39"/>
              <a:gd name="G43" fmla="sin 8154 G39"/>
              <a:gd name="G44" fmla="+- G40 10800 0"/>
              <a:gd name="G45" fmla="+- G41 10800 0"/>
              <a:gd name="G46" fmla="+- G42 10800 0"/>
              <a:gd name="G47" fmla="+- G43 10800 0"/>
              <a:gd name="G48" fmla="+- G35 10800 0"/>
              <a:gd name="G49" fmla="+- G36 10800 0"/>
              <a:gd name="T4" fmla="*/ 7164 w 21600"/>
              <a:gd name="T5" fmla="*/ 630 h 21600"/>
              <a:gd name="T6" fmla="*/ 2344 w 21600"/>
              <a:gd name="T7" fmla="*/ 6520 h 21600"/>
              <a:gd name="T8" fmla="*/ 8054 w 21600"/>
              <a:gd name="T9" fmla="*/ 3121 h 21600"/>
              <a:gd name="T10" fmla="*/ 16249 w 21600"/>
              <a:gd name="T11" fmla="*/ -1552 h 21600"/>
              <a:gd name="T12" fmla="*/ 18306 w 21600"/>
              <a:gd name="T13" fmla="*/ 3753 h 21600"/>
              <a:gd name="T14" fmla="*/ 13001 w 21600"/>
              <a:gd name="T15" fmla="*/ 58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091" y="3339"/>
                </a:moveTo>
                <a:cubicBezTo>
                  <a:pt x="13054" y="2882"/>
                  <a:pt x="11933" y="2646"/>
                  <a:pt x="10800" y="2646"/>
                </a:cubicBezTo>
                <a:cubicBezTo>
                  <a:pt x="7725" y="2645"/>
                  <a:pt x="4912" y="4374"/>
                  <a:pt x="3524" y="7117"/>
                </a:cubicBezTo>
                <a:lnTo>
                  <a:pt x="1163" y="5922"/>
                </a:lnTo>
                <a:cubicBezTo>
                  <a:pt x="3002" y="2290"/>
                  <a:pt x="6728" y="-1"/>
                  <a:pt x="10800" y="0"/>
                </a:cubicBezTo>
                <a:cubicBezTo>
                  <a:pt x="12301" y="0"/>
                  <a:pt x="13786" y="313"/>
                  <a:pt x="15159" y="919"/>
                </a:cubicBezTo>
                <a:lnTo>
                  <a:pt x="16249" y="-1552"/>
                </a:lnTo>
                <a:lnTo>
                  <a:pt x="18306" y="3753"/>
                </a:lnTo>
                <a:lnTo>
                  <a:pt x="13001" y="5810"/>
                </a:lnTo>
                <a:lnTo>
                  <a:pt x="14091" y="3339"/>
                </a:lnTo>
                <a:close/>
              </a:path>
            </a:pathLst>
          </a:custGeom>
          <a:solidFill>
            <a:schemeClr val="hlink"/>
          </a:solidFill>
          <a:ln w="9525">
            <a:noFill/>
            <a:miter lim="800000"/>
            <a:headEnd/>
            <a:tailEnd/>
          </a:ln>
          <a:effectLst/>
        </p:spPr>
        <p:txBody>
          <a:bodyPr wrap="none" anchor="ctr"/>
          <a:lstStyle/>
          <a:p>
            <a:endParaRPr lang="en-US"/>
          </a:p>
        </p:txBody>
      </p:sp>
      <p:sp>
        <p:nvSpPr>
          <p:cNvPr id="55317" name="Rectangle 21"/>
          <p:cNvSpPr>
            <a:spLocks noChangeArrowheads="1"/>
          </p:cNvSpPr>
          <p:nvPr/>
        </p:nvSpPr>
        <p:spPr bwMode="auto">
          <a:xfrm>
            <a:off x="3825875" y="3824288"/>
            <a:ext cx="1485900" cy="369332"/>
          </a:xfrm>
          <a:prstGeom prst="rect">
            <a:avLst/>
          </a:prstGeom>
          <a:noFill/>
          <a:ln w="9525">
            <a:noFill/>
            <a:miter lim="800000"/>
            <a:headEnd/>
            <a:tailEnd/>
          </a:ln>
          <a:effectLst/>
        </p:spPr>
        <p:txBody>
          <a:bodyPr>
            <a:spAutoFit/>
          </a:bodyPr>
          <a:lstStyle/>
          <a:p>
            <a:pPr algn="ctr"/>
            <a:r>
              <a:rPr lang="en-US" b="1" dirty="0"/>
              <a:t> </a:t>
            </a:r>
          </a:p>
        </p:txBody>
      </p:sp>
      <p:sp>
        <p:nvSpPr>
          <p:cNvPr id="55318" name="AutoShape 22"/>
          <p:cNvSpPr>
            <a:spLocks noChangeArrowheads="1"/>
          </p:cNvSpPr>
          <p:nvPr/>
        </p:nvSpPr>
        <p:spPr bwMode="invGray">
          <a:xfrm>
            <a:off x="5410200" y="2348880"/>
            <a:ext cx="3230563" cy="714995"/>
          </a:xfrm>
          <a:prstGeom prst="roundRect">
            <a:avLst>
              <a:gd name="adj" fmla="val 50000"/>
            </a:avLst>
          </a:prstGeom>
          <a:solidFill>
            <a:schemeClr val="hlink"/>
          </a:solidFill>
          <a:ln w="9525">
            <a:solidFill>
              <a:schemeClr val="hlink"/>
            </a:solidFill>
            <a:round/>
            <a:headEnd/>
            <a:tailEnd/>
          </a:ln>
          <a:effectLst/>
        </p:spPr>
        <p:txBody>
          <a:bodyPr wrap="none" anchor="ctr"/>
          <a:lstStyle/>
          <a:p>
            <a:r>
              <a:rPr lang="en-US" b="1" dirty="0" smtClean="0"/>
              <a:t> </a:t>
            </a:r>
            <a:endParaRPr lang="en-US" dirty="0"/>
          </a:p>
        </p:txBody>
      </p:sp>
      <p:sp>
        <p:nvSpPr>
          <p:cNvPr id="55309" name="Rectangle 13"/>
          <p:cNvSpPr>
            <a:spLocks noChangeArrowheads="1"/>
          </p:cNvSpPr>
          <p:nvPr/>
        </p:nvSpPr>
        <p:spPr bwMode="gray">
          <a:xfrm>
            <a:off x="5513387" y="2434354"/>
            <a:ext cx="3070226" cy="461665"/>
          </a:xfrm>
          <a:prstGeom prst="rect">
            <a:avLst/>
          </a:prstGeom>
          <a:noFill/>
          <a:ln w="9525">
            <a:noFill/>
            <a:miter lim="800000"/>
            <a:headEnd/>
            <a:tailEnd/>
          </a:ln>
          <a:effectLst/>
        </p:spPr>
        <p:txBody>
          <a:bodyPr wrap="square">
            <a:spAutoFit/>
          </a:bodyPr>
          <a:lstStyle/>
          <a:p>
            <a:pPr algn="ctr"/>
            <a:r>
              <a:rPr lang="en-US" sz="2400" b="1" dirty="0" smtClean="0">
                <a:solidFill>
                  <a:srgbClr val="FFFF00"/>
                </a:solidFill>
                <a:latin typeface="Andalus" panose="02020603050405020304" pitchFamily="18" charset="-78"/>
                <a:cs typeface="Andalus" panose="02020603050405020304" pitchFamily="18" charset="-78"/>
              </a:rPr>
              <a:t>Relaxation and Rest</a:t>
            </a:r>
            <a:endParaRPr lang="en-US" sz="2400" b="1" dirty="0">
              <a:solidFill>
                <a:srgbClr val="FFFF00"/>
              </a:solidFill>
              <a:latin typeface="Andalus" panose="02020603050405020304" pitchFamily="18" charset="-78"/>
              <a:cs typeface="Andalus" panose="02020603050405020304" pitchFamily="18" charset="-78"/>
            </a:endParaRPr>
          </a:p>
        </p:txBody>
      </p:sp>
      <p:sp>
        <p:nvSpPr>
          <p:cNvPr id="22" name="Rectangle 21"/>
          <p:cNvSpPr/>
          <p:nvPr/>
        </p:nvSpPr>
        <p:spPr>
          <a:xfrm>
            <a:off x="5652120" y="3032204"/>
            <a:ext cx="5112568" cy="1200329"/>
          </a:xfrm>
          <a:prstGeom prst="rect">
            <a:avLst/>
          </a:prstGeom>
        </p:spPr>
        <p:txBody>
          <a:bodyPr wrap="square">
            <a:spAutoFit/>
          </a:bodyPr>
          <a:lstStyle/>
          <a:p>
            <a:pPr marL="285750" indent="-285750">
              <a:buFont typeface="Wingdings" panose="05000000000000000000" pitchFamily="2" charset="2"/>
              <a:buChar char="Ø"/>
            </a:pPr>
            <a:r>
              <a:rPr lang="en-US" sz="2400" b="1" dirty="0" smtClean="0">
                <a:solidFill>
                  <a:schemeClr val="bg1"/>
                </a:solidFill>
                <a:latin typeface="Andalus" panose="02020603050405020304" pitchFamily="18" charset="-78"/>
                <a:cs typeface="Andalus" panose="02020603050405020304" pitchFamily="18" charset="-78"/>
              </a:rPr>
              <a:t>watch what really </a:t>
            </a:r>
          </a:p>
          <a:p>
            <a:r>
              <a:rPr lang="en-US" sz="2400" b="1" dirty="0">
                <a:solidFill>
                  <a:schemeClr val="bg1"/>
                </a:solidFill>
                <a:latin typeface="Andalus" panose="02020603050405020304" pitchFamily="18" charset="-78"/>
                <a:cs typeface="Andalus" panose="02020603050405020304" pitchFamily="18" charset="-78"/>
              </a:rPr>
              <a:t>w</a:t>
            </a:r>
            <a:r>
              <a:rPr lang="en-US" sz="2400" b="1" dirty="0" smtClean="0">
                <a:solidFill>
                  <a:schemeClr val="bg1"/>
                </a:solidFill>
                <a:latin typeface="Andalus" panose="02020603050405020304" pitchFamily="18" charset="-78"/>
                <a:cs typeface="Andalus" panose="02020603050405020304" pitchFamily="18" charset="-78"/>
              </a:rPr>
              <a:t>inds  you up and </a:t>
            </a:r>
          </a:p>
          <a:p>
            <a:r>
              <a:rPr lang="en-US" sz="2400" b="1" dirty="0" smtClean="0">
                <a:solidFill>
                  <a:schemeClr val="bg1"/>
                </a:solidFill>
                <a:latin typeface="Andalus" panose="02020603050405020304" pitchFamily="18" charset="-78"/>
                <a:cs typeface="Andalus" panose="02020603050405020304" pitchFamily="18" charset="-78"/>
              </a:rPr>
              <a:t>avoid it</a:t>
            </a:r>
            <a:endParaRPr lang="en-US" sz="2400" dirty="0">
              <a:solidFill>
                <a:schemeClr val="bg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519207483"/>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7803976" cy="833437"/>
          </a:xfrm>
        </p:spPr>
        <p:txBody>
          <a:bodyPr>
            <a:noAutofit/>
          </a:bodyPr>
          <a:lstStyle/>
          <a:p>
            <a:pPr algn="ctr"/>
            <a:r>
              <a:rPr lang="en-US" sz="4000" b="1" dirty="0" smtClean="0">
                <a:latin typeface="Book Antiqua" pitchFamily="18" charset="0"/>
              </a:rPr>
              <a:t>Decreasing</a:t>
            </a:r>
            <a:br>
              <a:rPr lang="en-US" sz="4000" b="1" dirty="0" smtClean="0">
                <a:latin typeface="Book Antiqua" pitchFamily="18" charset="0"/>
              </a:rPr>
            </a:br>
            <a:r>
              <a:rPr lang="en-US" sz="4000" b="1" dirty="0" smtClean="0">
                <a:latin typeface="Book Antiqua" pitchFamily="18" charset="0"/>
              </a:rPr>
              <a:t>Emotional Suffering</a:t>
            </a:r>
            <a:endParaRPr lang="en-US" sz="4000" b="1" dirty="0"/>
          </a:p>
        </p:txBody>
      </p:sp>
      <p:sp>
        <p:nvSpPr>
          <p:cNvPr id="3" name="Content Placeholder 2"/>
          <p:cNvSpPr>
            <a:spLocks noGrp="1"/>
          </p:cNvSpPr>
          <p:nvPr>
            <p:ph idx="1"/>
          </p:nvPr>
        </p:nvSpPr>
        <p:spPr>
          <a:xfrm>
            <a:off x="457200" y="1600201"/>
            <a:ext cx="8229600" cy="1180727"/>
          </a:xfrm>
        </p:spPr>
        <p:txBody>
          <a:bodyPr/>
          <a:lstStyle/>
          <a:p>
            <a:pPr marL="0" indent="0">
              <a:lnSpc>
                <a:spcPct val="85000"/>
              </a:lnSpc>
              <a:buNone/>
            </a:pPr>
            <a:r>
              <a:rPr lang="en-US" sz="2400" b="1" dirty="0" smtClean="0">
                <a:solidFill>
                  <a:srgbClr val="FFFF00"/>
                </a:solidFill>
              </a:rPr>
              <a:t>Release painful emotions by increased awareness of them instead of resisting or trying to squash them</a:t>
            </a:r>
          </a:p>
          <a:p>
            <a:endParaRPr lang="en-US" dirty="0"/>
          </a:p>
        </p:txBody>
      </p:sp>
      <p:pic>
        <p:nvPicPr>
          <p:cNvPr id="4" name="Picture 3" descr="j0386273.jpg"/>
          <p:cNvPicPr>
            <a:picLocks noChangeAspect="1"/>
          </p:cNvPicPr>
          <p:nvPr/>
        </p:nvPicPr>
        <p:blipFill>
          <a:blip r:embed="rId2" cstate="print"/>
          <a:stretch>
            <a:fillRect/>
          </a:stretch>
        </p:blipFill>
        <p:spPr>
          <a:xfrm>
            <a:off x="5076056" y="2564904"/>
            <a:ext cx="2414016" cy="3657600"/>
          </a:xfrm>
          <a:prstGeom prst="ellipse">
            <a:avLst/>
          </a:prstGeom>
          <a:ln w="63500" cap="rnd">
            <a:solidFill>
              <a:schemeClr val="accent4">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j0409084.jpg"/>
          <p:cNvPicPr>
            <a:picLocks noChangeAspect="1"/>
          </p:cNvPicPr>
          <p:nvPr/>
        </p:nvPicPr>
        <p:blipFill>
          <a:blip r:embed="rId3" cstate="print"/>
          <a:stretch>
            <a:fillRect/>
          </a:stretch>
        </p:blipFill>
        <p:spPr>
          <a:xfrm>
            <a:off x="1622408" y="2688940"/>
            <a:ext cx="1976701" cy="2972308"/>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4386254"/>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6048672" cy="833437"/>
          </a:xfrm>
        </p:spPr>
        <p:txBody>
          <a:bodyPr>
            <a:normAutofit fontScale="90000"/>
          </a:bodyPr>
          <a:lstStyle/>
          <a:p>
            <a:r>
              <a:rPr lang="en-US" sz="3600" dirty="0" smtClean="0"/>
              <a:t>Goals of Emotion Regulation</a:t>
            </a:r>
            <a:endParaRPr lang="en-US" sz="3600" dirty="0"/>
          </a:p>
        </p:txBody>
      </p:sp>
      <p:sp>
        <p:nvSpPr>
          <p:cNvPr id="3" name="Content Placeholder 2"/>
          <p:cNvSpPr>
            <a:spLocks noGrp="1"/>
          </p:cNvSpPr>
          <p:nvPr>
            <p:ph idx="1"/>
          </p:nvPr>
        </p:nvSpPr>
        <p:spPr>
          <a:xfrm>
            <a:off x="457200" y="1600200"/>
            <a:ext cx="8153400" cy="4953000"/>
          </a:xfrm>
        </p:spPr>
        <p:txBody>
          <a:bodyPr/>
          <a:lstStyle/>
          <a:p>
            <a:r>
              <a:rPr lang="en-US" sz="2800" dirty="0" smtClean="0">
                <a:latin typeface="Andalus" pitchFamily="2" charset="-78"/>
                <a:cs typeface="Andalus" pitchFamily="2" charset="-78"/>
              </a:rPr>
              <a:t>Understanding emotions</a:t>
            </a:r>
          </a:p>
          <a:p>
            <a:pPr>
              <a:buNone/>
            </a:pPr>
            <a:endParaRPr lang="en-US" sz="2800" dirty="0" smtClean="0">
              <a:latin typeface="Andalus" pitchFamily="2" charset="-78"/>
              <a:cs typeface="Andalus" pitchFamily="2" charset="-78"/>
            </a:endParaRPr>
          </a:p>
          <a:p>
            <a:r>
              <a:rPr lang="en-US" sz="2800" dirty="0" smtClean="0">
                <a:latin typeface="Andalus" pitchFamily="2" charset="-78"/>
                <a:cs typeface="Andalus" pitchFamily="2" charset="-78"/>
              </a:rPr>
              <a:t>Be able to watch and label them</a:t>
            </a:r>
          </a:p>
          <a:p>
            <a:pPr>
              <a:buNone/>
            </a:pPr>
            <a:endParaRPr lang="en-US" sz="2800" dirty="0" smtClean="0">
              <a:latin typeface="Andalus" pitchFamily="2" charset="-78"/>
              <a:cs typeface="Andalus" pitchFamily="2" charset="-78"/>
            </a:endParaRPr>
          </a:p>
          <a:p>
            <a:r>
              <a:rPr lang="en-US" sz="2800" dirty="0" smtClean="0">
                <a:latin typeface="Andalus" pitchFamily="2" charset="-78"/>
                <a:cs typeface="Andalus" pitchFamily="2" charset="-78"/>
              </a:rPr>
              <a:t>Allowing exposure to emotions as helpful sources of information that increase adaptive responsiveness</a:t>
            </a:r>
          </a:p>
          <a:p>
            <a:pPr>
              <a:buNone/>
            </a:pPr>
            <a:endParaRPr lang="en-US" sz="2800" dirty="0" smtClean="0">
              <a:latin typeface="Andalus" pitchFamily="2" charset="-78"/>
              <a:cs typeface="Andalus" pitchFamily="2" charset="-78"/>
            </a:endParaRPr>
          </a:p>
          <a:p>
            <a:r>
              <a:rPr lang="en-US" sz="2800" dirty="0" smtClean="0">
                <a:latin typeface="Andalus" pitchFamily="2" charset="-78"/>
                <a:cs typeface="Andalus" pitchFamily="2" charset="-78"/>
              </a:rPr>
              <a:t>Counter-conditioning procedures that reduce the sense of urgency surrounding painful emotions</a:t>
            </a:r>
          </a:p>
          <a:p>
            <a:endParaRPr lang="en-US" sz="2800" dirty="0">
              <a:latin typeface="Andalus" pitchFamily="2" charset="-78"/>
              <a:cs typeface="Andalus" pitchFamily="2" charset="-78"/>
            </a:endParaRPr>
          </a:p>
        </p:txBody>
      </p:sp>
    </p:spTree>
    <p:extLst>
      <p:ext uri="{BB962C8B-B14F-4D97-AF65-F5344CB8AC3E}">
        <p14:creationId xmlns:p14="http://schemas.microsoft.com/office/powerpoint/2010/main" val="3744002358"/>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238999" cy="1084262"/>
          </a:xfrm>
        </p:spPr>
        <p:txBody>
          <a:bodyPr/>
          <a:lstStyle/>
          <a:p>
            <a:pPr algn="ctr"/>
            <a:r>
              <a:rPr lang="en-US" sz="3600" dirty="0" smtClean="0"/>
              <a:t>Goals of Emotional Regulation</a:t>
            </a:r>
            <a:endParaRPr lang="en-US" sz="3600" dirty="0"/>
          </a:p>
        </p:txBody>
      </p:sp>
      <p:sp>
        <p:nvSpPr>
          <p:cNvPr id="3" name="Content Placeholder 2"/>
          <p:cNvSpPr>
            <a:spLocks noGrp="1"/>
          </p:cNvSpPr>
          <p:nvPr>
            <p:ph idx="1"/>
          </p:nvPr>
        </p:nvSpPr>
        <p:spPr/>
        <p:txBody>
          <a:bodyPr/>
          <a:lstStyle/>
          <a:p>
            <a:r>
              <a:rPr lang="en-US" sz="2800" dirty="0" smtClean="0"/>
              <a:t>Increasing positive emotional experiences, creating more balance in our lives</a:t>
            </a:r>
          </a:p>
          <a:p>
            <a:endParaRPr lang="en-US" sz="2800" dirty="0" smtClean="0"/>
          </a:p>
          <a:p>
            <a:r>
              <a:rPr lang="en-US" sz="2800" dirty="0" smtClean="0"/>
              <a:t>Increasing awareness of current experience so that your emotions shift more rapidly, and old emotions linger less</a:t>
            </a:r>
          </a:p>
          <a:p>
            <a:pPr>
              <a:buNone/>
            </a:pPr>
            <a:endParaRPr lang="en-US" sz="2800" dirty="0" smtClean="0"/>
          </a:p>
          <a:p>
            <a:r>
              <a:rPr lang="en-US" sz="2800" dirty="0" smtClean="0"/>
              <a:t>Developing these coping skills so emotions are an important but not controlling factor in life</a:t>
            </a:r>
          </a:p>
          <a:p>
            <a:endParaRPr lang="en-US" dirty="0"/>
          </a:p>
        </p:txBody>
      </p:sp>
    </p:spTree>
    <p:extLst>
      <p:ext uri="{BB962C8B-B14F-4D97-AF65-F5344CB8AC3E}">
        <p14:creationId xmlns:p14="http://schemas.microsoft.com/office/powerpoint/2010/main" val="1461487836"/>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1052736"/>
            <a:ext cx="7543800" cy="662136"/>
          </a:xfrm>
        </p:spPr>
        <p:txBody>
          <a:bodyPr>
            <a:normAutofit fontScale="90000"/>
          </a:bodyPr>
          <a:lstStyle/>
          <a:p>
            <a:r>
              <a:rPr lang="en-US" dirty="0" smtClean="0"/>
              <a:t>Emotional Regulation</a:t>
            </a:r>
            <a:br>
              <a:rPr lang="en-US" dirty="0" smtClean="0"/>
            </a:br>
            <a:endParaRPr lang="en-US" dirty="0"/>
          </a:p>
        </p:txBody>
      </p:sp>
      <p:sp>
        <p:nvSpPr>
          <p:cNvPr id="3" name="Content Placeholder 2"/>
          <p:cNvSpPr>
            <a:spLocks noGrp="1"/>
          </p:cNvSpPr>
          <p:nvPr>
            <p:ph idx="1"/>
          </p:nvPr>
        </p:nvSpPr>
        <p:spPr>
          <a:xfrm>
            <a:off x="467544" y="1412776"/>
            <a:ext cx="8445624" cy="4525963"/>
          </a:xfrm>
        </p:spPr>
        <p:txBody>
          <a:bodyPr/>
          <a:lstStyle/>
          <a:p>
            <a:pPr>
              <a:lnSpc>
                <a:spcPct val="85000"/>
              </a:lnSpc>
              <a:buNone/>
            </a:pPr>
            <a:endParaRPr lang="en-US" sz="2400" b="1" dirty="0" smtClean="0"/>
          </a:p>
          <a:p>
            <a:pPr>
              <a:lnSpc>
                <a:spcPct val="85000"/>
              </a:lnSpc>
              <a:buNone/>
            </a:pPr>
            <a:endParaRPr lang="en-US" sz="2400" b="1" dirty="0" smtClean="0"/>
          </a:p>
          <a:p>
            <a:pPr>
              <a:lnSpc>
                <a:spcPct val="85000"/>
              </a:lnSpc>
              <a:buNone/>
            </a:pPr>
            <a:r>
              <a:rPr lang="en-US" sz="2400" b="1" dirty="0" smtClean="0"/>
              <a:t>Don’t “practice” your emotions (act out your feelings because you think they are “right”), </a:t>
            </a:r>
            <a:r>
              <a:rPr lang="en-US" sz="2400" dirty="0"/>
              <a:t> </a:t>
            </a:r>
            <a:r>
              <a:rPr lang="en-US" sz="2400" dirty="0" smtClean="0"/>
              <a:t> J</a:t>
            </a:r>
            <a:r>
              <a:rPr lang="en-US" sz="2400" b="1" dirty="0" smtClean="0"/>
              <a:t>ust acknowledge them.</a:t>
            </a:r>
          </a:p>
          <a:p>
            <a:pPr>
              <a:lnSpc>
                <a:spcPct val="85000"/>
              </a:lnSpc>
            </a:pPr>
            <a:endParaRPr lang="en-US" sz="2400" b="1" dirty="0" smtClean="0"/>
          </a:p>
          <a:p>
            <a:pPr>
              <a:lnSpc>
                <a:spcPct val="85000"/>
              </a:lnSpc>
              <a:buNone/>
            </a:pPr>
            <a:r>
              <a:rPr lang="en-US" sz="2400" b="1" dirty="0" smtClean="0"/>
              <a:t>  Learn to regulate your emotions by being increasingly aware of the environment, the role of judgments on primary emotions, and how you escalate your emotions by piling secondary emotions on top of the original ones.</a:t>
            </a:r>
          </a:p>
          <a:p>
            <a:endParaRPr lang="en-US" sz="2800" dirty="0"/>
          </a:p>
        </p:txBody>
      </p:sp>
    </p:spTree>
    <p:extLst>
      <p:ext uri="{BB962C8B-B14F-4D97-AF65-F5344CB8AC3E}">
        <p14:creationId xmlns:p14="http://schemas.microsoft.com/office/powerpoint/2010/main" val="1044021087"/>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03648" y="188640"/>
            <a:ext cx="5784761" cy="1080127"/>
          </a:xfrm>
          <a:noFill/>
          <a:ln/>
        </p:spPr>
        <p:txBody>
          <a:bodyPr lIns="75197" tIns="30079" rIns="75197" bIns="30079" anchor="t">
            <a:spAutoFit/>
          </a:bodyPr>
          <a:lstStyle/>
          <a:p>
            <a:pPr algn="ctr">
              <a:lnSpc>
                <a:spcPct val="92000"/>
              </a:lnSpc>
            </a:pPr>
            <a:r>
              <a:rPr lang="en-US" sz="3600" dirty="0"/>
              <a:t>Be Honest About How You Feel</a:t>
            </a:r>
          </a:p>
        </p:txBody>
      </p:sp>
      <p:sp>
        <p:nvSpPr>
          <p:cNvPr id="20486" name="Rectangle 6"/>
          <p:cNvSpPr>
            <a:spLocks noChangeArrowheads="1"/>
          </p:cNvSpPr>
          <p:nvPr/>
        </p:nvSpPr>
        <p:spPr bwMode="auto">
          <a:xfrm>
            <a:off x="827584" y="1556792"/>
            <a:ext cx="7992888" cy="351508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75197" tIns="30079" rIns="75197" bIns="30079">
            <a:spAutoFit/>
          </a:bodyPr>
          <a:lstStyle/>
          <a:p>
            <a:pPr>
              <a:lnSpc>
                <a:spcPct val="92000"/>
              </a:lnSpc>
            </a:pPr>
            <a:r>
              <a:rPr lang="en-US" sz="2800" b="1" dirty="0">
                <a:solidFill>
                  <a:schemeClr val="bg2">
                    <a:lumMod val="75000"/>
                  </a:schemeClr>
                </a:solidFill>
                <a:latin typeface="Andalus" panose="02020603050405020304" pitchFamily="18" charset="-78"/>
                <a:cs typeface="Andalus" panose="02020603050405020304" pitchFamily="18" charset="-78"/>
              </a:rPr>
              <a:t>• </a:t>
            </a:r>
            <a:r>
              <a:rPr lang="en-US" sz="2400" b="1" dirty="0">
                <a:solidFill>
                  <a:schemeClr val="bg1"/>
                </a:solidFill>
                <a:latin typeface="Andalus" panose="02020603050405020304" pitchFamily="18" charset="-78"/>
                <a:cs typeface="Andalus" panose="02020603050405020304" pitchFamily="18" charset="-78"/>
              </a:rPr>
              <a:t>You are not a “wimp” because you hurt.</a:t>
            </a:r>
          </a:p>
          <a:p>
            <a:pPr>
              <a:lnSpc>
                <a:spcPct val="92000"/>
              </a:lnSpc>
            </a:pPr>
            <a:endParaRPr lang="en-US" sz="2400" b="1" dirty="0">
              <a:solidFill>
                <a:schemeClr val="bg1"/>
              </a:solidFill>
              <a:latin typeface="Andalus" panose="02020603050405020304" pitchFamily="18" charset="-78"/>
              <a:cs typeface="Andalus" panose="02020603050405020304" pitchFamily="18" charset="-78"/>
            </a:endParaRPr>
          </a:p>
          <a:p>
            <a:pPr>
              <a:lnSpc>
                <a:spcPct val="92000"/>
              </a:lnSpc>
            </a:pPr>
            <a:r>
              <a:rPr lang="en-US" sz="2400" b="1" dirty="0">
                <a:solidFill>
                  <a:schemeClr val="bg1"/>
                </a:solidFill>
                <a:latin typeface="Andalus" panose="02020603050405020304" pitchFamily="18" charset="-78"/>
                <a:cs typeface="Andalus" panose="02020603050405020304" pitchFamily="18" charset="-78"/>
              </a:rPr>
              <a:t>• There is nothing essentially wrong with you, as a human being, because you suffer.</a:t>
            </a:r>
          </a:p>
          <a:p>
            <a:pPr>
              <a:lnSpc>
                <a:spcPct val="92000"/>
              </a:lnSpc>
            </a:pPr>
            <a:endParaRPr lang="en-US" sz="2400" b="1" dirty="0">
              <a:solidFill>
                <a:schemeClr val="bg1"/>
              </a:solidFill>
              <a:latin typeface="Andalus" panose="02020603050405020304" pitchFamily="18" charset="-78"/>
              <a:cs typeface="Andalus" panose="02020603050405020304" pitchFamily="18" charset="-78"/>
            </a:endParaRPr>
          </a:p>
          <a:p>
            <a:pPr>
              <a:lnSpc>
                <a:spcPct val="92000"/>
              </a:lnSpc>
            </a:pPr>
            <a:r>
              <a:rPr lang="en-US" sz="2400" b="1" dirty="0">
                <a:solidFill>
                  <a:schemeClr val="bg1"/>
                </a:solidFill>
                <a:latin typeface="Andalus" panose="02020603050405020304" pitchFamily="18" charset="-78"/>
                <a:cs typeface="Andalus" panose="02020603050405020304" pitchFamily="18" charset="-78"/>
              </a:rPr>
              <a:t>• Primary feelings are there for a reason, </a:t>
            </a:r>
          </a:p>
          <a:p>
            <a:pPr>
              <a:lnSpc>
                <a:spcPct val="92000"/>
              </a:lnSpc>
            </a:pPr>
            <a:r>
              <a:rPr lang="en-US" sz="2400" b="1" dirty="0">
                <a:solidFill>
                  <a:schemeClr val="bg1"/>
                </a:solidFill>
                <a:latin typeface="Andalus" panose="02020603050405020304" pitchFamily="18" charset="-78"/>
                <a:cs typeface="Andalus" panose="02020603050405020304" pitchFamily="18" charset="-78"/>
              </a:rPr>
              <a:t>even though you may not like them.</a:t>
            </a:r>
          </a:p>
          <a:p>
            <a:pPr>
              <a:lnSpc>
                <a:spcPct val="92000"/>
              </a:lnSpc>
            </a:pPr>
            <a:endParaRPr lang="en-US" sz="2400" b="1" dirty="0">
              <a:solidFill>
                <a:schemeClr val="bg1"/>
              </a:solidFill>
              <a:latin typeface="Andalus" panose="02020603050405020304" pitchFamily="18" charset="-78"/>
              <a:cs typeface="Andalus" panose="02020603050405020304" pitchFamily="18" charset="-78"/>
            </a:endParaRPr>
          </a:p>
          <a:p>
            <a:pPr>
              <a:lnSpc>
                <a:spcPct val="92000"/>
              </a:lnSpc>
            </a:pPr>
            <a:r>
              <a:rPr lang="en-US" sz="2400" b="1" dirty="0">
                <a:solidFill>
                  <a:schemeClr val="bg1"/>
                </a:solidFill>
                <a:latin typeface="Andalus" panose="02020603050405020304" pitchFamily="18" charset="-78"/>
                <a:cs typeface="Andalus" panose="02020603050405020304" pitchFamily="18" charset="-78"/>
              </a:rPr>
              <a:t>• Even if you think others will disapprove of how you feel, validate that your reaction is your reaction (not theirs).</a:t>
            </a:r>
            <a:endParaRPr lang="en-US" sz="2400" b="1" dirty="0">
              <a:solidFill>
                <a:schemeClr val="bg1"/>
              </a:solidFill>
              <a:effectLst>
                <a:outerShdw blurRad="38100" dist="38100" dir="2700000" algn="tl">
                  <a:srgbClr val="000000"/>
                </a:out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16087495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fltVal val="0"/>
                                          </p:val>
                                        </p:tav>
                                        <p:tav tm="100000">
                                          <p:val>
                                            <p:strVal val="#ppt_w"/>
                                          </p:val>
                                        </p:tav>
                                      </p:tavLst>
                                    </p:anim>
                                    <p:anim calcmode="lin" valueType="num">
                                      <p:cBhvr>
                                        <p:cTn id="8" dur="1000" fill="hold"/>
                                        <p:tgtEl>
                                          <p:spTgt spid="20482"/>
                                        </p:tgtEl>
                                        <p:attrNameLst>
                                          <p:attrName>ppt_h</p:attrName>
                                        </p:attrNameLst>
                                      </p:cBhvr>
                                      <p:tavLst>
                                        <p:tav tm="0">
                                          <p:val>
                                            <p:fltVal val="0"/>
                                          </p:val>
                                        </p:tav>
                                        <p:tav tm="100000">
                                          <p:val>
                                            <p:strVal val="#ppt_h"/>
                                          </p:val>
                                        </p:tav>
                                      </p:tavLst>
                                    </p:anim>
                                    <p:anim calcmode="lin" valueType="num">
                                      <p:cBhvr>
                                        <p:cTn id="9" dur="1000" fill="hold"/>
                                        <p:tgtEl>
                                          <p:spTgt spid="204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20486">
                                            <p:txEl>
                                              <p:pRg st="0" end="0"/>
                                            </p:txEl>
                                          </p:spTgt>
                                        </p:tgtEl>
                                        <p:attrNameLst>
                                          <p:attrName>style.visibility</p:attrName>
                                        </p:attrNameLst>
                                      </p:cBhvr>
                                      <p:to>
                                        <p:strVal val="visible"/>
                                      </p:to>
                                    </p:set>
                                    <p:animEffect transition="in" filter="slide(fromBottom)">
                                      <p:cBhvr>
                                        <p:cTn id="14" dur="500"/>
                                        <p:tgtEl>
                                          <p:spTgt spid="20486">
                                            <p:txEl>
                                              <p:pRg st="0" end="0"/>
                                            </p:txEl>
                                          </p:spTgt>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20486">
                                            <p:txEl>
                                              <p:pRg st="2" end="2"/>
                                            </p:txEl>
                                          </p:spTgt>
                                        </p:tgtEl>
                                        <p:attrNameLst>
                                          <p:attrName>style.visibility</p:attrName>
                                        </p:attrNameLst>
                                      </p:cBhvr>
                                      <p:to>
                                        <p:strVal val="visible"/>
                                      </p:to>
                                    </p:set>
                                    <p:animEffect transition="in" filter="slide(fromBottom)">
                                      <p:cBhvr>
                                        <p:cTn id="18" dur="500"/>
                                        <p:tgtEl>
                                          <p:spTgt spid="20486">
                                            <p:txEl>
                                              <p:pRg st="2" end="2"/>
                                            </p:txEl>
                                          </p:spTgt>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20486">
                                            <p:txEl>
                                              <p:pRg st="4" end="4"/>
                                            </p:txEl>
                                          </p:spTgt>
                                        </p:tgtEl>
                                        <p:attrNameLst>
                                          <p:attrName>style.visibility</p:attrName>
                                        </p:attrNameLst>
                                      </p:cBhvr>
                                      <p:to>
                                        <p:strVal val="visible"/>
                                      </p:to>
                                    </p:set>
                                    <p:animEffect transition="in" filter="slide(fromBottom)">
                                      <p:cBhvr>
                                        <p:cTn id="22" dur="500"/>
                                        <p:tgtEl>
                                          <p:spTgt spid="20486">
                                            <p:txEl>
                                              <p:pRg st="4" end="4"/>
                                            </p:txEl>
                                          </p:spTgt>
                                        </p:tgtEl>
                                      </p:cBhvr>
                                    </p:animEffect>
                                  </p:childTnLst>
                                </p:cTn>
                              </p:par>
                            </p:childTnLst>
                          </p:cTn>
                        </p:par>
                        <p:par>
                          <p:cTn id="23" fill="hold">
                            <p:stCondLst>
                              <p:cond delay="2500"/>
                            </p:stCondLst>
                            <p:childTnLst>
                              <p:par>
                                <p:cTn id="24" presetID="12" presetClass="entr" presetSubtype="4" fill="hold" grpId="0" nodeType="afterEffect">
                                  <p:stCondLst>
                                    <p:cond delay="0"/>
                                  </p:stCondLst>
                                  <p:childTnLst>
                                    <p:set>
                                      <p:cBhvr>
                                        <p:cTn id="25" dur="1" fill="hold">
                                          <p:stCondLst>
                                            <p:cond delay="0"/>
                                          </p:stCondLst>
                                        </p:cTn>
                                        <p:tgtEl>
                                          <p:spTgt spid="20486">
                                            <p:txEl>
                                              <p:pRg st="5" end="5"/>
                                            </p:txEl>
                                          </p:spTgt>
                                        </p:tgtEl>
                                        <p:attrNameLst>
                                          <p:attrName>style.visibility</p:attrName>
                                        </p:attrNameLst>
                                      </p:cBhvr>
                                      <p:to>
                                        <p:strVal val="visible"/>
                                      </p:to>
                                    </p:set>
                                    <p:animEffect transition="in" filter="slide(fromBottom)">
                                      <p:cBhvr>
                                        <p:cTn id="26" dur="500"/>
                                        <p:tgtEl>
                                          <p:spTgt spid="20486">
                                            <p:txEl>
                                              <p:pRg st="5" end="5"/>
                                            </p:txEl>
                                          </p:spTgt>
                                        </p:tgtEl>
                                      </p:cBhvr>
                                    </p:animEffect>
                                  </p:childTnLst>
                                </p:cTn>
                              </p:par>
                            </p:childTnLst>
                          </p:cTn>
                        </p:par>
                        <p:par>
                          <p:cTn id="27" fill="hold">
                            <p:stCondLst>
                              <p:cond delay="3000"/>
                            </p:stCondLst>
                            <p:childTnLst>
                              <p:par>
                                <p:cTn id="28" presetID="12" presetClass="entr" presetSubtype="4" fill="hold" grpId="0" nodeType="afterEffect">
                                  <p:stCondLst>
                                    <p:cond delay="0"/>
                                  </p:stCondLst>
                                  <p:childTnLst>
                                    <p:set>
                                      <p:cBhvr>
                                        <p:cTn id="29" dur="1" fill="hold">
                                          <p:stCondLst>
                                            <p:cond delay="0"/>
                                          </p:stCondLst>
                                        </p:cTn>
                                        <p:tgtEl>
                                          <p:spTgt spid="20486">
                                            <p:txEl>
                                              <p:pRg st="7" end="7"/>
                                            </p:txEl>
                                          </p:spTgt>
                                        </p:tgtEl>
                                        <p:attrNameLst>
                                          <p:attrName>style.visibility</p:attrName>
                                        </p:attrNameLst>
                                      </p:cBhvr>
                                      <p:to>
                                        <p:strVal val="visible"/>
                                      </p:to>
                                    </p:set>
                                    <p:animEffect transition="in" filter="slide(fromBottom)">
                                      <p:cBhvr>
                                        <p:cTn id="30" dur="500"/>
                                        <p:tgtEl>
                                          <p:spTgt spid="204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autoUpdateAnimBg="0"/>
      <p:bldP spid="20486" grpId="0" build="p" autoUpdateAnimBg="0" advAuto="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2"/>
          <p:cNvGrpSpPr>
            <a:grpSpLocks/>
          </p:cNvGrpSpPr>
          <p:nvPr/>
        </p:nvGrpSpPr>
        <p:grpSpPr bwMode="auto">
          <a:xfrm>
            <a:off x="914400" y="2981325"/>
            <a:ext cx="2649538" cy="2886075"/>
            <a:chOff x="502" y="1954"/>
            <a:chExt cx="1669" cy="1818"/>
          </a:xfrm>
        </p:grpSpPr>
        <p:sp>
          <p:nvSpPr>
            <p:cNvPr id="60419" name="AutoShape 3"/>
            <p:cNvSpPr>
              <a:spLocks noChangeArrowheads="1"/>
            </p:cNvSpPr>
            <p:nvPr/>
          </p:nvSpPr>
          <p:spPr bwMode="gray">
            <a:xfrm>
              <a:off x="502" y="1954"/>
              <a:ext cx="1669" cy="474"/>
            </a:xfrm>
            <a:prstGeom prst="homePlate">
              <a:avLst>
                <a:gd name="adj" fmla="val 55341"/>
              </a:avLst>
            </a:prstGeom>
            <a:solidFill>
              <a:schemeClr val="folHlink"/>
            </a:solidFill>
            <a:ln w="9525">
              <a:solidFill>
                <a:srgbClr val="5F5F5F"/>
              </a:solidFill>
              <a:miter lim="800000"/>
              <a:headEnd/>
              <a:tailEnd/>
            </a:ln>
            <a:effectLst/>
          </p:spPr>
          <p:txBody>
            <a:bodyPr wrap="none" anchor="ctr"/>
            <a:lstStyle/>
            <a:p>
              <a:endParaRPr lang="en-US"/>
            </a:p>
          </p:txBody>
        </p:sp>
        <p:sp>
          <p:nvSpPr>
            <p:cNvPr id="60420" name="Line 4"/>
            <p:cNvSpPr>
              <a:spLocks noChangeShapeType="1"/>
            </p:cNvSpPr>
            <p:nvPr/>
          </p:nvSpPr>
          <p:spPr bwMode="gray">
            <a:xfrm>
              <a:off x="502" y="2044"/>
              <a:ext cx="0" cy="1728"/>
            </a:xfrm>
            <a:prstGeom prst="line">
              <a:avLst/>
            </a:prstGeom>
            <a:noFill/>
            <a:ln w="19050">
              <a:solidFill>
                <a:srgbClr val="5F5F5F"/>
              </a:solidFill>
              <a:round/>
              <a:headEnd type="diamond" w="med" len="med"/>
              <a:tailEnd type="diamond" w="med" len="med"/>
            </a:ln>
            <a:effectLst/>
          </p:spPr>
          <p:txBody>
            <a:bodyPr/>
            <a:lstStyle/>
            <a:p>
              <a:endParaRPr lang="en-US"/>
            </a:p>
          </p:txBody>
        </p:sp>
        <p:sp>
          <p:nvSpPr>
            <p:cNvPr id="60421" name="Line 5"/>
            <p:cNvSpPr>
              <a:spLocks noChangeShapeType="1"/>
            </p:cNvSpPr>
            <p:nvPr/>
          </p:nvSpPr>
          <p:spPr bwMode="gray">
            <a:xfrm>
              <a:off x="1696" y="2290"/>
              <a:ext cx="336" cy="0"/>
            </a:xfrm>
            <a:prstGeom prst="line">
              <a:avLst/>
            </a:prstGeom>
            <a:noFill/>
            <a:ln w="9525">
              <a:solidFill>
                <a:srgbClr val="5F5F5F"/>
              </a:solidFill>
              <a:round/>
              <a:headEnd/>
              <a:tailEnd/>
            </a:ln>
            <a:effectLst/>
          </p:spPr>
          <p:txBody>
            <a:bodyPr/>
            <a:lstStyle/>
            <a:p>
              <a:endParaRPr lang="en-US"/>
            </a:p>
          </p:txBody>
        </p:sp>
      </p:grpSp>
      <p:grpSp>
        <p:nvGrpSpPr>
          <p:cNvPr id="60422" name="Group 6"/>
          <p:cNvGrpSpPr>
            <a:grpSpLocks/>
          </p:cNvGrpSpPr>
          <p:nvPr/>
        </p:nvGrpSpPr>
        <p:grpSpPr bwMode="auto">
          <a:xfrm>
            <a:off x="5334001" y="2349500"/>
            <a:ext cx="2767013" cy="2984500"/>
            <a:chOff x="2182" y="1516"/>
            <a:chExt cx="1743" cy="1880"/>
          </a:xfrm>
        </p:grpSpPr>
        <p:grpSp>
          <p:nvGrpSpPr>
            <p:cNvPr id="60423" name="Group 7"/>
            <p:cNvGrpSpPr>
              <a:grpSpLocks/>
            </p:cNvGrpSpPr>
            <p:nvPr/>
          </p:nvGrpSpPr>
          <p:grpSpPr bwMode="auto">
            <a:xfrm>
              <a:off x="2182" y="1516"/>
              <a:ext cx="1743" cy="1880"/>
              <a:chOff x="2182" y="1516"/>
              <a:chExt cx="1743" cy="1880"/>
            </a:xfrm>
          </p:grpSpPr>
          <p:sp>
            <p:nvSpPr>
              <p:cNvPr id="60424" name="AutoShape 8"/>
              <p:cNvSpPr>
                <a:spLocks noChangeArrowheads="1"/>
              </p:cNvSpPr>
              <p:nvPr/>
            </p:nvSpPr>
            <p:spPr bwMode="gray">
              <a:xfrm>
                <a:off x="2184" y="1516"/>
                <a:ext cx="1741" cy="536"/>
              </a:xfrm>
              <a:prstGeom prst="homePlate">
                <a:avLst>
                  <a:gd name="adj" fmla="val 55341"/>
                </a:avLst>
              </a:prstGeom>
              <a:solidFill>
                <a:schemeClr val="hlink"/>
              </a:solidFill>
              <a:ln w="9525">
                <a:solidFill>
                  <a:srgbClr val="5F5F5F"/>
                </a:solidFill>
                <a:miter lim="800000"/>
                <a:headEnd/>
                <a:tailEnd/>
              </a:ln>
              <a:effectLst/>
            </p:spPr>
            <p:txBody>
              <a:bodyPr wrap="none" anchor="ctr"/>
              <a:lstStyle/>
              <a:p>
                <a:endParaRPr lang="en-US"/>
              </a:p>
            </p:txBody>
          </p:sp>
          <p:sp>
            <p:nvSpPr>
              <p:cNvPr id="60425" name="Line 9"/>
              <p:cNvSpPr>
                <a:spLocks noChangeShapeType="1"/>
              </p:cNvSpPr>
              <p:nvPr/>
            </p:nvSpPr>
            <p:spPr bwMode="gray">
              <a:xfrm>
                <a:off x="2182" y="1668"/>
                <a:ext cx="0" cy="1728"/>
              </a:xfrm>
              <a:prstGeom prst="line">
                <a:avLst/>
              </a:prstGeom>
              <a:noFill/>
              <a:ln w="19050">
                <a:solidFill>
                  <a:srgbClr val="5F5F5F"/>
                </a:solidFill>
                <a:round/>
                <a:headEnd type="diamond" w="med" len="med"/>
                <a:tailEnd type="diamond" w="med" len="med"/>
              </a:ln>
              <a:effectLst/>
            </p:spPr>
            <p:txBody>
              <a:bodyPr/>
              <a:lstStyle/>
              <a:p>
                <a:endParaRPr lang="en-US"/>
              </a:p>
            </p:txBody>
          </p:sp>
        </p:grpSp>
        <p:sp>
          <p:nvSpPr>
            <p:cNvPr id="60426" name="Line 10"/>
            <p:cNvSpPr>
              <a:spLocks noChangeShapeType="1"/>
            </p:cNvSpPr>
            <p:nvPr/>
          </p:nvSpPr>
          <p:spPr bwMode="gray">
            <a:xfrm>
              <a:off x="3379" y="1914"/>
              <a:ext cx="336" cy="0"/>
            </a:xfrm>
            <a:prstGeom prst="line">
              <a:avLst/>
            </a:prstGeom>
            <a:noFill/>
            <a:ln w="9525">
              <a:solidFill>
                <a:srgbClr val="5F5F5F"/>
              </a:solidFill>
              <a:round/>
              <a:headEnd/>
              <a:tailEnd/>
            </a:ln>
            <a:effectLst/>
          </p:spPr>
          <p:txBody>
            <a:bodyPr/>
            <a:lstStyle/>
            <a:p>
              <a:endParaRPr lang="en-US"/>
            </a:p>
          </p:txBody>
        </p:sp>
      </p:grpSp>
      <p:sp>
        <p:nvSpPr>
          <p:cNvPr id="60432" name="Rectangle 16"/>
          <p:cNvSpPr>
            <a:spLocks noGrp="1" noChangeArrowheads="1"/>
          </p:cNvSpPr>
          <p:nvPr>
            <p:ph type="title"/>
          </p:nvPr>
        </p:nvSpPr>
        <p:spPr bwMode="black"/>
        <p:txBody>
          <a:bodyPr/>
          <a:lstStyle/>
          <a:p>
            <a:pPr algn="ctr"/>
            <a:r>
              <a:rPr lang="en-US" sz="3200" dirty="0" smtClean="0"/>
              <a:t>Emotional Regulation Skills </a:t>
            </a:r>
          </a:p>
        </p:txBody>
      </p:sp>
      <p:sp>
        <p:nvSpPr>
          <p:cNvPr id="60434" name="WordArt 18"/>
          <p:cNvSpPr>
            <a:spLocks noChangeArrowheads="1" noChangeShapeType="1" noTextEdit="1"/>
          </p:cNvSpPr>
          <p:nvPr/>
        </p:nvSpPr>
        <p:spPr bwMode="gray">
          <a:xfrm>
            <a:off x="1187624" y="3124200"/>
            <a:ext cx="1622251" cy="390525"/>
          </a:xfrm>
          <a:prstGeom prst="rect">
            <a:avLst/>
          </a:prstGeom>
        </p:spPr>
        <p:txBody>
          <a:bodyPr wrap="none" fromWordArt="1">
            <a:prstTxWarp prst="textPlain">
              <a:avLst>
                <a:gd name="adj" fmla="val 50000"/>
              </a:avLst>
            </a:prstTxWarp>
          </a:bodyPr>
          <a:lstStyle/>
          <a:p>
            <a:pPr algn="ctr"/>
            <a:r>
              <a:rPr lang="en-US" sz="36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anose="02020603050405020304" pitchFamily="18" charset="-78"/>
                <a:cs typeface="Andalus" panose="02020603050405020304" pitchFamily="18" charset="-78"/>
              </a:rPr>
              <a:t>High</a:t>
            </a:r>
            <a:endPar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anose="02020603050405020304" pitchFamily="18" charset="-78"/>
              <a:cs typeface="Andalus" panose="02020603050405020304" pitchFamily="18" charset="-78"/>
            </a:endParaRPr>
          </a:p>
        </p:txBody>
      </p:sp>
      <p:sp>
        <p:nvSpPr>
          <p:cNvPr id="60437" name="WordArt 21"/>
          <p:cNvSpPr>
            <a:spLocks noChangeArrowheads="1" noChangeShapeType="1" noTextEdit="1"/>
          </p:cNvSpPr>
          <p:nvPr/>
        </p:nvSpPr>
        <p:spPr bwMode="gray">
          <a:xfrm>
            <a:off x="5562600" y="2522811"/>
            <a:ext cx="2124701" cy="590029"/>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FFFFFF"/>
                  </a:solidFill>
                  <a:round/>
                  <a:headEnd/>
                  <a:tailEnd/>
                </a:ln>
                <a:solidFill>
                  <a:schemeClr val="bg2"/>
                </a:solidFill>
                <a:latin typeface="Arial Black"/>
              </a:rPr>
              <a:t>Painful</a:t>
            </a:r>
            <a:endParaRPr lang="en-US" sz="3600" kern="10" dirty="0">
              <a:ln w="19050">
                <a:solidFill>
                  <a:srgbClr val="FFFFFF"/>
                </a:solidFill>
                <a:round/>
                <a:headEnd/>
                <a:tailEnd/>
              </a:ln>
              <a:solidFill>
                <a:schemeClr val="bg2"/>
              </a:solidFill>
              <a:latin typeface="Arial Black"/>
            </a:endParaRPr>
          </a:p>
        </p:txBody>
      </p:sp>
      <p:sp>
        <p:nvSpPr>
          <p:cNvPr id="60439" name="Rectangle 23"/>
          <p:cNvSpPr>
            <a:spLocks noChangeArrowheads="1"/>
          </p:cNvSpPr>
          <p:nvPr/>
        </p:nvSpPr>
        <p:spPr bwMode="auto">
          <a:xfrm>
            <a:off x="5562600" y="3429000"/>
            <a:ext cx="2538414" cy="2271519"/>
          </a:xfrm>
          <a:prstGeom prst="rect">
            <a:avLst/>
          </a:prstGeom>
          <a:noFill/>
          <a:ln w="9525" algn="ctr">
            <a:noFill/>
            <a:miter lim="800000"/>
            <a:headEnd/>
            <a:tailEnd/>
          </a:ln>
          <a:effectLst/>
        </p:spPr>
        <p:txBody>
          <a:bodyPr wrap="square">
            <a:spAutoFit/>
          </a:bodyPr>
          <a:lstStyle/>
          <a:p>
            <a:pPr marL="355600" indent="-355600">
              <a:lnSpc>
                <a:spcPct val="86000"/>
              </a:lnSpc>
              <a:spcBef>
                <a:spcPct val="40000"/>
              </a:spcBef>
              <a:buFont typeface="Wingdings" charset="2"/>
              <a:buNone/>
            </a:pPr>
            <a:r>
              <a:rPr lang="en-US" sz="2400" b="1" dirty="0" smtClean="0">
                <a:solidFill>
                  <a:schemeClr val="tx2"/>
                </a:solidFill>
                <a:latin typeface="Andalus" panose="02020603050405020304" pitchFamily="18" charset="-78"/>
                <a:cs typeface="Andalus" panose="02020603050405020304" pitchFamily="18" charset="-78"/>
              </a:rPr>
              <a:t>Intolerably painful</a:t>
            </a:r>
          </a:p>
          <a:p>
            <a:pPr marL="355600" indent="-355600">
              <a:lnSpc>
                <a:spcPct val="86000"/>
              </a:lnSpc>
              <a:spcBef>
                <a:spcPct val="40000"/>
              </a:spcBef>
              <a:buFont typeface="Wingdings" charset="2"/>
              <a:buNone/>
            </a:pPr>
            <a:r>
              <a:rPr lang="en-US" sz="2400" b="1" dirty="0" smtClean="0">
                <a:solidFill>
                  <a:schemeClr val="tx2"/>
                </a:solidFill>
                <a:latin typeface="Andalus" panose="02020603050405020304" pitchFamily="18" charset="-78"/>
                <a:cs typeface="Andalus" panose="02020603050405020304" pitchFamily="18" charset="-78"/>
              </a:rPr>
              <a:t>emotions disrupt</a:t>
            </a:r>
          </a:p>
          <a:p>
            <a:pPr marL="355600" indent="-355600">
              <a:lnSpc>
                <a:spcPct val="86000"/>
              </a:lnSpc>
              <a:spcBef>
                <a:spcPct val="40000"/>
              </a:spcBef>
              <a:buFont typeface="Wingdings" charset="2"/>
              <a:buNone/>
            </a:pPr>
            <a:r>
              <a:rPr lang="en-US" sz="2400" b="1" dirty="0" smtClean="0">
                <a:solidFill>
                  <a:schemeClr val="tx2"/>
                </a:solidFill>
                <a:latin typeface="Andalus" panose="02020603050405020304" pitchFamily="18" charset="-78"/>
                <a:cs typeface="Andalus" panose="02020603050405020304" pitchFamily="18" charset="-78"/>
              </a:rPr>
              <a:t> good judgment </a:t>
            </a:r>
          </a:p>
          <a:p>
            <a:pPr marL="355600" indent="-355600">
              <a:lnSpc>
                <a:spcPct val="86000"/>
              </a:lnSpc>
              <a:spcBef>
                <a:spcPct val="40000"/>
              </a:spcBef>
              <a:buFont typeface="Wingdings" charset="2"/>
              <a:buNone/>
            </a:pPr>
            <a:r>
              <a:rPr lang="en-US" sz="2400" b="1" dirty="0" smtClean="0">
                <a:solidFill>
                  <a:schemeClr val="tx2"/>
                </a:solidFill>
                <a:latin typeface="Andalus" panose="02020603050405020304" pitchFamily="18" charset="-78"/>
                <a:cs typeface="Andalus" panose="02020603050405020304" pitchFamily="18" charset="-78"/>
              </a:rPr>
              <a:t>and adaptive </a:t>
            </a:r>
          </a:p>
          <a:p>
            <a:pPr marL="355600" indent="-355600">
              <a:lnSpc>
                <a:spcPct val="86000"/>
              </a:lnSpc>
              <a:spcBef>
                <a:spcPct val="40000"/>
              </a:spcBef>
              <a:buFont typeface="Wingdings" charset="2"/>
              <a:buNone/>
            </a:pPr>
            <a:r>
              <a:rPr lang="en-US" sz="2400" b="1" dirty="0" smtClean="0">
                <a:solidFill>
                  <a:schemeClr val="tx2"/>
                </a:solidFill>
                <a:latin typeface="Andalus" panose="02020603050405020304" pitchFamily="18" charset="-78"/>
                <a:cs typeface="Andalus" panose="02020603050405020304" pitchFamily="18" charset="-78"/>
              </a:rPr>
              <a:t>functioning</a:t>
            </a:r>
            <a:endParaRPr lang="en-US" sz="2400" b="1" dirty="0">
              <a:solidFill>
                <a:schemeClr val="tx2"/>
              </a:solidFill>
              <a:latin typeface="Andalus" panose="02020603050405020304" pitchFamily="18" charset="-78"/>
              <a:cs typeface="Andalus" panose="02020603050405020304" pitchFamily="18" charset="-78"/>
            </a:endParaRPr>
          </a:p>
        </p:txBody>
      </p:sp>
      <p:sp>
        <p:nvSpPr>
          <p:cNvPr id="27" name="Rectangle 26"/>
          <p:cNvSpPr/>
          <p:nvPr/>
        </p:nvSpPr>
        <p:spPr>
          <a:xfrm>
            <a:off x="914400" y="3886200"/>
            <a:ext cx="2793504" cy="1938992"/>
          </a:xfrm>
          <a:prstGeom prst="rect">
            <a:avLst/>
          </a:prstGeom>
        </p:spPr>
        <p:txBody>
          <a:bodyPr wrap="square">
            <a:spAutoFit/>
          </a:bodyPr>
          <a:lstStyle/>
          <a:p>
            <a:r>
              <a:rPr lang="en-US" sz="2400" b="1" dirty="0" smtClean="0">
                <a:solidFill>
                  <a:schemeClr val="tx2"/>
                </a:solidFill>
                <a:latin typeface="Andalus" panose="02020603050405020304" pitchFamily="18" charset="-78"/>
                <a:cs typeface="Andalus" panose="02020603050405020304" pitchFamily="18" charset="-78"/>
              </a:rPr>
              <a:t>When our emotions are really “high” we stop being strategic and start being reactive</a:t>
            </a:r>
            <a:endParaRPr lang="en-US" sz="2400" dirty="0">
              <a:solidFill>
                <a:schemeClr val="tx2"/>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544511189"/>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21"/>
          <p:cNvSpPr>
            <a:spLocks noGrp="1" noChangeArrowheads="1"/>
          </p:cNvSpPr>
          <p:nvPr>
            <p:ph type="title" idx="4294967295"/>
          </p:nvPr>
        </p:nvSpPr>
        <p:spPr>
          <a:xfrm>
            <a:off x="1293192" y="332883"/>
            <a:ext cx="5957758" cy="990600"/>
          </a:xfrm>
        </p:spPr>
        <p:txBody>
          <a:bodyPr>
            <a:normAutofit fontScale="90000"/>
          </a:bodyPr>
          <a:lstStyle/>
          <a:p>
            <a:pPr algn="ctr"/>
            <a:r>
              <a:rPr lang="en-CA" altLang="en-US" sz="3600" b="1" dirty="0" smtClean="0">
                <a:solidFill>
                  <a:srgbClr val="FFFF00"/>
                </a:solidFill>
              </a:rPr>
              <a:t>Attachment and Development</a:t>
            </a:r>
          </a:p>
        </p:txBody>
      </p:sp>
      <p:sp>
        <p:nvSpPr>
          <p:cNvPr id="52227" name="AutoShape 3"/>
          <p:cNvSpPr>
            <a:spLocks noChangeArrowheads="1"/>
          </p:cNvSpPr>
          <p:nvPr/>
        </p:nvSpPr>
        <p:spPr bwMode="gray">
          <a:xfrm>
            <a:off x="4405475" y="1771469"/>
            <a:ext cx="2188839" cy="3363913"/>
          </a:xfrm>
          <a:prstGeom prst="roundRect">
            <a:avLst>
              <a:gd name="adj" fmla="val 8347"/>
            </a:avLst>
          </a:prstGeom>
          <a:solidFill>
            <a:schemeClr val="hlink"/>
          </a:solidFill>
          <a:ln w="38100" algn="ctr">
            <a:solidFill>
              <a:srgbClr val="FFFFFF"/>
            </a:solidFill>
            <a:round/>
            <a:headEnd/>
            <a:tailEnd/>
          </a:ln>
          <a:effectLst>
            <a:outerShdw dist="20000" dir="5400000" rotWithShape="0">
              <a:srgbClr val="000000">
                <a:alpha val="37999"/>
              </a:srgbClr>
            </a:outerShdw>
          </a:effectLst>
        </p:spPr>
        <p:txBody>
          <a:bodyPr/>
          <a:lstStyle/>
          <a:p>
            <a:endParaRPr lang="en-CA"/>
          </a:p>
        </p:txBody>
      </p:sp>
      <p:sp>
        <p:nvSpPr>
          <p:cNvPr id="52228" name="AutoShape 4"/>
          <p:cNvSpPr>
            <a:spLocks noChangeArrowheads="1"/>
          </p:cNvSpPr>
          <p:nvPr/>
        </p:nvSpPr>
        <p:spPr bwMode="gray">
          <a:xfrm rot="5400000">
            <a:off x="6333964" y="2046107"/>
            <a:ext cx="285750" cy="234950"/>
          </a:xfrm>
          <a:prstGeom prst="triangle">
            <a:avLst>
              <a:gd name="adj" fmla="val 50000"/>
            </a:avLst>
          </a:prstGeom>
          <a:gradFill rotWithShape="1">
            <a:gsLst>
              <a:gs pos="0">
                <a:schemeClr val="hlink">
                  <a:gamma/>
                  <a:tint val="57255"/>
                  <a:invGamma/>
                </a:schemeClr>
              </a:gs>
              <a:gs pos="100000">
                <a:schemeClr val="hlink"/>
              </a:gs>
            </a:gsLst>
            <a:lin ang="5400000" scaled="1"/>
          </a:gradFill>
          <a:ln w="9525" algn="ctr">
            <a:solidFill>
              <a:srgbClr val="FFFFFF"/>
            </a:solidFill>
            <a:miter lim="800000"/>
            <a:headEnd/>
            <a:tailEnd/>
          </a:ln>
          <a:effectLst>
            <a:outerShdw dist="20000" dir="5400000" rotWithShape="0">
              <a:srgbClr val="000000">
                <a:alpha val="37999"/>
              </a:srgbClr>
            </a:outerShdw>
          </a:effectLst>
        </p:spPr>
        <p:txBody>
          <a:bodyPr rot="10800000" vert="eaVert"/>
          <a:lstStyle/>
          <a:p>
            <a:endParaRPr lang="en-CA"/>
          </a:p>
        </p:txBody>
      </p:sp>
      <p:sp>
        <p:nvSpPr>
          <p:cNvPr id="52229" name="AutoShape 5"/>
          <p:cNvSpPr>
            <a:spLocks noChangeArrowheads="1"/>
          </p:cNvSpPr>
          <p:nvPr/>
        </p:nvSpPr>
        <p:spPr bwMode="gray">
          <a:xfrm>
            <a:off x="6832600" y="1723844"/>
            <a:ext cx="1958975" cy="3363913"/>
          </a:xfrm>
          <a:prstGeom prst="roundRect">
            <a:avLst>
              <a:gd name="adj" fmla="val 8347"/>
            </a:avLst>
          </a:prstGeom>
          <a:solidFill>
            <a:schemeClr val="accent1"/>
          </a:solidFill>
          <a:ln w="38100" algn="ctr">
            <a:solidFill>
              <a:srgbClr val="FFFFFF"/>
            </a:solidFill>
            <a:round/>
            <a:headEnd/>
            <a:tailEnd/>
          </a:ln>
          <a:effectLst>
            <a:outerShdw dist="20000" dir="5400000" rotWithShape="0">
              <a:srgbClr val="000000">
                <a:alpha val="37999"/>
              </a:srgbClr>
            </a:outerShdw>
          </a:effectLst>
        </p:spPr>
        <p:txBody>
          <a:bodyPr/>
          <a:lstStyle/>
          <a:p>
            <a:endParaRPr lang="en-CA"/>
          </a:p>
        </p:txBody>
      </p:sp>
      <p:sp>
        <p:nvSpPr>
          <p:cNvPr id="52231" name="AutoShape 7"/>
          <p:cNvSpPr>
            <a:spLocks noChangeArrowheads="1"/>
          </p:cNvSpPr>
          <p:nvPr/>
        </p:nvSpPr>
        <p:spPr bwMode="gray">
          <a:xfrm>
            <a:off x="2156857" y="1777869"/>
            <a:ext cx="1958975" cy="3363913"/>
          </a:xfrm>
          <a:prstGeom prst="roundRect">
            <a:avLst>
              <a:gd name="adj" fmla="val 8347"/>
            </a:avLst>
          </a:prstGeom>
          <a:solidFill>
            <a:schemeClr val="accent2"/>
          </a:solidFill>
          <a:ln w="38100" algn="ctr">
            <a:solidFill>
              <a:srgbClr val="FFFFFF"/>
            </a:solidFill>
            <a:round/>
            <a:headEnd/>
            <a:tailEnd/>
          </a:ln>
          <a:effectLst>
            <a:outerShdw dist="20000" dir="5400000" rotWithShape="0">
              <a:srgbClr val="000000">
                <a:alpha val="37999"/>
              </a:srgbClr>
            </a:outerShdw>
          </a:effectLst>
        </p:spPr>
        <p:txBody>
          <a:bodyPr/>
          <a:lstStyle/>
          <a:p>
            <a:endParaRPr lang="en-CA"/>
          </a:p>
        </p:txBody>
      </p:sp>
      <p:grpSp>
        <p:nvGrpSpPr>
          <p:cNvPr id="149" name="Rounded Rectangle 4"/>
          <p:cNvGrpSpPr>
            <a:grpSpLocks/>
          </p:cNvGrpSpPr>
          <p:nvPr/>
        </p:nvGrpSpPr>
        <p:grpSpPr bwMode="auto">
          <a:xfrm>
            <a:off x="2414588" y="1947682"/>
            <a:ext cx="1616075" cy="427037"/>
            <a:chOff x="1440" y="1524"/>
            <a:chExt cx="1018" cy="269"/>
          </a:xfrm>
        </p:grpSpPr>
        <p:pic>
          <p:nvPicPr>
            <p:cNvPr id="52233" name="Rounded 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440" y="1524"/>
              <a:ext cx="1018" cy="269"/>
            </a:xfrm>
            <a:prstGeom prst="rect">
              <a:avLst/>
            </a:prstGeom>
            <a:noFill/>
            <a:extLst>
              <a:ext uri="{909E8E84-426E-40DD-AFC4-6F175D3DCCD1}">
                <a14:hiddenFill xmlns:a14="http://schemas.microsoft.com/office/drawing/2010/main">
                  <a:solidFill>
                    <a:srgbClr val="FFFFFF"/>
                  </a:solidFill>
                </a14:hiddenFill>
              </a:ext>
            </a:extLst>
          </p:spPr>
        </p:pic>
        <p:sp>
          <p:nvSpPr>
            <p:cNvPr id="52234" name="Text Box 10"/>
            <p:cNvSpPr txBox="1">
              <a:spLocks noChangeArrowheads="1"/>
            </p:cNvSpPr>
            <p:nvPr/>
          </p:nvSpPr>
          <p:spPr bwMode="gray">
            <a:xfrm>
              <a:off x="1452" y="1536"/>
              <a:ext cx="9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1722" rIns="80010" bIns="0" anchor="ctr"/>
            <a:lstStyle>
              <a:lvl1pPr defTabSz="800100" eaLnBrk="0" hangingPunct="0">
                <a:defRPr>
                  <a:solidFill>
                    <a:schemeClr val="tx1"/>
                  </a:solidFill>
                  <a:latin typeface="Arial" charset="0"/>
                </a:defRPr>
              </a:lvl1pPr>
              <a:lvl2pPr marL="742950" indent="-285750" defTabSz="800100" eaLnBrk="0" hangingPunct="0">
                <a:defRPr>
                  <a:solidFill>
                    <a:schemeClr val="tx1"/>
                  </a:solidFill>
                  <a:latin typeface="Arial" charset="0"/>
                </a:defRPr>
              </a:lvl2pPr>
              <a:lvl3pPr marL="1143000" indent="-228600" defTabSz="800100" eaLnBrk="0" hangingPunct="0">
                <a:defRPr>
                  <a:solidFill>
                    <a:schemeClr val="tx1"/>
                  </a:solidFill>
                  <a:latin typeface="Arial" charset="0"/>
                </a:defRPr>
              </a:lvl3pPr>
              <a:lvl4pPr marL="1600200" indent="-228600" defTabSz="800100" eaLnBrk="0" hangingPunct="0">
                <a:defRPr>
                  <a:solidFill>
                    <a:schemeClr val="tx1"/>
                  </a:solidFill>
                  <a:latin typeface="Arial" charset="0"/>
                </a:defRPr>
              </a:lvl4pPr>
              <a:lvl5pPr marL="2057400" indent="-228600" defTabSz="800100" eaLnBrk="0" hangingPunct="0">
                <a:defRPr>
                  <a:solidFill>
                    <a:schemeClr val="tx1"/>
                  </a:solidFill>
                  <a:latin typeface="Arial" charset="0"/>
                </a:defRPr>
              </a:lvl5pPr>
              <a:lvl6pPr marL="2514600" indent="-228600" defTabSz="800100" eaLnBrk="0" fontAlgn="base" hangingPunct="0">
                <a:spcBef>
                  <a:spcPct val="0"/>
                </a:spcBef>
                <a:spcAft>
                  <a:spcPct val="0"/>
                </a:spcAft>
                <a:defRPr>
                  <a:solidFill>
                    <a:schemeClr val="tx1"/>
                  </a:solidFill>
                  <a:latin typeface="Arial" charset="0"/>
                </a:defRPr>
              </a:lvl6pPr>
              <a:lvl7pPr marL="2971800" indent="-228600" defTabSz="800100" eaLnBrk="0" fontAlgn="base" hangingPunct="0">
                <a:spcBef>
                  <a:spcPct val="0"/>
                </a:spcBef>
                <a:spcAft>
                  <a:spcPct val="0"/>
                </a:spcAft>
                <a:defRPr>
                  <a:solidFill>
                    <a:schemeClr val="tx1"/>
                  </a:solidFill>
                  <a:latin typeface="Arial" charset="0"/>
                </a:defRPr>
              </a:lvl7pPr>
              <a:lvl8pPr marL="3429000" indent="-228600" defTabSz="800100" eaLnBrk="0" fontAlgn="base" hangingPunct="0">
                <a:spcBef>
                  <a:spcPct val="0"/>
                </a:spcBef>
                <a:spcAft>
                  <a:spcPct val="0"/>
                </a:spcAft>
                <a:defRPr>
                  <a:solidFill>
                    <a:schemeClr val="tx1"/>
                  </a:solidFill>
                  <a:latin typeface="Arial" charset="0"/>
                </a:defRPr>
              </a:lvl8pPr>
              <a:lvl9pPr marL="3886200" indent="-228600" defTabSz="8001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pPr>
              <a:r>
                <a:rPr lang="en-CA" altLang="en-US" sz="2000" b="1" dirty="0" smtClean="0">
                  <a:cs typeface="Arial" charset="0"/>
                </a:rPr>
                <a:t>Safety &amp; Security</a:t>
              </a:r>
              <a:endParaRPr lang="en-CA" altLang="en-US" sz="2000" b="1" dirty="0">
                <a:cs typeface="Arial" charset="0"/>
              </a:endParaRPr>
            </a:p>
          </p:txBody>
        </p:sp>
      </p:grpSp>
      <p:sp>
        <p:nvSpPr>
          <p:cNvPr id="52235" name="Rectangle 83"/>
          <p:cNvSpPr>
            <a:spLocks noChangeArrowheads="1"/>
          </p:cNvSpPr>
          <p:nvPr/>
        </p:nvSpPr>
        <p:spPr bwMode="auto">
          <a:xfrm>
            <a:off x="232387" y="3694907"/>
            <a:ext cx="2047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altLang="en-US" sz="3200" b="1" dirty="0" smtClean="0">
                <a:solidFill>
                  <a:srgbClr val="FFFF00"/>
                </a:solidFill>
                <a:cs typeface="Arial" charset="0"/>
              </a:rPr>
              <a:t>Ties that Bind</a:t>
            </a:r>
            <a:endParaRPr lang="en-CA" altLang="en-US" sz="3200" b="1" dirty="0">
              <a:solidFill>
                <a:srgbClr val="FFFF00"/>
              </a:solidFill>
              <a:cs typeface="Arial" charset="0"/>
            </a:endParaRPr>
          </a:p>
        </p:txBody>
      </p:sp>
      <p:grpSp>
        <p:nvGrpSpPr>
          <p:cNvPr id="168" name="Rounded Rectangle 4"/>
          <p:cNvGrpSpPr>
            <a:grpSpLocks/>
          </p:cNvGrpSpPr>
          <p:nvPr/>
        </p:nvGrpSpPr>
        <p:grpSpPr bwMode="auto">
          <a:xfrm>
            <a:off x="4349881" y="1801364"/>
            <a:ext cx="2322382" cy="1455054"/>
            <a:chOff x="2753" y="1000"/>
            <a:chExt cx="1295" cy="793"/>
          </a:xfrm>
        </p:grpSpPr>
        <p:pic>
          <p:nvPicPr>
            <p:cNvPr id="52237" name="Rounded 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784" y="1524"/>
              <a:ext cx="1018" cy="269"/>
            </a:xfrm>
            <a:prstGeom prst="rect">
              <a:avLst/>
            </a:prstGeom>
            <a:noFill/>
            <a:extLst>
              <a:ext uri="{909E8E84-426E-40DD-AFC4-6F175D3DCCD1}">
                <a14:hiddenFill xmlns:a14="http://schemas.microsoft.com/office/drawing/2010/main">
                  <a:solidFill>
                    <a:srgbClr val="FFFFFF"/>
                  </a:solidFill>
                </a14:hiddenFill>
              </a:ext>
            </a:extLst>
          </p:spPr>
        </p:pic>
        <p:sp>
          <p:nvSpPr>
            <p:cNvPr id="52238" name="Text Box 14"/>
            <p:cNvSpPr txBox="1">
              <a:spLocks noChangeArrowheads="1"/>
            </p:cNvSpPr>
            <p:nvPr/>
          </p:nvSpPr>
          <p:spPr bwMode="gray">
            <a:xfrm>
              <a:off x="2753" y="1000"/>
              <a:ext cx="1295"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1722" rIns="80010" bIns="0" anchor="ctr"/>
            <a:lstStyle>
              <a:lvl1pPr defTabSz="800100" eaLnBrk="0" hangingPunct="0">
                <a:defRPr>
                  <a:solidFill>
                    <a:schemeClr val="tx1"/>
                  </a:solidFill>
                  <a:latin typeface="Arial" charset="0"/>
                </a:defRPr>
              </a:lvl1pPr>
              <a:lvl2pPr marL="742950" indent="-285750" defTabSz="800100" eaLnBrk="0" hangingPunct="0">
                <a:defRPr>
                  <a:solidFill>
                    <a:schemeClr val="tx1"/>
                  </a:solidFill>
                  <a:latin typeface="Arial" charset="0"/>
                </a:defRPr>
              </a:lvl2pPr>
              <a:lvl3pPr marL="1143000" indent="-228600" defTabSz="800100" eaLnBrk="0" hangingPunct="0">
                <a:defRPr>
                  <a:solidFill>
                    <a:schemeClr val="tx1"/>
                  </a:solidFill>
                  <a:latin typeface="Arial" charset="0"/>
                </a:defRPr>
              </a:lvl3pPr>
              <a:lvl4pPr marL="1600200" indent="-228600" defTabSz="800100" eaLnBrk="0" hangingPunct="0">
                <a:defRPr>
                  <a:solidFill>
                    <a:schemeClr val="tx1"/>
                  </a:solidFill>
                  <a:latin typeface="Arial" charset="0"/>
                </a:defRPr>
              </a:lvl4pPr>
              <a:lvl5pPr marL="2057400" indent="-228600" defTabSz="800100" eaLnBrk="0" hangingPunct="0">
                <a:defRPr>
                  <a:solidFill>
                    <a:schemeClr val="tx1"/>
                  </a:solidFill>
                  <a:latin typeface="Arial" charset="0"/>
                </a:defRPr>
              </a:lvl5pPr>
              <a:lvl6pPr marL="2514600" indent="-228600" defTabSz="800100" eaLnBrk="0" fontAlgn="base" hangingPunct="0">
                <a:spcBef>
                  <a:spcPct val="0"/>
                </a:spcBef>
                <a:spcAft>
                  <a:spcPct val="0"/>
                </a:spcAft>
                <a:defRPr>
                  <a:solidFill>
                    <a:schemeClr val="tx1"/>
                  </a:solidFill>
                  <a:latin typeface="Arial" charset="0"/>
                </a:defRPr>
              </a:lvl6pPr>
              <a:lvl7pPr marL="2971800" indent="-228600" defTabSz="800100" eaLnBrk="0" fontAlgn="base" hangingPunct="0">
                <a:spcBef>
                  <a:spcPct val="0"/>
                </a:spcBef>
                <a:spcAft>
                  <a:spcPct val="0"/>
                </a:spcAft>
                <a:defRPr>
                  <a:solidFill>
                    <a:schemeClr val="tx1"/>
                  </a:solidFill>
                  <a:latin typeface="Arial" charset="0"/>
                </a:defRPr>
              </a:lvl7pPr>
              <a:lvl8pPr marL="3429000" indent="-228600" defTabSz="800100" eaLnBrk="0" fontAlgn="base" hangingPunct="0">
                <a:spcBef>
                  <a:spcPct val="0"/>
                </a:spcBef>
                <a:spcAft>
                  <a:spcPct val="0"/>
                </a:spcAft>
                <a:defRPr>
                  <a:solidFill>
                    <a:schemeClr val="tx1"/>
                  </a:solidFill>
                  <a:latin typeface="Arial" charset="0"/>
                </a:defRPr>
              </a:lvl8pPr>
              <a:lvl9pPr marL="3886200" indent="-228600" defTabSz="8001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pPr>
              <a:r>
                <a:rPr lang="en-CA" altLang="en-US" sz="2000" b="1" dirty="0" smtClean="0">
                  <a:cs typeface="Arial" charset="0"/>
                </a:rPr>
                <a:t>Personality Development</a:t>
              </a:r>
              <a:endParaRPr lang="en-CA" altLang="en-US" sz="2000" b="1" dirty="0">
                <a:cs typeface="Arial" charset="0"/>
              </a:endParaRPr>
            </a:p>
          </p:txBody>
        </p:sp>
      </p:grpSp>
      <p:grpSp>
        <p:nvGrpSpPr>
          <p:cNvPr id="172" name="Rounded Rectangle 4"/>
          <p:cNvGrpSpPr>
            <a:grpSpLocks/>
          </p:cNvGrpSpPr>
          <p:nvPr/>
        </p:nvGrpSpPr>
        <p:grpSpPr bwMode="auto">
          <a:xfrm>
            <a:off x="7018875" y="828183"/>
            <a:ext cx="1636713" cy="2394162"/>
            <a:chOff x="4118" y="1401"/>
            <a:chExt cx="1031" cy="604"/>
          </a:xfrm>
        </p:grpSpPr>
        <p:pic>
          <p:nvPicPr>
            <p:cNvPr id="52240" name="Rounded Rectangl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118" y="1401"/>
              <a:ext cx="1021" cy="269"/>
            </a:xfrm>
            <a:prstGeom prst="rect">
              <a:avLst/>
            </a:prstGeom>
            <a:noFill/>
            <a:extLst>
              <a:ext uri="{909E8E84-426E-40DD-AFC4-6F175D3DCCD1}">
                <a14:hiddenFill xmlns:a14="http://schemas.microsoft.com/office/drawing/2010/main">
                  <a:solidFill>
                    <a:srgbClr val="FFFFFF"/>
                  </a:solidFill>
                </a14:hiddenFill>
              </a:ext>
            </a:extLst>
          </p:spPr>
        </p:pic>
        <p:sp>
          <p:nvSpPr>
            <p:cNvPr id="52241" name="Text Box 17"/>
            <p:cNvSpPr txBox="1">
              <a:spLocks noChangeArrowheads="1"/>
            </p:cNvSpPr>
            <p:nvPr/>
          </p:nvSpPr>
          <p:spPr bwMode="gray">
            <a:xfrm>
              <a:off x="4150" y="1755"/>
              <a:ext cx="9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1722" rIns="80010" bIns="0" anchor="ctr"/>
            <a:lstStyle>
              <a:lvl1pPr defTabSz="800100" eaLnBrk="0" hangingPunct="0">
                <a:defRPr>
                  <a:solidFill>
                    <a:schemeClr val="tx1"/>
                  </a:solidFill>
                  <a:latin typeface="Arial" charset="0"/>
                </a:defRPr>
              </a:lvl1pPr>
              <a:lvl2pPr marL="742950" indent="-285750" defTabSz="800100" eaLnBrk="0" hangingPunct="0">
                <a:defRPr>
                  <a:solidFill>
                    <a:schemeClr val="tx1"/>
                  </a:solidFill>
                  <a:latin typeface="Arial" charset="0"/>
                </a:defRPr>
              </a:lvl2pPr>
              <a:lvl3pPr marL="1143000" indent="-228600" defTabSz="800100" eaLnBrk="0" hangingPunct="0">
                <a:defRPr>
                  <a:solidFill>
                    <a:schemeClr val="tx1"/>
                  </a:solidFill>
                  <a:latin typeface="Arial" charset="0"/>
                </a:defRPr>
              </a:lvl3pPr>
              <a:lvl4pPr marL="1600200" indent="-228600" defTabSz="800100" eaLnBrk="0" hangingPunct="0">
                <a:defRPr>
                  <a:solidFill>
                    <a:schemeClr val="tx1"/>
                  </a:solidFill>
                  <a:latin typeface="Arial" charset="0"/>
                </a:defRPr>
              </a:lvl4pPr>
              <a:lvl5pPr marL="2057400" indent="-228600" defTabSz="800100" eaLnBrk="0" hangingPunct="0">
                <a:defRPr>
                  <a:solidFill>
                    <a:schemeClr val="tx1"/>
                  </a:solidFill>
                  <a:latin typeface="Arial" charset="0"/>
                </a:defRPr>
              </a:lvl5pPr>
              <a:lvl6pPr marL="2514600" indent="-228600" defTabSz="800100" eaLnBrk="0" fontAlgn="base" hangingPunct="0">
                <a:spcBef>
                  <a:spcPct val="0"/>
                </a:spcBef>
                <a:spcAft>
                  <a:spcPct val="0"/>
                </a:spcAft>
                <a:defRPr>
                  <a:solidFill>
                    <a:schemeClr val="tx1"/>
                  </a:solidFill>
                  <a:latin typeface="Arial" charset="0"/>
                </a:defRPr>
              </a:lvl6pPr>
              <a:lvl7pPr marL="2971800" indent="-228600" defTabSz="800100" eaLnBrk="0" fontAlgn="base" hangingPunct="0">
                <a:spcBef>
                  <a:spcPct val="0"/>
                </a:spcBef>
                <a:spcAft>
                  <a:spcPct val="0"/>
                </a:spcAft>
                <a:defRPr>
                  <a:solidFill>
                    <a:schemeClr val="tx1"/>
                  </a:solidFill>
                  <a:latin typeface="Arial" charset="0"/>
                </a:defRPr>
              </a:lvl7pPr>
              <a:lvl8pPr marL="3429000" indent="-228600" defTabSz="800100" eaLnBrk="0" fontAlgn="base" hangingPunct="0">
                <a:spcBef>
                  <a:spcPct val="0"/>
                </a:spcBef>
                <a:spcAft>
                  <a:spcPct val="0"/>
                </a:spcAft>
                <a:defRPr>
                  <a:solidFill>
                    <a:schemeClr val="tx1"/>
                  </a:solidFill>
                  <a:latin typeface="Arial" charset="0"/>
                </a:defRPr>
              </a:lvl8pPr>
              <a:lvl9pPr marL="3886200" indent="-228600" defTabSz="800100" eaLnBrk="0" fontAlgn="base" hangingPunct="0">
                <a:spcBef>
                  <a:spcPct val="0"/>
                </a:spcBef>
                <a:spcAft>
                  <a:spcPct val="0"/>
                </a:spcAft>
                <a:defRPr>
                  <a:solidFill>
                    <a:schemeClr val="tx1"/>
                  </a:solidFill>
                  <a:latin typeface="Arial" charset="0"/>
                </a:defRPr>
              </a:lvl9pPr>
            </a:lstStyle>
            <a:p>
              <a:pPr algn="ctr" eaLnBrk="1" hangingPunct="1">
                <a:lnSpc>
                  <a:spcPct val="90000"/>
                </a:lnSpc>
                <a:spcAft>
                  <a:spcPct val="35000"/>
                </a:spcAft>
              </a:pPr>
              <a:r>
                <a:rPr lang="en-CA" altLang="en-US" sz="2000" b="1" dirty="0" smtClean="0">
                  <a:cs typeface="Arial" charset="0"/>
                </a:rPr>
                <a:t>Trauma &amp; the Developing Brain</a:t>
              </a:r>
              <a:endParaRPr lang="en-CA" altLang="en-US" sz="2000" b="1" dirty="0">
                <a:cs typeface="Arial" charset="0"/>
              </a:endParaRPr>
            </a:p>
          </p:txBody>
        </p:sp>
      </p:grpSp>
      <p:grpSp>
        <p:nvGrpSpPr>
          <p:cNvPr id="52242" name="Group 18"/>
          <p:cNvGrpSpPr>
            <a:grpSpLocks/>
          </p:cNvGrpSpPr>
          <p:nvPr/>
        </p:nvGrpSpPr>
        <p:grpSpPr bwMode="auto">
          <a:xfrm>
            <a:off x="1000124" y="2614432"/>
            <a:ext cx="828675" cy="1049338"/>
            <a:chOff x="680" y="1839"/>
            <a:chExt cx="522" cy="661"/>
          </a:xfrm>
        </p:grpSpPr>
        <p:sp>
          <p:nvSpPr>
            <p:cNvPr id="174" name="Oval 173"/>
            <p:cNvSpPr>
              <a:spLocks noChangeArrowheads="1"/>
            </p:cNvSpPr>
            <p:nvPr/>
          </p:nvSpPr>
          <p:spPr bwMode="gray">
            <a:xfrm rot="2217079">
              <a:off x="1104" y="1839"/>
              <a:ext cx="98" cy="98"/>
            </a:xfrm>
            <a:prstGeom prst="ellipse">
              <a:avLst/>
            </a:prstGeom>
            <a:solidFill>
              <a:schemeClr val="tx2"/>
            </a:solidFill>
            <a:ln w="9525" algn="ctr">
              <a:solidFill>
                <a:schemeClr val="folHlink"/>
              </a:solidFill>
              <a:round/>
              <a:headEnd/>
              <a:tailEnd/>
            </a:ln>
            <a:effectLst>
              <a:outerShdw dist="23000" dir="5400000" rotWithShape="0">
                <a:srgbClr val="000000">
                  <a:alpha val="34999"/>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cs typeface="Arial" charset="0"/>
              </a:endParaRPr>
            </a:p>
          </p:txBody>
        </p:sp>
        <p:sp>
          <p:nvSpPr>
            <p:cNvPr id="175" name="Oval 174"/>
            <p:cNvSpPr>
              <a:spLocks noChangeArrowheads="1"/>
            </p:cNvSpPr>
            <p:nvPr/>
          </p:nvSpPr>
          <p:spPr bwMode="gray">
            <a:xfrm rot="2217079">
              <a:off x="996" y="1880"/>
              <a:ext cx="98" cy="98"/>
            </a:xfrm>
            <a:prstGeom prst="ellipse">
              <a:avLst/>
            </a:prstGeom>
            <a:solidFill>
              <a:schemeClr val="tx2"/>
            </a:solidFill>
            <a:ln w="9525" algn="ctr">
              <a:solidFill>
                <a:schemeClr val="folHlink"/>
              </a:solidFill>
              <a:round/>
              <a:headEnd/>
              <a:tailEnd/>
            </a:ln>
            <a:effectLst>
              <a:outerShdw dist="23000" dir="5400000" rotWithShape="0">
                <a:srgbClr val="000000">
                  <a:alpha val="34999"/>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cs typeface="Arial" charset="0"/>
              </a:endParaRPr>
            </a:p>
          </p:txBody>
        </p:sp>
        <p:sp>
          <p:nvSpPr>
            <p:cNvPr id="176" name="Oval 175"/>
            <p:cNvSpPr>
              <a:spLocks noChangeArrowheads="1"/>
            </p:cNvSpPr>
            <p:nvPr/>
          </p:nvSpPr>
          <p:spPr bwMode="gray">
            <a:xfrm rot="2217079">
              <a:off x="1091" y="1951"/>
              <a:ext cx="98" cy="98"/>
            </a:xfrm>
            <a:prstGeom prst="ellipse">
              <a:avLst/>
            </a:prstGeom>
            <a:solidFill>
              <a:schemeClr val="tx2"/>
            </a:solidFill>
            <a:ln w="9525" algn="ctr">
              <a:solidFill>
                <a:schemeClr val="folHlink"/>
              </a:solidFill>
              <a:round/>
              <a:headEnd/>
              <a:tailEnd/>
            </a:ln>
            <a:effectLst>
              <a:outerShdw dist="23000" dir="5400000" rotWithShape="0">
                <a:srgbClr val="000000">
                  <a:alpha val="34999"/>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cs typeface="Arial" charset="0"/>
              </a:endParaRPr>
            </a:p>
          </p:txBody>
        </p:sp>
        <p:sp>
          <p:nvSpPr>
            <p:cNvPr id="177" name="Oval 176"/>
            <p:cNvSpPr>
              <a:spLocks noChangeArrowheads="1"/>
            </p:cNvSpPr>
            <p:nvPr/>
          </p:nvSpPr>
          <p:spPr bwMode="gray">
            <a:xfrm rot="2217079">
              <a:off x="982" y="2002"/>
              <a:ext cx="98" cy="98"/>
            </a:xfrm>
            <a:prstGeom prst="ellipse">
              <a:avLst/>
            </a:prstGeom>
            <a:solidFill>
              <a:schemeClr val="tx2"/>
            </a:solidFill>
            <a:ln w="9525" algn="ctr">
              <a:solidFill>
                <a:schemeClr val="folHlink"/>
              </a:solidFill>
              <a:round/>
              <a:headEnd/>
              <a:tailEnd/>
            </a:ln>
            <a:effectLst>
              <a:outerShdw dist="23000" dir="5400000" rotWithShape="0">
                <a:srgbClr val="000000">
                  <a:alpha val="34999"/>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cs typeface="Arial" charset="0"/>
              </a:endParaRPr>
            </a:p>
          </p:txBody>
        </p:sp>
        <p:sp>
          <p:nvSpPr>
            <p:cNvPr id="178" name="Oval 177"/>
            <p:cNvSpPr>
              <a:spLocks noChangeArrowheads="1"/>
            </p:cNvSpPr>
            <p:nvPr/>
          </p:nvSpPr>
          <p:spPr bwMode="gray">
            <a:xfrm rot="2217079">
              <a:off x="890" y="1932"/>
              <a:ext cx="98" cy="98"/>
            </a:xfrm>
            <a:prstGeom prst="ellipse">
              <a:avLst/>
            </a:prstGeom>
            <a:solidFill>
              <a:schemeClr val="tx2"/>
            </a:solidFill>
            <a:ln w="9525" algn="ctr">
              <a:solidFill>
                <a:schemeClr val="folHlink"/>
              </a:solidFill>
              <a:round/>
              <a:headEnd/>
              <a:tailEnd/>
            </a:ln>
            <a:effectLst>
              <a:outerShdw dist="23000" dir="5400000" rotWithShape="0">
                <a:srgbClr val="000000">
                  <a:alpha val="34999"/>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cs typeface="Arial" charset="0"/>
              </a:endParaRPr>
            </a:p>
          </p:txBody>
        </p:sp>
        <p:sp>
          <p:nvSpPr>
            <p:cNvPr id="179" name="Oval 178"/>
            <p:cNvSpPr>
              <a:spLocks noChangeArrowheads="1"/>
            </p:cNvSpPr>
            <p:nvPr/>
          </p:nvSpPr>
          <p:spPr bwMode="gray">
            <a:xfrm rot="2217079">
              <a:off x="1079" y="2075"/>
              <a:ext cx="98" cy="98"/>
            </a:xfrm>
            <a:prstGeom prst="ellipse">
              <a:avLst/>
            </a:prstGeom>
            <a:solidFill>
              <a:schemeClr val="tx2"/>
            </a:solidFill>
            <a:ln w="9525" algn="ctr">
              <a:solidFill>
                <a:schemeClr val="folHlink"/>
              </a:solidFill>
              <a:round/>
              <a:headEnd/>
              <a:tailEnd/>
            </a:ln>
            <a:effectLst>
              <a:outerShdw dist="23000" dir="5400000" rotWithShape="0">
                <a:srgbClr val="000000">
                  <a:alpha val="34999"/>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cs typeface="Arial" charset="0"/>
              </a:endParaRPr>
            </a:p>
          </p:txBody>
        </p:sp>
        <p:sp>
          <p:nvSpPr>
            <p:cNvPr id="181" name="Oval 180"/>
            <p:cNvSpPr>
              <a:spLocks noChangeArrowheads="1"/>
            </p:cNvSpPr>
            <p:nvPr/>
          </p:nvSpPr>
          <p:spPr bwMode="gray">
            <a:xfrm rot="2217079">
              <a:off x="833" y="2200"/>
              <a:ext cx="98" cy="98"/>
            </a:xfrm>
            <a:prstGeom prst="ellipse">
              <a:avLst/>
            </a:prstGeom>
            <a:solidFill>
              <a:schemeClr val="tx2"/>
            </a:solidFill>
            <a:ln w="9525" algn="ctr">
              <a:solidFill>
                <a:schemeClr val="folHlink"/>
              </a:solidFill>
              <a:round/>
              <a:headEnd/>
              <a:tailEnd/>
            </a:ln>
            <a:effectLst>
              <a:outerShdw dist="23000" dir="5400000" rotWithShape="0">
                <a:srgbClr val="000000">
                  <a:alpha val="34999"/>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cs typeface="Arial" charset="0"/>
              </a:endParaRPr>
            </a:p>
          </p:txBody>
        </p:sp>
        <p:sp>
          <p:nvSpPr>
            <p:cNvPr id="183" name="Oval 182"/>
            <p:cNvSpPr>
              <a:spLocks noChangeArrowheads="1"/>
            </p:cNvSpPr>
            <p:nvPr/>
          </p:nvSpPr>
          <p:spPr bwMode="gray">
            <a:xfrm rot="2217079">
              <a:off x="756" y="2301"/>
              <a:ext cx="98" cy="98"/>
            </a:xfrm>
            <a:prstGeom prst="ellipse">
              <a:avLst/>
            </a:prstGeom>
            <a:solidFill>
              <a:schemeClr val="tx2"/>
            </a:solidFill>
            <a:ln w="9525" algn="ctr">
              <a:solidFill>
                <a:schemeClr val="folHlink"/>
              </a:solidFill>
              <a:round/>
              <a:headEnd/>
              <a:tailEnd/>
            </a:ln>
            <a:effectLst>
              <a:outerShdw dist="23000" dir="5400000" rotWithShape="0">
                <a:srgbClr val="000000">
                  <a:alpha val="34999"/>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cs typeface="Arial" charset="0"/>
              </a:endParaRPr>
            </a:p>
          </p:txBody>
        </p:sp>
        <p:sp>
          <p:nvSpPr>
            <p:cNvPr id="184" name="Oval 183"/>
            <p:cNvSpPr>
              <a:spLocks noChangeArrowheads="1"/>
            </p:cNvSpPr>
            <p:nvPr/>
          </p:nvSpPr>
          <p:spPr bwMode="gray">
            <a:xfrm rot="2217079">
              <a:off x="680" y="2402"/>
              <a:ext cx="98" cy="98"/>
            </a:xfrm>
            <a:prstGeom prst="ellipse">
              <a:avLst/>
            </a:prstGeom>
            <a:solidFill>
              <a:schemeClr val="tx2"/>
            </a:solidFill>
            <a:ln w="9525" algn="ctr">
              <a:solidFill>
                <a:schemeClr val="folHlink"/>
              </a:solidFill>
              <a:round/>
              <a:headEnd/>
              <a:tailEnd/>
            </a:ln>
            <a:effectLst>
              <a:outerShdw dist="23000" dir="5400000" rotWithShape="0">
                <a:srgbClr val="000000">
                  <a:alpha val="34999"/>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cs typeface="Arial" charset="0"/>
              </a:endParaRPr>
            </a:p>
          </p:txBody>
        </p:sp>
        <p:sp>
          <p:nvSpPr>
            <p:cNvPr id="187" name="Oval 186"/>
            <p:cNvSpPr>
              <a:spLocks noChangeArrowheads="1"/>
            </p:cNvSpPr>
            <p:nvPr/>
          </p:nvSpPr>
          <p:spPr bwMode="gray">
            <a:xfrm rot="2217079">
              <a:off x="861" y="2059"/>
              <a:ext cx="98" cy="98"/>
            </a:xfrm>
            <a:prstGeom prst="ellipse">
              <a:avLst/>
            </a:prstGeom>
            <a:solidFill>
              <a:schemeClr val="tx2"/>
            </a:solidFill>
            <a:ln w="9525" algn="ctr">
              <a:solidFill>
                <a:schemeClr val="folHlink"/>
              </a:solidFill>
              <a:round/>
              <a:headEnd/>
              <a:tailEnd/>
            </a:ln>
            <a:effectLst>
              <a:outerShdw dist="23000" dir="5400000" rotWithShape="0">
                <a:srgbClr val="000000">
                  <a:alpha val="34999"/>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cs typeface="Arial" charset="0"/>
              </a:endParaRPr>
            </a:p>
          </p:txBody>
        </p:sp>
        <p:sp>
          <p:nvSpPr>
            <p:cNvPr id="188" name="Oval 187"/>
            <p:cNvSpPr>
              <a:spLocks noChangeArrowheads="1"/>
            </p:cNvSpPr>
            <p:nvPr/>
          </p:nvSpPr>
          <p:spPr bwMode="gray">
            <a:xfrm rot="2217079">
              <a:off x="956" y="2130"/>
              <a:ext cx="98" cy="98"/>
            </a:xfrm>
            <a:prstGeom prst="ellipse">
              <a:avLst/>
            </a:prstGeom>
            <a:solidFill>
              <a:schemeClr val="tx2"/>
            </a:solidFill>
            <a:ln w="9525" algn="ctr">
              <a:solidFill>
                <a:schemeClr val="folHlink"/>
              </a:solidFill>
              <a:round/>
              <a:headEnd/>
              <a:tailEnd/>
            </a:ln>
            <a:effectLst>
              <a:outerShdw dist="23000" dir="5400000" rotWithShape="0">
                <a:srgbClr val="000000">
                  <a:alpha val="34999"/>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cs typeface="Arial" charset="0"/>
              </a:endParaRPr>
            </a:p>
          </p:txBody>
        </p:sp>
        <p:sp>
          <p:nvSpPr>
            <p:cNvPr id="189" name="Oval 188"/>
            <p:cNvSpPr>
              <a:spLocks noChangeArrowheads="1"/>
            </p:cNvSpPr>
            <p:nvPr/>
          </p:nvSpPr>
          <p:spPr bwMode="gray">
            <a:xfrm rot="2217079">
              <a:off x="1047" y="2199"/>
              <a:ext cx="98" cy="98"/>
            </a:xfrm>
            <a:prstGeom prst="ellipse">
              <a:avLst/>
            </a:prstGeom>
            <a:solidFill>
              <a:schemeClr val="tx2"/>
            </a:solidFill>
            <a:ln w="9525" algn="ctr">
              <a:solidFill>
                <a:schemeClr val="folHlink"/>
              </a:solidFill>
              <a:round/>
              <a:headEnd/>
              <a:tailEnd/>
            </a:ln>
            <a:effectLst>
              <a:outerShdw dist="23000" dir="5400000" rotWithShape="0">
                <a:srgbClr val="000000">
                  <a:alpha val="34999"/>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cs typeface="Arial" charset="0"/>
              </a:endParaRPr>
            </a:p>
          </p:txBody>
        </p:sp>
        <p:sp>
          <p:nvSpPr>
            <p:cNvPr id="190" name="Oval 189"/>
            <p:cNvSpPr>
              <a:spLocks noChangeArrowheads="1"/>
            </p:cNvSpPr>
            <p:nvPr/>
          </p:nvSpPr>
          <p:spPr bwMode="gray">
            <a:xfrm rot="2217079">
              <a:off x="770" y="1990"/>
              <a:ext cx="98" cy="98"/>
            </a:xfrm>
            <a:prstGeom prst="ellipse">
              <a:avLst/>
            </a:prstGeom>
            <a:solidFill>
              <a:schemeClr val="tx2"/>
            </a:solidFill>
            <a:ln w="9525" algn="ctr">
              <a:solidFill>
                <a:schemeClr val="folHlink"/>
              </a:solidFill>
              <a:round/>
              <a:headEnd/>
              <a:tailEnd/>
            </a:ln>
            <a:effectLst>
              <a:outerShdw dist="23000" dir="5400000" rotWithShape="0">
                <a:srgbClr val="000000">
                  <a:alpha val="34999"/>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cs typeface="Arial" charset="0"/>
              </a:endParaRPr>
            </a:p>
          </p:txBody>
        </p:sp>
      </p:grpSp>
      <p:sp>
        <p:nvSpPr>
          <p:cNvPr id="52257" name="Rectangle 33"/>
          <p:cNvSpPr>
            <a:spLocks noChangeArrowheads="1"/>
          </p:cNvSpPr>
          <p:nvPr/>
        </p:nvSpPr>
        <p:spPr bwMode="auto">
          <a:xfrm>
            <a:off x="-38386" y="5141782"/>
            <a:ext cx="90143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altLang="en-US" b="1" dirty="0" smtClean="0">
                <a:cs typeface="Arial" charset="0"/>
              </a:rPr>
              <a:t>Newborns</a:t>
            </a:r>
            <a:r>
              <a:rPr lang="en-CA" altLang="en-US" b="1" dirty="0" smtClean="0">
                <a:cs typeface="Arial" charset="0"/>
              </a:rPr>
              <a:t>: fussy, crying; states appear as child grows and pathways the child uses to go from one state to another increase, becoming more predictable   </a:t>
            </a:r>
            <a:endParaRPr lang="en-CA" altLang="en-US" b="1" dirty="0">
              <a:cs typeface="Arial" charset="0"/>
            </a:endParaRPr>
          </a:p>
        </p:txBody>
      </p:sp>
      <p:sp>
        <p:nvSpPr>
          <p:cNvPr id="52261" name="AutoShape 37"/>
          <p:cNvSpPr>
            <a:spLocks noChangeArrowheads="1"/>
          </p:cNvSpPr>
          <p:nvPr/>
        </p:nvSpPr>
        <p:spPr bwMode="gray">
          <a:xfrm rot="5400000">
            <a:off x="3978275" y="2046107"/>
            <a:ext cx="285750" cy="234950"/>
          </a:xfrm>
          <a:prstGeom prst="triangle">
            <a:avLst>
              <a:gd name="adj" fmla="val 50000"/>
            </a:avLst>
          </a:prstGeom>
          <a:gradFill rotWithShape="1">
            <a:gsLst>
              <a:gs pos="0">
                <a:schemeClr val="accent2">
                  <a:gamma/>
                  <a:tint val="57255"/>
                  <a:invGamma/>
                </a:schemeClr>
              </a:gs>
              <a:gs pos="100000">
                <a:schemeClr val="accent2"/>
              </a:gs>
            </a:gsLst>
            <a:lin ang="5400000" scaled="1"/>
          </a:gradFill>
          <a:ln w="9525" algn="ctr">
            <a:solidFill>
              <a:srgbClr val="FFFFFF"/>
            </a:solidFill>
            <a:miter lim="800000"/>
            <a:headEnd/>
            <a:tailEnd/>
          </a:ln>
          <a:effectLst>
            <a:outerShdw dist="20000" dir="5400000" rotWithShape="0">
              <a:srgbClr val="000000">
                <a:alpha val="37999"/>
              </a:srgbClr>
            </a:outerShdw>
          </a:effectLst>
        </p:spPr>
        <p:txBody>
          <a:bodyPr rot="10800000" vert="eaVert"/>
          <a:lstStyle/>
          <a:p>
            <a:endParaRPr lang="en-CA"/>
          </a:p>
        </p:txBody>
      </p:sp>
      <p:sp>
        <p:nvSpPr>
          <p:cNvPr id="52268" name="Rectangle 168"/>
          <p:cNvSpPr>
            <a:spLocks noChangeArrowheads="1"/>
          </p:cNvSpPr>
          <p:nvPr/>
        </p:nvSpPr>
        <p:spPr bwMode="gray">
          <a:xfrm>
            <a:off x="4468812" y="2306458"/>
            <a:ext cx="220345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CA" altLang="en-US" sz="1600" b="1" dirty="0" smtClean="0">
              <a:solidFill>
                <a:srgbClr val="FFFFFF"/>
              </a:solidFill>
              <a:cs typeface="Arial" charset="0"/>
            </a:endParaRPr>
          </a:p>
          <a:p>
            <a:pPr algn="ctr" eaLnBrk="1" hangingPunct="1"/>
            <a:r>
              <a:rPr lang="en-CA" altLang="en-US" sz="1600" b="1" dirty="0" smtClean="0">
                <a:solidFill>
                  <a:srgbClr val="FFFFFF"/>
                </a:solidFill>
                <a:cs typeface="Arial" charset="0"/>
              </a:rPr>
              <a:t>DBS – discrete ways of being</a:t>
            </a:r>
            <a:r>
              <a:rPr lang="en-CA" altLang="en-US" sz="1100" dirty="0" smtClean="0">
                <a:solidFill>
                  <a:srgbClr val="FFFFFF"/>
                </a:solidFill>
                <a:cs typeface="Arial" charset="0"/>
              </a:rPr>
              <a:t>1</a:t>
            </a:r>
            <a:r>
              <a:rPr lang="en-CA" altLang="en-US" sz="1400" dirty="0" smtClean="0">
                <a:solidFill>
                  <a:srgbClr val="FFFFFF"/>
                </a:solidFill>
                <a:cs typeface="Arial" charset="0"/>
              </a:rPr>
              <a:t> </a:t>
            </a:r>
            <a:r>
              <a:rPr lang="en-CA" altLang="en-US" sz="1600" b="1" dirty="0" smtClean="0">
                <a:solidFill>
                  <a:srgbClr val="FFFFFF"/>
                </a:solidFill>
                <a:cs typeface="Arial" charset="0"/>
              </a:rPr>
              <a:t>are building blocks of personality. </a:t>
            </a:r>
          </a:p>
          <a:p>
            <a:pPr algn="ctr" eaLnBrk="1" hangingPunct="1"/>
            <a:r>
              <a:rPr lang="en-CA" altLang="en-US" sz="1600" b="1" dirty="0" smtClean="0">
                <a:solidFill>
                  <a:srgbClr val="FFFFFF"/>
                </a:solidFill>
                <a:cs typeface="Arial" charset="0"/>
              </a:rPr>
              <a:t> </a:t>
            </a:r>
          </a:p>
          <a:p>
            <a:pPr algn="ctr" eaLnBrk="1" hangingPunct="1"/>
            <a:r>
              <a:rPr lang="en-CA" altLang="en-US" sz="1600" b="1" dirty="0" smtClean="0">
                <a:solidFill>
                  <a:srgbClr val="FFFFFF"/>
                </a:solidFill>
                <a:cs typeface="Arial" charset="0"/>
              </a:rPr>
              <a:t>Affect Regulation</a:t>
            </a:r>
          </a:p>
          <a:p>
            <a:pPr algn="ctr" eaLnBrk="1" hangingPunct="1"/>
            <a:endParaRPr lang="en-CA" altLang="en-US" sz="1600" b="1" dirty="0" smtClean="0">
              <a:solidFill>
                <a:srgbClr val="FFFFFF"/>
              </a:solidFill>
              <a:cs typeface="Arial" charset="0"/>
            </a:endParaRPr>
          </a:p>
          <a:p>
            <a:pPr algn="ctr" eaLnBrk="1" hangingPunct="1"/>
            <a:r>
              <a:rPr lang="en-CA" altLang="en-US" sz="1600" b="1" dirty="0" smtClean="0">
                <a:solidFill>
                  <a:srgbClr val="FFFFFF"/>
                </a:solidFill>
                <a:cs typeface="Arial" charset="0"/>
              </a:rPr>
              <a:t>Integration of Self</a:t>
            </a:r>
          </a:p>
          <a:p>
            <a:pPr algn="ctr" eaLnBrk="1" hangingPunct="1"/>
            <a:endParaRPr lang="en-CA" altLang="en-US" sz="1600" dirty="0">
              <a:solidFill>
                <a:srgbClr val="FFFFFF"/>
              </a:solidFill>
              <a:cs typeface="Arial" charset="0"/>
            </a:endParaRPr>
          </a:p>
        </p:txBody>
      </p:sp>
      <p:sp>
        <p:nvSpPr>
          <p:cNvPr id="52269" name="Rectangle 172"/>
          <p:cNvSpPr>
            <a:spLocks noChangeArrowheads="1"/>
          </p:cNvSpPr>
          <p:nvPr/>
        </p:nvSpPr>
        <p:spPr bwMode="gray">
          <a:xfrm>
            <a:off x="6864492" y="3025654"/>
            <a:ext cx="19462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altLang="en-US" sz="1600" b="1" dirty="0" smtClean="0">
                <a:solidFill>
                  <a:srgbClr val="FFFFFF"/>
                </a:solidFill>
                <a:cs typeface="Arial" charset="0"/>
              </a:rPr>
              <a:t>Early years crucial for basic circuitry of how brain is laid out for the development of attachment relationships</a:t>
            </a:r>
            <a:endParaRPr lang="en-CA" altLang="en-US" sz="1600" b="1" dirty="0">
              <a:solidFill>
                <a:srgbClr val="FFFFFF"/>
              </a:solidFill>
              <a:cs typeface="Arial" charset="0"/>
            </a:endParaRPr>
          </a:p>
        </p:txBody>
      </p:sp>
      <p:sp>
        <p:nvSpPr>
          <p:cNvPr id="52270" name="Rectangle 151"/>
          <p:cNvSpPr>
            <a:spLocks noChangeArrowheads="1"/>
          </p:cNvSpPr>
          <p:nvPr/>
        </p:nvSpPr>
        <p:spPr bwMode="gray">
          <a:xfrm>
            <a:off x="2115581" y="2762837"/>
            <a:ext cx="20415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altLang="en-US" sz="1600" b="1" dirty="0" smtClean="0">
                <a:solidFill>
                  <a:srgbClr val="FFFFFF"/>
                </a:solidFill>
                <a:cs typeface="Arial" charset="0"/>
              </a:rPr>
              <a:t>Attuned caregiver knows the difference between infant hunger, tiredness, hurt and discomfort</a:t>
            </a:r>
            <a:r>
              <a:rPr lang="en-CA" altLang="en-US" sz="1600" dirty="0" smtClean="0">
                <a:solidFill>
                  <a:srgbClr val="FFFFFF"/>
                </a:solidFill>
                <a:cs typeface="Arial" charset="0"/>
              </a:rPr>
              <a:t> </a:t>
            </a:r>
            <a:endParaRPr lang="en-CA" altLang="en-US" sz="1600" dirty="0">
              <a:solidFill>
                <a:srgbClr val="FFFFFF"/>
              </a:solidFill>
              <a:cs typeface="Arial" charset="0"/>
            </a:endParaRPr>
          </a:p>
          <a:p>
            <a:pPr algn="ctr" eaLnBrk="1" hangingPunct="1"/>
            <a:endParaRPr lang="en-CA" altLang="en-US" sz="1600" dirty="0">
              <a:solidFill>
                <a:srgbClr val="FFFFFF"/>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6254" y="1285309"/>
            <a:ext cx="3168352"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CA" sz="2400" b="1" dirty="0" smtClean="0"/>
              <a:t>Child Expresses</a:t>
            </a:r>
          </a:p>
          <a:p>
            <a:pPr algn="ctr"/>
            <a:r>
              <a:rPr lang="en-CA" sz="2400" b="1" dirty="0" smtClean="0"/>
              <a:t>Need</a:t>
            </a:r>
            <a:endParaRPr lang="en-CA" sz="2400" b="1" dirty="0"/>
          </a:p>
        </p:txBody>
      </p:sp>
      <p:sp>
        <p:nvSpPr>
          <p:cNvPr id="4" name="TextBox 3"/>
          <p:cNvSpPr txBox="1"/>
          <p:nvPr/>
        </p:nvSpPr>
        <p:spPr>
          <a:xfrm>
            <a:off x="6444208" y="3140968"/>
            <a:ext cx="2160240"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CA" sz="2400" b="1" dirty="0" smtClean="0"/>
              <a:t>Child Protests</a:t>
            </a:r>
            <a:endParaRPr lang="en-CA" sz="2400" b="1" dirty="0"/>
          </a:p>
        </p:txBody>
      </p:sp>
      <p:sp>
        <p:nvSpPr>
          <p:cNvPr id="5" name="TextBox 4"/>
          <p:cNvSpPr txBox="1"/>
          <p:nvPr/>
        </p:nvSpPr>
        <p:spPr>
          <a:xfrm>
            <a:off x="2972238" y="4597677"/>
            <a:ext cx="3456384" cy="101566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CA" sz="2000" b="1" dirty="0" smtClean="0"/>
              <a:t>Adult responds soothes, makes eye contact, satisfies need</a:t>
            </a:r>
            <a:endParaRPr lang="en-CA" sz="2000" b="1" dirty="0"/>
          </a:p>
        </p:txBody>
      </p:sp>
      <p:sp>
        <p:nvSpPr>
          <p:cNvPr id="6" name="TextBox 5"/>
          <p:cNvSpPr txBox="1"/>
          <p:nvPr/>
        </p:nvSpPr>
        <p:spPr>
          <a:xfrm>
            <a:off x="467544" y="3140968"/>
            <a:ext cx="2664296"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CA" sz="2400" b="1" dirty="0" smtClean="0"/>
              <a:t>Child Relaxes, Trust </a:t>
            </a:r>
            <a:r>
              <a:rPr lang="en-CA" sz="2400" b="1" dirty="0" smtClean="0">
                <a:latin typeface="+mn-lt"/>
              </a:rPr>
              <a:t>Develops</a:t>
            </a:r>
            <a:endParaRPr lang="en-CA" sz="2400" b="1" dirty="0">
              <a:latin typeface="+mn-lt"/>
            </a:endParaRPr>
          </a:p>
        </p:txBody>
      </p:sp>
      <p:cxnSp>
        <p:nvCxnSpPr>
          <p:cNvPr id="10" name="Straight Arrow Connector 9"/>
          <p:cNvCxnSpPr/>
          <p:nvPr/>
        </p:nvCxnSpPr>
        <p:spPr bwMode="auto">
          <a:xfrm>
            <a:off x="6413036" y="1769631"/>
            <a:ext cx="914400" cy="864096"/>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bwMode="auto">
          <a:xfrm flipH="1" flipV="1">
            <a:off x="2051720" y="4077072"/>
            <a:ext cx="776502" cy="112077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bwMode="auto">
          <a:xfrm flipH="1">
            <a:off x="6572638" y="4149080"/>
            <a:ext cx="663658" cy="1048761"/>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cxnSp>
        <p:nvCxnSpPr>
          <p:cNvPr id="30" name="Straight Arrow Connector 29"/>
          <p:cNvCxnSpPr/>
          <p:nvPr/>
        </p:nvCxnSpPr>
        <p:spPr bwMode="auto">
          <a:xfrm flipV="1">
            <a:off x="1820110" y="1700807"/>
            <a:ext cx="1152128" cy="932920"/>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41990" name="TextBox 41989"/>
          <p:cNvSpPr txBox="1"/>
          <p:nvPr/>
        </p:nvSpPr>
        <p:spPr>
          <a:xfrm>
            <a:off x="1547664" y="332656"/>
            <a:ext cx="6336704" cy="584775"/>
          </a:xfrm>
          <a:prstGeom prst="rect">
            <a:avLst/>
          </a:prstGeom>
          <a:noFill/>
        </p:spPr>
        <p:txBody>
          <a:bodyPr wrap="square" rtlCol="0">
            <a:spAutoFit/>
          </a:bodyPr>
          <a:lstStyle/>
          <a:p>
            <a:pPr algn="ctr"/>
            <a:r>
              <a:rPr lang="en-CA" sz="3200" b="1" dirty="0" smtClean="0">
                <a:solidFill>
                  <a:srgbClr val="FFFF00"/>
                </a:solidFill>
              </a:rPr>
              <a:t>The Arousal-Relaxation Cycle</a:t>
            </a:r>
            <a:endParaRPr lang="en-CA" sz="3200" b="1" dirty="0">
              <a:solidFill>
                <a:srgbClr val="FFFF00"/>
              </a:solidFill>
            </a:endParaRPr>
          </a:p>
        </p:txBody>
      </p:sp>
    </p:spTree>
    <p:extLst>
      <p:ext uri="{BB962C8B-B14F-4D97-AF65-F5344CB8AC3E}">
        <p14:creationId xmlns:p14="http://schemas.microsoft.com/office/powerpoint/2010/main" val="20361998"/>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940131" y="1107375"/>
            <a:ext cx="3528392" cy="936104"/>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CA" sz="2400" b="1" dirty="0" smtClean="0">
                <a:solidFill>
                  <a:schemeClr val="tx1"/>
                </a:solidFill>
                <a:latin typeface="Andalus" panose="02020603050405020304" pitchFamily="18" charset="-78"/>
                <a:cs typeface="Andalus" panose="02020603050405020304" pitchFamily="18" charset="-78"/>
              </a:rPr>
              <a:t>Child Experiences </a:t>
            </a:r>
          </a:p>
          <a:p>
            <a:pPr marL="0" marR="0" indent="0" algn="ctr" defTabSz="914400" rtl="0" eaLnBrk="1" fontAlgn="base" latinLnBrk="0" hangingPunct="1">
              <a:lnSpc>
                <a:spcPct val="100000"/>
              </a:lnSpc>
              <a:spcBef>
                <a:spcPct val="0"/>
              </a:spcBef>
              <a:spcAft>
                <a:spcPct val="0"/>
              </a:spcAft>
              <a:buClrTx/>
              <a:buSzTx/>
              <a:buFontTx/>
              <a:buNone/>
              <a:tabLst/>
            </a:pPr>
            <a:r>
              <a:rPr lang="en-CA" sz="2400" b="1" dirty="0" smtClean="0">
                <a:solidFill>
                  <a:schemeClr val="tx1"/>
                </a:solidFill>
                <a:latin typeface="Andalus" panose="02020603050405020304" pitchFamily="18" charset="-78"/>
                <a:cs typeface="Andalus" panose="02020603050405020304" pitchFamily="18" charset="-78"/>
              </a:rPr>
              <a:t>Need or Discomfort</a:t>
            </a:r>
            <a:endParaRPr kumimoji="0" lang="en-CA" sz="2400" b="1" i="0" u="none" strike="noStrike" cap="none" normalizeH="0" baseline="0" dirty="0" smtClean="0">
              <a:ln>
                <a:noFill/>
              </a:ln>
              <a:solidFill>
                <a:schemeClr val="tx1"/>
              </a:solidFill>
              <a:effectLst/>
              <a:latin typeface="Andalus" panose="02020603050405020304" pitchFamily="18" charset="-78"/>
              <a:cs typeface="Andalus" panose="02020603050405020304" pitchFamily="18" charset="-78"/>
            </a:endParaRPr>
          </a:p>
        </p:txBody>
      </p:sp>
      <p:sp>
        <p:nvSpPr>
          <p:cNvPr id="2" name="Title 1"/>
          <p:cNvSpPr>
            <a:spLocks noGrp="1"/>
          </p:cNvSpPr>
          <p:nvPr>
            <p:ph type="title"/>
          </p:nvPr>
        </p:nvSpPr>
        <p:spPr>
          <a:xfrm>
            <a:off x="457200" y="253536"/>
            <a:ext cx="8229600" cy="853839"/>
          </a:xfrm>
        </p:spPr>
        <p:txBody>
          <a:bodyPr>
            <a:normAutofit fontScale="90000"/>
          </a:bodyPr>
          <a:lstStyle/>
          <a:p>
            <a:r>
              <a:rPr lang="en-US" dirty="0"/>
              <a:t>The Disturbed Attachment Cycle</a:t>
            </a:r>
            <a:endParaRPr lang="en-CA" dirty="0"/>
          </a:p>
        </p:txBody>
      </p:sp>
      <p:sp>
        <p:nvSpPr>
          <p:cNvPr id="6" name="TextBox 5"/>
          <p:cNvSpPr txBox="1"/>
          <p:nvPr/>
        </p:nvSpPr>
        <p:spPr>
          <a:xfrm>
            <a:off x="5724128" y="2492896"/>
            <a:ext cx="3096344"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CA" sz="2400" b="1" dirty="0" smtClean="0">
                <a:latin typeface="Andalus" panose="02020603050405020304" pitchFamily="18" charset="-78"/>
                <a:cs typeface="Andalus" panose="02020603050405020304" pitchFamily="18" charset="-78"/>
              </a:rPr>
              <a:t>Protests, signals for help or cries</a:t>
            </a:r>
            <a:endParaRPr lang="en-CA" sz="2400" b="1" dirty="0">
              <a:latin typeface="Andalus" panose="02020603050405020304" pitchFamily="18" charset="-78"/>
              <a:cs typeface="Andalus" panose="02020603050405020304" pitchFamily="18" charset="-78"/>
            </a:endParaRPr>
          </a:p>
        </p:txBody>
      </p:sp>
      <p:sp>
        <p:nvSpPr>
          <p:cNvPr id="8" name="TextBox 7"/>
          <p:cNvSpPr txBox="1"/>
          <p:nvPr/>
        </p:nvSpPr>
        <p:spPr>
          <a:xfrm>
            <a:off x="5724128" y="3933056"/>
            <a:ext cx="3096344"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CA" sz="2400" b="1" dirty="0" smtClean="0">
                <a:latin typeface="Andalus" panose="02020603050405020304" pitchFamily="18" charset="-78"/>
                <a:cs typeface="Andalus" panose="02020603050405020304" pitchFamily="18" charset="-78"/>
              </a:rPr>
              <a:t>Parent does not respond or responds inconsistently</a:t>
            </a:r>
            <a:endParaRPr lang="en-CA" sz="2400" b="1" dirty="0">
              <a:latin typeface="Andalus" panose="02020603050405020304" pitchFamily="18" charset="-78"/>
              <a:cs typeface="Andalus" panose="02020603050405020304" pitchFamily="18" charset="-78"/>
            </a:endParaRPr>
          </a:p>
        </p:txBody>
      </p:sp>
      <p:sp>
        <p:nvSpPr>
          <p:cNvPr id="9" name="TextBox 8"/>
          <p:cNvSpPr txBox="1"/>
          <p:nvPr/>
        </p:nvSpPr>
        <p:spPr>
          <a:xfrm>
            <a:off x="2760111" y="5623599"/>
            <a:ext cx="3888432"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CA" sz="2400" b="1" dirty="0" smtClean="0">
                <a:latin typeface="Andalus" panose="02020603050405020304" pitchFamily="18" charset="-78"/>
                <a:cs typeface="Andalus" panose="02020603050405020304" pitchFamily="18" charset="-78"/>
              </a:rPr>
              <a:t>Child Protests even louder</a:t>
            </a:r>
            <a:endParaRPr lang="en-CA" sz="2400" b="1" dirty="0">
              <a:latin typeface="Andalus" panose="02020603050405020304" pitchFamily="18" charset="-78"/>
              <a:cs typeface="Andalus" panose="02020603050405020304" pitchFamily="18" charset="-78"/>
            </a:endParaRPr>
          </a:p>
        </p:txBody>
      </p:sp>
      <p:sp>
        <p:nvSpPr>
          <p:cNvPr id="10" name="TextBox 9"/>
          <p:cNvSpPr txBox="1"/>
          <p:nvPr/>
        </p:nvSpPr>
        <p:spPr>
          <a:xfrm>
            <a:off x="539552" y="3748390"/>
            <a:ext cx="2736304" cy="156966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CA" sz="2400" b="1" dirty="0" smtClean="0">
                <a:latin typeface="Andalus" panose="02020603050405020304" pitchFamily="18" charset="-78"/>
                <a:cs typeface="Andalus" panose="02020603050405020304" pitchFamily="18" charset="-78"/>
              </a:rPr>
              <a:t>Parent does not respond or responds with anger or resentment</a:t>
            </a:r>
            <a:endParaRPr lang="en-CA" sz="2400" b="1" dirty="0">
              <a:latin typeface="Andalus" panose="02020603050405020304" pitchFamily="18" charset="-78"/>
              <a:cs typeface="Andalus" panose="02020603050405020304" pitchFamily="18" charset="-78"/>
            </a:endParaRPr>
          </a:p>
        </p:txBody>
      </p:sp>
      <p:sp>
        <p:nvSpPr>
          <p:cNvPr id="11" name="TextBox 10"/>
          <p:cNvSpPr txBox="1"/>
          <p:nvPr/>
        </p:nvSpPr>
        <p:spPr>
          <a:xfrm>
            <a:off x="539552" y="2492896"/>
            <a:ext cx="2736304"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CA" sz="2400" b="1" dirty="0" smtClean="0">
                <a:latin typeface="Andalus" panose="02020603050405020304" pitchFamily="18" charset="-78"/>
                <a:cs typeface="Andalus" panose="02020603050405020304" pitchFamily="18" charset="-78"/>
              </a:rPr>
              <a:t>Child gives up, no trust, rage develops</a:t>
            </a:r>
            <a:endParaRPr lang="en-CA" sz="2400" b="1" dirty="0">
              <a:latin typeface="Andalus" panose="02020603050405020304" pitchFamily="18" charset="-78"/>
              <a:cs typeface="Andalus" panose="02020603050405020304" pitchFamily="18" charset="-78"/>
            </a:endParaRPr>
          </a:p>
        </p:txBody>
      </p:sp>
      <p:cxnSp>
        <p:nvCxnSpPr>
          <p:cNvPr id="13" name="Straight Arrow Connector 12"/>
          <p:cNvCxnSpPr/>
          <p:nvPr/>
        </p:nvCxnSpPr>
        <p:spPr bwMode="auto">
          <a:xfrm>
            <a:off x="6532350" y="1552766"/>
            <a:ext cx="891799" cy="818774"/>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17" name="Straight Arrow Connector 16"/>
          <p:cNvCxnSpPr>
            <a:stCxn id="6" idx="2"/>
            <a:endCxn id="8" idx="0"/>
          </p:cNvCxnSpPr>
          <p:nvPr/>
        </p:nvCxnSpPr>
        <p:spPr bwMode="auto">
          <a:xfrm>
            <a:off x="7272300" y="3323893"/>
            <a:ext cx="0" cy="609163"/>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21" name="Straight Arrow Connector 20"/>
          <p:cNvCxnSpPr/>
          <p:nvPr/>
        </p:nvCxnSpPr>
        <p:spPr bwMode="auto">
          <a:xfrm flipH="1">
            <a:off x="6804248" y="5173672"/>
            <a:ext cx="599911" cy="680759"/>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p:nvPr/>
        </p:nvCxnSpPr>
        <p:spPr bwMode="auto">
          <a:xfrm flipH="1" flipV="1">
            <a:off x="2123728" y="5378492"/>
            <a:ext cx="504056" cy="570788"/>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28" name="Straight Arrow Connector 27"/>
          <p:cNvCxnSpPr>
            <a:stCxn id="10" idx="0"/>
            <a:endCxn id="11" idx="2"/>
          </p:cNvCxnSpPr>
          <p:nvPr/>
        </p:nvCxnSpPr>
        <p:spPr bwMode="auto">
          <a:xfrm flipV="1">
            <a:off x="1907704" y="3323893"/>
            <a:ext cx="0" cy="424497"/>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32" name="Straight Arrow Connector 31"/>
          <p:cNvCxnSpPr>
            <a:endCxn id="5" idx="1"/>
          </p:cNvCxnSpPr>
          <p:nvPr/>
        </p:nvCxnSpPr>
        <p:spPr bwMode="auto">
          <a:xfrm flipV="1">
            <a:off x="1907704" y="1575427"/>
            <a:ext cx="1032427" cy="773453"/>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
        <p:nvSpPr>
          <p:cNvPr id="34" name="TextBox 33"/>
          <p:cNvSpPr txBox="1"/>
          <p:nvPr/>
        </p:nvSpPr>
        <p:spPr>
          <a:xfrm>
            <a:off x="6301672" y="6269930"/>
            <a:ext cx="2808312" cy="307777"/>
          </a:xfrm>
          <a:prstGeom prst="rect">
            <a:avLst/>
          </a:prstGeom>
          <a:noFill/>
        </p:spPr>
        <p:txBody>
          <a:bodyPr wrap="square" rtlCol="0">
            <a:spAutoFit/>
          </a:bodyPr>
          <a:lstStyle/>
          <a:p>
            <a:r>
              <a:rPr lang="en-CA" sz="1400" b="1" dirty="0" err="1" smtClean="0"/>
              <a:t>Bunce</a:t>
            </a:r>
            <a:r>
              <a:rPr lang="en-CA" sz="1400" b="1" dirty="0" smtClean="0"/>
              <a:t> &amp; </a:t>
            </a:r>
            <a:r>
              <a:rPr lang="en-CA" sz="1400" b="1" dirty="0" err="1" smtClean="0"/>
              <a:t>Rickards</a:t>
            </a:r>
            <a:r>
              <a:rPr lang="en-CA" sz="1400" b="1" dirty="0" smtClean="0"/>
              <a:t>, 2001</a:t>
            </a:r>
            <a:endParaRPr lang="en-CA" sz="1400" b="1" dirty="0"/>
          </a:p>
        </p:txBody>
      </p:sp>
    </p:spTree>
    <p:extLst>
      <p:ext uri="{BB962C8B-B14F-4D97-AF65-F5344CB8AC3E}">
        <p14:creationId xmlns:p14="http://schemas.microsoft.com/office/powerpoint/2010/main" val="200158113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Symptoms of PTSD</a:t>
            </a:r>
          </a:p>
        </p:txBody>
      </p:sp>
      <p:sp>
        <p:nvSpPr>
          <p:cNvPr id="3" name="Content Placeholder 2"/>
          <p:cNvSpPr>
            <a:spLocks noGrp="1"/>
          </p:cNvSpPr>
          <p:nvPr>
            <p:ph idx="1"/>
          </p:nvPr>
        </p:nvSpPr>
        <p:spPr/>
        <p:txBody>
          <a:bodyPr/>
          <a:lstStyle/>
          <a:p>
            <a:pPr marL="0" indent="0">
              <a:buNone/>
            </a:pPr>
            <a:r>
              <a:rPr lang="en-CA" dirty="0" smtClean="0">
                <a:solidFill>
                  <a:srgbClr val="FFFF00"/>
                </a:solidFill>
              </a:rPr>
              <a:t>3.	</a:t>
            </a:r>
            <a:r>
              <a:rPr lang="en-CA" sz="2800" dirty="0" err="1" smtClean="0">
                <a:solidFill>
                  <a:srgbClr val="FFFF00"/>
                </a:solidFill>
              </a:rPr>
              <a:t>Hyperarousal</a:t>
            </a:r>
            <a:r>
              <a:rPr lang="en-CA" sz="2800" dirty="0" smtClean="0">
                <a:solidFill>
                  <a:srgbClr val="FFFF00"/>
                </a:solidFill>
              </a:rPr>
              <a:t>: </a:t>
            </a:r>
            <a:r>
              <a:rPr lang="en-CA" sz="2800" dirty="0" smtClean="0"/>
              <a:t> symptoms include being constantly on high alert for danger.  They experience high anxiety; angry outbursts; irritability; and sleep disturbance.</a:t>
            </a:r>
          </a:p>
          <a:p>
            <a:endParaRPr lang="en-CA" dirty="0">
              <a:solidFill>
                <a:srgbClr val="FFFF00"/>
              </a:solidFill>
            </a:endParaRPr>
          </a:p>
          <a:p>
            <a:pPr marL="0" indent="0" algn="ctr">
              <a:buNone/>
            </a:pPr>
            <a:r>
              <a:rPr lang="en-CA" dirty="0" smtClean="0">
                <a:solidFill>
                  <a:srgbClr val="FFFF00"/>
                </a:solidFill>
              </a:rPr>
              <a:t>PTSD </a:t>
            </a:r>
            <a:r>
              <a:rPr lang="en-CA" dirty="0" smtClean="0"/>
              <a:t>can occur from one traumatic event, or a cluster of traumatic events</a:t>
            </a:r>
            <a:endParaRPr lang="en-CA" dirty="0"/>
          </a:p>
        </p:txBody>
      </p:sp>
    </p:spTree>
    <p:extLst>
      <p:ext uri="{BB962C8B-B14F-4D97-AF65-F5344CB8AC3E}">
        <p14:creationId xmlns:p14="http://schemas.microsoft.com/office/powerpoint/2010/main" val="100358884"/>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58052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574848"/>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117787"/>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40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731" y="1"/>
            <a:ext cx="9057269" cy="58772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927427"/>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6275040" cy="1143000"/>
          </a:xfrm>
        </p:spPr>
        <p:txBody>
          <a:bodyPr/>
          <a:lstStyle/>
          <a:p>
            <a:r>
              <a:rPr lang="en-US" b="0" dirty="0" smtClean="0">
                <a:latin typeface="Matura MT Script Capitals" panose="03020802060602070202" pitchFamily="66" charset="0"/>
              </a:rPr>
              <a:t>Please Visit</a:t>
            </a:r>
            <a:endParaRPr lang="en-US" b="0" dirty="0">
              <a:latin typeface="Matura MT Script Capitals" panose="03020802060602070202" pitchFamily="66" charset="0"/>
            </a:endParaRPr>
          </a:p>
        </p:txBody>
      </p:sp>
      <p:sp>
        <p:nvSpPr>
          <p:cNvPr id="3" name="Content Placeholder 2"/>
          <p:cNvSpPr>
            <a:spLocks noGrp="1"/>
          </p:cNvSpPr>
          <p:nvPr>
            <p:ph idx="1"/>
          </p:nvPr>
        </p:nvSpPr>
        <p:spPr>
          <a:xfrm>
            <a:off x="467544" y="1988840"/>
            <a:ext cx="8229600" cy="3429000"/>
          </a:xfrm>
        </p:spPr>
        <p:txBody>
          <a:bodyPr/>
          <a:lstStyle/>
          <a:p>
            <a:pPr marL="0" indent="0">
              <a:buNone/>
            </a:pPr>
            <a:r>
              <a:rPr lang="en-US" sz="4400" dirty="0" smtClean="0">
                <a:solidFill>
                  <a:schemeClr val="bg2">
                    <a:lumMod val="50000"/>
                  </a:schemeClr>
                </a:solidFill>
                <a:latin typeface="Footlight MT Light" panose="0204060206030A020304" pitchFamily="18" charset="0"/>
              </a:rPr>
              <a:t> </a:t>
            </a:r>
            <a:r>
              <a:rPr lang="en-US" sz="4400" dirty="0" smtClean="0">
                <a:solidFill>
                  <a:srgbClr val="FFFF00"/>
                </a:solidFill>
                <a:latin typeface="Felix Titling" panose="04060505060202020A04" pitchFamily="82" charset="0"/>
              </a:rPr>
              <a:t>restoring the Mosaic.ca</a:t>
            </a:r>
          </a:p>
          <a:p>
            <a:pPr marL="0" indent="0">
              <a:buNone/>
            </a:pPr>
            <a:endParaRPr lang="en-US" sz="2400" b="0" dirty="0">
              <a:latin typeface="Footlight MT Light" panose="0204060206030A020304" pitchFamily="18" charset="0"/>
            </a:endParaRPr>
          </a:p>
          <a:p>
            <a:pPr marL="0" indent="0" algn="ctr">
              <a:buNone/>
            </a:pPr>
            <a:r>
              <a:rPr lang="en-US" sz="2400" b="0" dirty="0" smtClean="0">
                <a:solidFill>
                  <a:srgbClr val="92D050"/>
                </a:solidFill>
                <a:latin typeface="Footlight MT Light" panose="0204060206030A020304" pitchFamily="18" charset="0"/>
              </a:rPr>
              <a:t>For up to date information, research and articles on this and many other crucial matters</a:t>
            </a:r>
          </a:p>
          <a:p>
            <a:pPr marL="0" indent="0" algn="ctr">
              <a:buNone/>
            </a:pPr>
            <a:r>
              <a:rPr lang="en-US" sz="2400" b="0" dirty="0" smtClean="0">
                <a:solidFill>
                  <a:srgbClr val="92D050"/>
                </a:solidFill>
                <a:latin typeface="Footlight MT Light" panose="0204060206030A020304" pitchFamily="18" charset="0"/>
              </a:rPr>
              <a:t>Pertaining to health and wholeness</a:t>
            </a:r>
            <a:endParaRPr lang="en-US" sz="2400" b="0" dirty="0">
              <a:solidFill>
                <a:srgbClr val="92D050"/>
              </a:solidFill>
              <a:latin typeface="Footlight MT Light" panose="0204060206030A020304" pitchFamily="18" charset="0"/>
            </a:endParaRPr>
          </a:p>
        </p:txBody>
      </p:sp>
    </p:spTree>
    <p:extLst>
      <p:ext uri="{BB962C8B-B14F-4D97-AF65-F5344CB8AC3E}">
        <p14:creationId xmlns:p14="http://schemas.microsoft.com/office/powerpoint/2010/main" val="2128069387"/>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9432"/>
            <a:ext cx="8229600" cy="1857300"/>
          </a:xfrm>
        </p:spPr>
        <p:txBody>
          <a:bodyPr>
            <a:noAutofit/>
          </a:bodyPr>
          <a:lstStyle/>
          <a:p>
            <a:pPr algn="ctr"/>
            <a:r>
              <a:rPr lang="en-US" sz="3200" b="1" dirty="0" smtClean="0">
                <a:latin typeface="+mn-lt"/>
              </a:rPr>
              <a:t>Comorbidity of PTSD with </a:t>
            </a:r>
            <a:br>
              <a:rPr lang="en-US" sz="3200" b="1" dirty="0" smtClean="0">
                <a:latin typeface="+mn-lt"/>
              </a:rPr>
            </a:br>
            <a:r>
              <a:rPr lang="en-US" sz="3200" b="1" dirty="0" smtClean="0">
                <a:latin typeface="+mn-lt"/>
              </a:rPr>
              <a:t>other Psychiatric Disorders</a:t>
            </a:r>
            <a:endParaRPr lang="en-US" sz="32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2053375"/>
              </p:ext>
            </p:extLst>
          </p:nvPr>
        </p:nvGraphicFramePr>
        <p:xfrm>
          <a:off x="683568" y="1268761"/>
          <a:ext cx="8229600"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7531020"/>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17792930"/>
              </p:ext>
            </p:extLst>
          </p:nvPr>
        </p:nvGraphicFramePr>
        <p:xfrm>
          <a:off x="1259632" y="404664"/>
          <a:ext cx="712879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7641122"/>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QUESTIONS? </a:t>
            </a:r>
            <a:endParaRPr lang="en-CA" dirty="0"/>
          </a:p>
        </p:txBody>
      </p:sp>
      <p:pic>
        <p:nvPicPr>
          <p:cNvPr id="573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1646238"/>
            <a:ext cx="3293134" cy="4184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499426"/>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18366"/>
          </a:xfrm>
        </p:spPr>
        <p:txBody>
          <a:bodyPr>
            <a:normAutofit/>
          </a:bodyPr>
          <a:lstStyle/>
          <a:p>
            <a:pPr algn="ctr"/>
            <a:r>
              <a:rPr lang="en-US" sz="4000" b="1" dirty="0" smtClean="0"/>
              <a:t>Pathways of Disorders</a:t>
            </a:r>
            <a:endParaRPr lang="en-US" sz="4000" b="1" dirty="0"/>
          </a:p>
        </p:txBody>
      </p:sp>
      <p:sp>
        <p:nvSpPr>
          <p:cNvPr id="3" name="Content Placeholder 2"/>
          <p:cNvSpPr>
            <a:spLocks noGrp="1"/>
          </p:cNvSpPr>
          <p:nvPr>
            <p:ph idx="1"/>
          </p:nvPr>
        </p:nvSpPr>
        <p:spPr/>
        <p:txBody>
          <a:bodyPr>
            <a:normAutofit fontScale="62500" lnSpcReduction="20000"/>
          </a:bodyPr>
          <a:lstStyle/>
          <a:p>
            <a:r>
              <a:rPr lang="en-US" sz="4400" b="1" dirty="0" err="1" smtClean="0"/>
              <a:t>Equifinality</a:t>
            </a:r>
            <a:r>
              <a:rPr lang="en-US" sz="4400" b="1" dirty="0" smtClean="0"/>
              <a:t> </a:t>
            </a:r>
            <a:r>
              <a:rPr lang="en-US" sz="4400" dirty="0" smtClean="0"/>
              <a:t> - you can have multiple risk factors and one outcome.   </a:t>
            </a:r>
          </a:p>
          <a:p>
            <a:pPr>
              <a:buNone/>
            </a:pPr>
            <a:r>
              <a:rPr lang="en-US" dirty="0" smtClean="0"/>
              <a:t> </a:t>
            </a:r>
          </a:p>
          <a:p>
            <a:pPr>
              <a:buNone/>
            </a:pPr>
            <a:r>
              <a:rPr lang="en-US" dirty="0" smtClean="0"/>
              <a:t>          </a:t>
            </a:r>
          </a:p>
          <a:p>
            <a:pPr>
              <a:buNone/>
            </a:pPr>
            <a:endParaRPr lang="en-US" dirty="0" smtClean="0"/>
          </a:p>
          <a:p>
            <a:pPr>
              <a:buFont typeface="Wingdings" panose="05000000000000000000" pitchFamily="2" charset="2"/>
              <a:buChar char="q"/>
            </a:pPr>
            <a:r>
              <a:rPr lang="en-US" sz="3600" dirty="0" smtClean="0"/>
              <a:t> genes</a:t>
            </a:r>
          </a:p>
          <a:p>
            <a:pPr marL="0" indent="0">
              <a:buNone/>
            </a:pPr>
            <a:endParaRPr lang="en-US" dirty="0" smtClean="0"/>
          </a:p>
          <a:p>
            <a:pPr>
              <a:buNone/>
            </a:pPr>
            <a:r>
              <a:rPr lang="en-US" dirty="0" smtClean="0"/>
              <a:t>							           PTSD</a:t>
            </a:r>
          </a:p>
          <a:p>
            <a:pPr>
              <a:buFont typeface="Wingdings" panose="05000000000000000000" pitchFamily="2" charset="2"/>
              <a:buChar char="q"/>
            </a:pPr>
            <a:r>
              <a:rPr lang="en-US" sz="3600" dirty="0" smtClean="0"/>
              <a:t>biologic</a:t>
            </a:r>
            <a:r>
              <a:rPr lang="en-US" dirty="0" smtClean="0"/>
              <a:t>						   </a:t>
            </a:r>
          </a:p>
          <a:p>
            <a:pPr>
              <a:buNone/>
            </a:pPr>
            <a:r>
              <a:rPr lang="en-US" b="1" dirty="0" smtClean="0"/>
              <a:t> </a:t>
            </a:r>
            <a:endParaRPr lang="en-US" dirty="0" smtClean="0"/>
          </a:p>
          <a:p>
            <a:pPr>
              <a:buFont typeface="Wingdings" panose="05000000000000000000" pitchFamily="2" charset="2"/>
              <a:buChar char="q"/>
            </a:pPr>
            <a:r>
              <a:rPr lang="en-US" sz="3600" dirty="0" smtClean="0"/>
              <a:t>abuse/chaos          </a:t>
            </a:r>
            <a:endParaRPr lang="en-US" sz="3600" b="1" dirty="0" smtClean="0">
              <a:latin typeface="Bradley Hand ITC" pitchFamily="66" charset="0"/>
            </a:endParaRPr>
          </a:p>
          <a:p>
            <a:pPr>
              <a:buNone/>
            </a:pPr>
            <a:r>
              <a:rPr lang="en-US" b="1" dirty="0" smtClean="0"/>
              <a:t>                                            </a:t>
            </a:r>
            <a:endParaRPr lang="en-US" dirty="0"/>
          </a:p>
          <a:p>
            <a:pPr>
              <a:buFont typeface="Wingdings" panose="05000000000000000000" pitchFamily="2" charset="2"/>
              <a:buChar char="q"/>
            </a:pPr>
            <a:r>
              <a:rPr lang="en-US" sz="4200" dirty="0" smtClean="0"/>
              <a:t>injury 	</a:t>
            </a:r>
          </a:p>
          <a:p>
            <a:pPr>
              <a:buNone/>
            </a:pPr>
            <a:endParaRPr lang="en-US" dirty="0">
              <a:solidFill>
                <a:srgbClr val="FF0000"/>
              </a:solidFill>
              <a:latin typeface="Bradley Hand ITC" pitchFamily="66" charset="0"/>
            </a:endParaRPr>
          </a:p>
          <a:p>
            <a:pPr>
              <a:buNone/>
            </a:pPr>
            <a:r>
              <a:rPr lang="en-US" dirty="0" smtClean="0">
                <a:solidFill>
                  <a:srgbClr val="FF0000"/>
                </a:solidFill>
                <a:latin typeface="Bradley Hand ITC" pitchFamily="66" charset="0"/>
              </a:rPr>
              <a:t>					</a:t>
            </a:r>
            <a:endParaRPr lang="en-US" dirty="0" smtClean="0"/>
          </a:p>
          <a:p>
            <a:pPr>
              <a:buNone/>
            </a:pPr>
            <a:r>
              <a:rPr lang="en-US" b="1" dirty="0" smtClean="0"/>
              <a:t> </a:t>
            </a:r>
            <a:endParaRPr lang="en-US" dirty="0" smtClean="0"/>
          </a:p>
          <a:p>
            <a:endParaRPr lang="en-US" dirty="0"/>
          </a:p>
        </p:txBody>
      </p:sp>
      <p:sp>
        <p:nvSpPr>
          <p:cNvPr id="8" name="Oval 7"/>
          <p:cNvSpPr/>
          <p:nvPr/>
        </p:nvSpPr>
        <p:spPr>
          <a:xfrm>
            <a:off x="4429124" y="3786190"/>
            <a:ext cx="785818" cy="92869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11"/>
          <p:cNvCxnSpPr/>
          <p:nvPr/>
        </p:nvCxnSpPr>
        <p:spPr>
          <a:xfrm>
            <a:off x="1907704" y="3140968"/>
            <a:ext cx="2592858" cy="57378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a:off x="2051720" y="3931569"/>
            <a:ext cx="2377404" cy="17688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a:off x="2339752" y="4365104"/>
            <a:ext cx="2089372" cy="13546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flipV="1">
            <a:off x="2051720" y="4643446"/>
            <a:ext cx="2377404" cy="36973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357950" y="3821909"/>
            <a:ext cx="1500198" cy="85725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cxnSp>
        <p:nvCxnSpPr>
          <p:cNvPr id="21" name="Straight Arrow Connector 20"/>
          <p:cNvCxnSpPr/>
          <p:nvPr/>
        </p:nvCxnSpPr>
        <p:spPr>
          <a:xfrm>
            <a:off x="5286380" y="4286256"/>
            <a:ext cx="928694"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68839046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01266"/>
          </a:xfrm>
        </p:spPr>
        <p:txBody>
          <a:bodyPr>
            <a:normAutofit/>
          </a:bodyPr>
          <a:lstStyle/>
          <a:p>
            <a:pPr algn="ctr"/>
            <a:r>
              <a:rPr lang="en-US" sz="3600" b="1" dirty="0" smtClean="0"/>
              <a:t>Pathways of Disorders</a:t>
            </a:r>
            <a:endParaRPr lang="en-US" sz="3600" b="1" dirty="0"/>
          </a:p>
        </p:txBody>
      </p:sp>
      <p:sp>
        <p:nvSpPr>
          <p:cNvPr id="3" name="Content Placeholder 2"/>
          <p:cNvSpPr>
            <a:spLocks noGrp="1"/>
          </p:cNvSpPr>
          <p:nvPr>
            <p:ph idx="1"/>
          </p:nvPr>
        </p:nvSpPr>
        <p:spPr>
          <a:xfrm>
            <a:off x="395536" y="1445072"/>
            <a:ext cx="8543956" cy="5114040"/>
          </a:xfrm>
        </p:spPr>
        <p:txBody>
          <a:bodyPr>
            <a:normAutofit fontScale="70000" lnSpcReduction="20000"/>
          </a:bodyPr>
          <a:lstStyle/>
          <a:p>
            <a:r>
              <a:rPr lang="en-US" sz="3400" b="1" dirty="0" err="1" smtClean="0"/>
              <a:t>Multifinality</a:t>
            </a:r>
            <a:r>
              <a:rPr lang="en-US" sz="3400" b="1" dirty="0" smtClean="0"/>
              <a:t>  </a:t>
            </a:r>
            <a:r>
              <a:rPr lang="en-US" sz="3400" dirty="0" smtClean="0"/>
              <a:t>- one risk factor has multiple outcomes.</a:t>
            </a:r>
          </a:p>
          <a:p>
            <a:pPr>
              <a:buNone/>
            </a:pPr>
            <a:endParaRPr lang="en-US" dirty="0" smtClean="0"/>
          </a:p>
          <a:p>
            <a:pPr>
              <a:buNone/>
            </a:pPr>
            <a:r>
              <a:rPr lang="en-US" dirty="0" smtClean="0"/>
              <a:t>																Borderline Personality	</a:t>
            </a:r>
          </a:p>
          <a:p>
            <a:pPr>
              <a:buNone/>
            </a:pPr>
            <a:r>
              <a:rPr lang="en-US" dirty="0" smtClean="0"/>
              <a:t>		  Emotional Dysregulation		               								Depression/Anxiety</a:t>
            </a:r>
          </a:p>
          <a:p>
            <a:pPr lvl="0">
              <a:buNone/>
            </a:pPr>
            <a:r>
              <a:rPr lang="en-US" b="1" dirty="0" smtClean="0"/>
              <a:t> 							</a:t>
            </a:r>
            <a:endParaRPr lang="en-US" dirty="0" smtClean="0"/>
          </a:p>
          <a:p>
            <a:pPr lvl="0">
              <a:buNone/>
            </a:pPr>
            <a:r>
              <a:rPr lang="en-US" dirty="0" smtClean="0"/>
              <a:t>                    							    						Can be symptoms of PTSD</a:t>
            </a:r>
          </a:p>
          <a:p>
            <a:pPr lvl="0">
              <a:buNone/>
            </a:pPr>
            <a:r>
              <a:rPr lang="en-US" dirty="0" smtClean="0"/>
              <a:t>									</a:t>
            </a:r>
          </a:p>
          <a:p>
            <a:pPr>
              <a:buNone/>
            </a:pPr>
            <a:r>
              <a:rPr lang="en-US" dirty="0" smtClean="0"/>
              <a:t>Trauma						        									Criminality</a:t>
            </a:r>
          </a:p>
          <a:p>
            <a:pPr>
              <a:buNone/>
            </a:pPr>
            <a:r>
              <a:rPr lang="en-US" dirty="0" smtClean="0"/>
              <a:t>	</a:t>
            </a:r>
          </a:p>
          <a:p>
            <a:pPr>
              <a:buNone/>
            </a:pPr>
            <a:r>
              <a:rPr lang="en-US" dirty="0" smtClean="0"/>
              <a:t>							PTSD</a:t>
            </a:r>
          </a:p>
          <a:p>
            <a:pPr>
              <a:buNone/>
            </a:pPr>
            <a:r>
              <a:rPr lang="en-US" dirty="0" smtClean="0"/>
              <a:t> </a:t>
            </a:r>
          </a:p>
          <a:p>
            <a:endParaRPr lang="en-US" dirty="0"/>
          </a:p>
        </p:txBody>
      </p:sp>
      <p:sp>
        <p:nvSpPr>
          <p:cNvPr id="4" name="Oval 3"/>
          <p:cNvSpPr/>
          <p:nvPr/>
        </p:nvSpPr>
        <p:spPr>
          <a:xfrm>
            <a:off x="500034" y="3429000"/>
            <a:ext cx="928694" cy="107157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Oval 4"/>
          <p:cNvSpPr/>
          <p:nvPr/>
        </p:nvSpPr>
        <p:spPr>
          <a:xfrm>
            <a:off x="2786050" y="3643314"/>
            <a:ext cx="642942" cy="71438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Oval 5"/>
          <p:cNvSpPr/>
          <p:nvPr/>
        </p:nvSpPr>
        <p:spPr>
          <a:xfrm>
            <a:off x="5500694" y="2500306"/>
            <a:ext cx="35719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92654" y="5476291"/>
            <a:ext cx="35719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550488" y="3024799"/>
            <a:ext cx="35719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29256" y="4929198"/>
            <a:ext cx="35719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urved Connector 10"/>
          <p:cNvCxnSpPr/>
          <p:nvPr/>
        </p:nvCxnSpPr>
        <p:spPr>
          <a:xfrm flipV="1">
            <a:off x="3428992" y="2571744"/>
            <a:ext cx="2000264" cy="121444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flipV="1">
            <a:off x="3500430" y="3310551"/>
            <a:ext cx="1928826" cy="689953"/>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a:off x="3500430" y="4143380"/>
            <a:ext cx="1857388" cy="92869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a:off x="3286116" y="4429132"/>
            <a:ext cx="2143140" cy="135732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500166" y="4000504"/>
            <a:ext cx="1214446"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7584277"/>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6840760" cy="1143000"/>
          </a:xfrm>
        </p:spPr>
        <p:txBody>
          <a:bodyPr>
            <a:noAutofit/>
          </a:bodyPr>
          <a:lstStyle/>
          <a:p>
            <a:r>
              <a:rPr lang="en-CA" sz="3600" b="1" dirty="0" smtClean="0"/>
              <a:t>COMPLEX TRAUMATIC </a:t>
            </a:r>
            <a:br>
              <a:rPr lang="en-CA" sz="3600" b="1" dirty="0" smtClean="0"/>
            </a:br>
            <a:r>
              <a:rPr lang="en-CA" sz="3600" b="1" dirty="0" smtClean="0"/>
              <a:t>STRESS DISORDER</a:t>
            </a:r>
            <a:endParaRPr lang="en-CA" sz="3600" b="1" dirty="0"/>
          </a:p>
        </p:txBody>
      </p:sp>
      <p:sp>
        <p:nvSpPr>
          <p:cNvPr id="3" name="Content Placeholder 2"/>
          <p:cNvSpPr>
            <a:spLocks noGrp="1"/>
          </p:cNvSpPr>
          <p:nvPr>
            <p:ph idx="1"/>
          </p:nvPr>
        </p:nvSpPr>
        <p:spPr>
          <a:xfrm>
            <a:off x="611560" y="1628800"/>
            <a:ext cx="8229600" cy="5001419"/>
          </a:xfrm>
        </p:spPr>
        <p:txBody>
          <a:bodyPr/>
          <a:lstStyle/>
          <a:p>
            <a:r>
              <a:rPr lang="en-CA" sz="2400" dirty="0" smtClean="0"/>
              <a:t>No cohesive complex trauma literature</a:t>
            </a:r>
          </a:p>
          <a:p>
            <a:pPr marL="0" indent="0">
              <a:buNone/>
            </a:pPr>
            <a:endParaRPr lang="en-CA" sz="2400" dirty="0" smtClean="0"/>
          </a:p>
          <a:p>
            <a:r>
              <a:rPr lang="en-CA" sz="2400" dirty="0" smtClean="0"/>
              <a:t>DSM IV has diagnostic categories that have criteria specifying a trauma history [PTSD &amp; Acute Stress Disorder].   </a:t>
            </a:r>
          </a:p>
          <a:p>
            <a:pPr marL="0" indent="0">
              <a:buNone/>
            </a:pPr>
            <a:endParaRPr lang="en-CA" sz="2400" dirty="0" smtClean="0"/>
          </a:p>
          <a:p>
            <a:r>
              <a:rPr lang="en-CA" sz="2400" dirty="0" smtClean="0"/>
              <a:t>Neither diagnosis has the criteria that encompasses the additional symptoms discussed in child abuse literature. (Gingrich, 2013</a:t>
            </a:r>
            <a:r>
              <a:rPr lang="en-CA" sz="2400" dirty="0"/>
              <a:t>) </a:t>
            </a:r>
            <a:endParaRPr lang="en-CA" sz="2400" dirty="0" smtClean="0"/>
          </a:p>
          <a:p>
            <a:pPr marL="0" indent="0">
              <a:buNone/>
            </a:pPr>
            <a:endParaRPr lang="en-CA" dirty="0" smtClean="0"/>
          </a:p>
          <a:p>
            <a:endParaRPr lang="en-CA" dirty="0"/>
          </a:p>
        </p:txBody>
      </p:sp>
    </p:spTree>
    <p:extLst>
      <p:ext uri="{BB962C8B-B14F-4D97-AF65-F5344CB8AC3E}">
        <p14:creationId xmlns:p14="http://schemas.microsoft.com/office/powerpoint/2010/main" val="4284636346"/>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548680"/>
            <a:ext cx="4975448"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192343"/>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543800" cy="1080120"/>
          </a:xfrm>
        </p:spPr>
        <p:txBody>
          <a:bodyPr/>
          <a:lstStyle/>
          <a:p>
            <a:r>
              <a:rPr lang="en-CA" sz="2800" b="1" dirty="0"/>
              <a:t>COMPLEX TRAUMATIC </a:t>
            </a:r>
            <a:br>
              <a:rPr lang="en-CA" sz="2800" b="1" dirty="0"/>
            </a:br>
            <a:r>
              <a:rPr lang="en-CA" sz="2800" b="1" dirty="0"/>
              <a:t>STRESS DISORDER</a:t>
            </a:r>
          </a:p>
        </p:txBody>
      </p:sp>
      <p:sp>
        <p:nvSpPr>
          <p:cNvPr id="3" name="Content Placeholder 2"/>
          <p:cNvSpPr>
            <a:spLocks noGrp="1"/>
          </p:cNvSpPr>
          <p:nvPr>
            <p:ph idx="1"/>
          </p:nvPr>
        </p:nvSpPr>
        <p:spPr/>
        <p:txBody>
          <a:bodyPr>
            <a:normAutofit fontScale="70000" lnSpcReduction="20000"/>
          </a:bodyPr>
          <a:lstStyle/>
          <a:p>
            <a:r>
              <a:rPr lang="en-CA" dirty="0" smtClean="0"/>
              <a:t>While symptoms </a:t>
            </a:r>
            <a:r>
              <a:rPr lang="en-CA" dirty="0"/>
              <a:t>for CTSD include </a:t>
            </a:r>
            <a:r>
              <a:rPr lang="en-CA" dirty="0" smtClean="0"/>
              <a:t>those all </a:t>
            </a:r>
            <a:r>
              <a:rPr lang="en-CA" dirty="0"/>
              <a:t>found in PTSD </a:t>
            </a:r>
            <a:r>
              <a:rPr lang="en-CA" dirty="0" smtClean="0"/>
              <a:t>they also include the following:</a:t>
            </a:r>
          </a:p>
          <a:p>
            <a:pPr marL="0" indent="0">
              <a:buNone/>
            </a:pPr>
            <a:endParaRPr lang="en-CA" dirty="0" smtClean="0"/>
          </a:p>
          <a:p>
            <a:pPr lvl="1"/>
            <a:r>
              <a:rPr lang="en-CA" sz="2400" dirty="0" smtClean="0"/>
              <a:t>Distorted views of self</a:t>
            </a:r>
          </a:p>
          <a:p>
            <a:pPr lvl="1"/>
            <a:r>
              <a:rPr lang="en-CA" sz="2400" dirty="0" smtClean="0"/>
              <a:t>Low self esteem; self hatred</a:t>
            </a:r>
          </a:p>
          <a:p>
            <a:pPr lvl="1"/>
            <a:r>
              <a:rPr lang="en-CA" sz="2400" dirty="0" smtClean="0"/>
              <a:t>Self blame for abuse</a:t>
            </a:r>
          </a:p>
          <a:p>
            <a:pPr lvl="1"/>
            <a:r>
              <a:rPr lang="en-CA" sz="2400" dirty="0" smtClean="0"/>
              <a:t>High degrees of guilt and shame</a:t>
            </a:r>
          </a:p>
          <a:p>
            <a:pPr lvl="1"/>
            <a:r>
              <a:rPr lang="en-CA" sz="2400" dirty="0" smtClean="0"/>
              <a:t>Impaired identity formation – identity confusion</a:t>
            </a:r>
          </a:p>
          <a:p>
            <a:pPr lvl="1"/>
            <a:r>
              <a:rPr lang="en-CA" sz="2400" dirty="0" smtClean="0"/>
              <a:t>Severely impaired trust which interferes with the development of healthy relationships</a:t>
            </a:r>
          </a:p>
          <a:p>
            <a:pPr lvl="1"/>
            <a:endParaRPr lang="en-CA" dirty="0" smtClean="0"/>
          </a:p>
          <a:p>
            <a:endParaRPr lang="en-CA" dirty="0"/>
          </a:p>
          <a:p>
            <a:r>
              <a:rPr lang="en-CA" dirty="0" smtClean="0"/>
              <a:t>CTSD </a:t>
            </a:r>
            <a:r>
              <a:rPr lang="en-CA" dirty="0"/>
              <a:t>is not restricted </a:t>
            </a:r>
            <a:r>
              <a:rPr lang="en-CA" dirty="0" smtClean="0"/>
              <a:t>to survivors </a:t>
            </a:r>
            <a:r>
              <a:rPr lang="en-CA" dirty="0"/>
              <a:t>of childhood sexual abuse (SA) abuse literature has primarily informed the current understanding of complex trauma.</a:t>
            </a:r>
          </a:p>
          <a:p>
            <a:endParaRPr lang="en-CA" dirty="0"/>
          </a:p>
          <a:p>
            <a:endParaRPr lang="en-CA" dirty="0"/>
          </a:p>
          <a:p>
            <a:endParaRPr lang="en-CA" dirty="0"/>
          </a:p>
        </p:txBody>
      </p:sp>
    </p:spTree>
    <p:extLst>
      <p:ext uri="{BB962C8B-B14F-4D97-AF65-F5344CB8AC3E}">
        <p14:creationId xmlns:p14="http://schemas.microsoft.com/office/powerpoint/2010/main" val="1121709500"/>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t>Symptoms of CTSD</a:t>
            </a:r>
            <a:endParaRPr lang="en-CA" sz="4000" b="1" dirty="0"/>
          </a:p>
        </p:txBody>
      </p:sp>
      <p:sp>
        <p:nvSpPr>
          <p:cNvPr id="3" name="Content Placeholder 2"/>
          <p:cNvSpPr>
            <a:spLocks noGrp="1"/>
          </p:cNvSpPr>
          <p:nvPr>
            <p:ph idx="1"/>
          </p:nvPr>
        </p:nvSpPr>
        <p:spPr>
          <a:xfrm>
            <a:off x="971600" y="1556792"/>
            <a:ext cx="8229600" cy="4526280"/>
          </a:xfrm>
        </p:spPr>
        <p:txBody>
          <a:bodyPr>
            <a:normAutofit lnSpcReduction="10000"/>
          </a:bodyPr>
          <a:lstStyle/>
          <a:p>
            <a:r>
              <a:rPr lang="en-CA" dirty="0" smtClean="0"/>
              <a:t>Difficulties with:</a:t>
            </a:r>
          </a:p>
          <a:p>
            <a:pPr lvl="1"/>
            <a:r>
              <a:rPr lang="en-CA" sz="2400" dirty="0" smtClean="0"/>
              <a:t>Affect (emotional) regulation</a:t>
            </a:r>
          </a:p>
          <a:p>
            <a:pPr lvl="1"/>
            <a:r>
              <a:rPr lang="en-CA" sz="2400" dirty="0"/>
              <a:t>Dissociation (the disconnection or separation of </a:t>
            </a:r>
            <a:r>
              <a:rPr lang="en-CA" sz="2400" dirty="0" smtClean="0"/>
              <a:t>mind , will and emotion from  the physical body; in extreme cases the spirit /soul can also dissociate with the symptom of actually being dead)</a:t>
            </a:r>
          </a:p>
          <a:p>
            <a:pPr lvl="1"/>
            <a:r>
              <a:rPr lang="en-CA" sz="2400" dirty="0" smtClean="0"/>
              <a:t>Self perception</a:t>
            </a:r>
          </a:p>
          <a:p>
            <a:pPr lvl="1"/>
            <a:r>
              <a:rPr lang="en-CA" sz="2400" dirty="0" smtClean="0"/>
              <a:t>Perception of perpetrator</a:t>
            </a:r>
          </a:p>
          <a:p>
            <a:pPr lvl="1"/>
            <a:r>
              <a:rPr lang="en-CA" sz="2400" dirty="0" smtClean="0"/>
              <a:t>Relationships</a:t>
            </a:r>
          </a:p>
          <a:p>
            <a:pPr lvl="1"/>
            <a:r>
              <a:rPr lang="en-CA" sz="2400" dirty="0" smtClean="0"/>
              <a:t>Physical problems</a:t>
            </a:r>
          </a:p>
          <a:p>
            <a:pPr lvl="1"/>
            <a:r>
              <a:rPr lang="en-CA" sz="2400" dirty="0" smtClean="0"/>
              <a:t>Systems of meaning</a:t>
            </a:r>
            <a:endParaRPr lang="en-CA" sz="2400" dirty="0"/>
          </a:p>
        </p:txBody>
      </p:sp>
    </p:spTree>
    <p:extLst>
      <p:ext uri="{BB962C8B-B14F-4D97-AF65-F5344CB8AC3E}">
        <p14:creationId xmlns:p14="http://schemas.microsoft.com/office/powerpoint/2010/main" val="856426786"/>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5698976" cy="1143000"/>
          </a:xfrm>
        </p:spPr>
        <p:txBody>
          <a:bodyPr/>
          <a:lstStyle/>
          <a:p>
            <a:r>
              <a:rPr lang="en-CA" dirty="0" smtClean="0"/>
              <a:t>CTSD</a:t>
            </a:r>
            <a:endParaRPr lang="en-CA" dirty="0"/>
          </a:p>
        </p:txBody>
      </p:sp>
      <p:sp>
        <p:nvSpPr>
          <p:cNvPr id="5" name="Content Placeholder 4"/>
          <p:cNvSpPr>
            <a:spLocks noGrp="1"/>
          </p:cNvSpPr>
          <p:nvPr>
            <p:ph idx="1"/>
          </p:nvPr>
        </p:nvSpPr>
        <p:spPr>
          <a:xfrm>
            <a:off x="539552" y="1844824"/>
            <a:ext cx="8229600" cy="3744416"/>
          </a:xfrm>
        </p:spPr>
        <p:txBody>
          <a:bodyPr>
            <a:normAutofit/>
          </a:bodyPr>
          <a:lstStyle/>
          <a:p>
            <a:pPr marL="0" indent="0" algn="ctr">
              <a:buNone/>
            </a:pPr>
            <a:r>
              <a:rPr lang="en-US" sz="2800" dirty="0"/>
              <a:t>The prerequisite condition of  </a:t>
            </a:r>
            <a:endParaRPr lang="en-US" sz="2800" dirty="0" smtClean="0"/>
          </a:p>
          <a:p>
            <a:pPr marL="0" indent="0" algn="ctr">
              <a:buNone/>
            </a:pPr>
            <a:r>
              <a:rPr lang="en-US" sz="2800" dirty="0" smtClean="0"/>
              <a:t>CTSD </a:t>
            </a:r>
          </a:p>
          <a:p>
            <a:pPr marL="0" indent="0" algn="ctr">
              <a:buNone/>
            </a:pPr>
            <a:r>
              <a:rPr lang="en-US" sz="2800" dirty="0" smtClean="0"/>
              <a:t>is </a:t>
            </a:r>
            <a:r>
              <a:rPr lang="en-US" sz="2800" dirty="0"/>
              <a:t>the experience of being </a:t>
            </a:r>
            <a:endParaRPr lang="en-US" sz="2800" dirty="0" smtClean="0"/>
          </a:p>
          <a:p>
            <a:pPr marL="0" indent="0" algn="ctr">
              <a:buNone/>
            </a:pPr>
            <a:r>
              <a:rPr lang="en-US" sz="2800" dirty="0" smtClean="0"/>
              <a:t>totally </a:t>
            </a:r>
            <a:r>
              <a:rPr lang="en-US" sz="2800" dirty="0"/>
              <a:t>controlled over a period </a:t>
            </a:r>
            <a:endParaRPr lang="en-US" sz="2800" dirty="0" smtClean="0"/>
          </a:p>
          <a:p>
            <a:pPr marL="0" indent="0" algn="ctr">
              <a:buNone/>
            </a:pPr>
            <a:r>
              <a:rPr lang="en-US" sz="2800" dirty="0" smtClean="0"/>
              <a:t>of </a:t>
            </a:r>
            <a:r>
              <a:rPr lang="en-US" sz="2800" dirty="0"/>
              <a:t>months or years. </a:t>
            </a: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365103"/>
            <a:ext cx="2589461" cy="1726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987507"/>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5842992" cy="1143000"/>
          </a:xfrm>
        </p:spPr>
        <p:txBody>
          <a:bodyPr/>
          <a:lstStyle/>
          <a:p>
            <a:r>
              <a:rPr lang="en-CA" dirty="0" smtClean="0"/>
              <a:t>CTSD</a:t>
            </a:r>
            <a:endParaRPr lang="en-CA" dirty="0"/>
          </a:p>
        </p:txBody>
      </p:sp>
      <p:sp>
        <p:nvSpPr>
          <p:cNvPr id="3" name="Content Placeholder 2"/>
          <p:cNvSpPr>
            <a:spLocks noGrp="1"/>
          </p:cNvSpPr>
          <p:nvPr>
            <p:ph idx="1"/>
          </p:nvPr>
        </p:nvSpPr>
        <p:spPr/>
        <p:txBody>
          <a:bodyPr/>
          <a:lstStyle/>
          <a:p>
            <a:r>
              <a:rPr lang="en-CA" dirty="0" smtClean="0"/>
              <a:t>Others  </a:t>
            </a:r>
            <a:r>
              <a:rPr lang="en-CA" dirty="0"/>
              <a:t>fitting </a:t>
            </a:r>
            <a:r>
              <a:rPr lang="en-CA" dirty="0" smtClean="0"/>
              <a:t>CTSD  </a:t>
            </a:r>
            <a:r>
              <a:rPr lang="en-CA" dirty="0"/>
              <a:t>criteria include</a:t>
            </a:r>
            <a:r>
              <a:rPr lang="en-CA" dirty="0" smtClean="0"/>
              <a:t>:</a:t>
            </a:r>
          </a:p>
          <a:p>
            <a:pPr marL="0" indent="0">
              <a:buNone/>
            </a:pPr>
            <a:endParaRPr lang="en-CA" dirty="0"/>
          </a:p>
          <a:p>
            <a:pPr lvl="1"/>
            <a:r>
              <a:rPr lang="en-CA" dirty="0"/>
              <a:t>Hostages</a:t>
            </a:r>
          </a:p>
          <a:p>
            <a:pPr lvl="1"/>
            <a:r>
              <a:rPr lang="en-CA" dirty="0"/>
              <a:t>Prisoners of war</a:t>
            </a:r>
          </a:p>
          <a:p>
            <a:pPr lvl="1"/>
            <a:r>
              <a:rPr lang="en-CA" dirty="0" smtClean="0"/>
              <a:t>Concentration camp survivors</a:t>
            </a:r>
          </a:p>
          <a:p>
            <a:pPr lvl="1"/>
            <a:r>
              <a:rPr lang="en-CA" dirty="0" smtClean="0"/>
              <a:t>Survivors of religious cults</a:t>
            </a:r>
          </a:p>
          <a:p>
            <a:pPr lvl="1"/>
            <a:r>
              <a:rPr lang="en-CA" dirty="0" smtClean="0"/>
              <a:t>Victims of  continual intimate partner violence</a:t>
            </a:r>
          </a:p>
          <a:p>
            <a:pPr lvl="1"/>
            <a:endParaRPr lang="en-CA" dirty="0"/>
          </a:p>
          <a:p>
            <a:pPr lvl="1" algn="r"/>
            <a:r>
              <a:rPr lang="en-CA" sz="2000" dirty="0" smtClean="0"/>
              <a:t>(Herman, 1992/1997)</a:t>
            </a:r>
          </a:p>
          <a:p>
            <a:pPr lvl="1"/>
            <a:endParaRPr lang="en-CA" dirty="0"/>
          </a:p>
        </p:txBody>
      </p:sp>
      <p:pic>
        <p:nvPicPr>
          <p:cNvPr id="563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0760" y="2348880"/>
            <a:ext cx="2700300" cy="1800200"/>
          </a:xfrm>
          <a:prstGeom prst="rect">
            <a:avLst/>
          </a:prstGeom>
          <a:ln w="38100" cap="sq">
            <a:solidFill>
              <a:srgbClr val="000000"/>
            </a:solidFill>
            <a:prstDash val="solid"/>
            <a:miter lim="800000"/>
          </a:ln>
          <a:effectLst>
            <a:innerShdw blurRad="63500" dist="50800" dir="8100000">
              <a:prstClr val="black">
                <a:alpha val="50000"/>
              </a:prstClr>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58699661"/>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53536"/>
            <a:ext cx="6034086" cy="871208"/>
          </a:xfrm>
        </p:spPr>
        <p:txBody>
          <a:bodyPr/>
          <a:lstStyle/>
          <a:p>
            <a:r>
              <a:rPr lang="en-CA" altLang="en-US" dirty="0" smtClean="0"/>
              <a:t>COMPARING</a:t>
            </a:r>
          </a:p>
        </p:txBody>
      </p:sp>
      <p:sp>
        <p:nvSpPr>
          <p:cNvPr id="49155" name="Text Box 955"/>
          <p:cNvSpPr txBox="1">
            <a:spLocks noChangeArrowheads="1"/>
          </p:cNvSpPr>
          <p:nvPr/>
        </p:nvSpPr>
        <p:spPr bwMode="auto">
          <a:xfrm>
            <a:off x="4573589" y="1865636"/>
            <a:ext cx="427761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buFont typeface="Arial" panose="020B0604020202020204" pitchFamily="34" charset="0"/>
              <a:buChar char="•"/>
            </a:pPr>
            <a:r>
              <a:rPr lang="en-CA" altLang="en-US" sz="1600" b="1" dirty="0" smtClean="0">
                <a:cs typeface="Arial" charset="0"/>
              </a:rPr>
              <a:t>Isolated traumatic events</a:t>
            </a:r>
          </a:p>
          <a:p>
            <a:pPr marL="285750" indent="-285750">
              <a:buFont typeface="Arial" panose="020B0604020202020204" pitchFamily="34" charset="0"/>
              <a:buChar char="•"/>
            </a:pPr>
            <a:r>
              <a:rPr lang="en-CA" altLang="en-US" sz="1600" b="1" dirty="0" smtClean="0">
                <a:cs typeface="Arial" charset="0"/>
              </a:rPr>
              <a:t>Trauma source not usually an intimate relationship</a:t>
            </a:r>
          </a:p>
          <a:p>
            <a:pPr marL="285750" indent="-285750">
              <a:buFont typeface="Arial" panose="020B0604020202020204" pitchFamily="34" charset="0"/>
              <a:buChar char="•"/>
            </a:pPr>
            <a:r>
              <a:rPr lang="en-CA" altLang="en-US" sz="1600" b="1" dirty="0" smtClean="0">
                <a:cs typeface="Arial" charset="0"/>
              </a:rPr>
              <a:t>Examples:  war-related trauma, natural disasters, single rape (adult), physical injury</a:t>
            </a:r>
          </a:p>
          <a:p>
            <a:pPr marL="285750" indent="-285750">
              <a:buFont typeface="Arial" panose="020B0604020202020204" pitchFamily="34" charset="0"/>
              <a:buChar char="•"/>
            </a:pPr>
            <a:r>
              <a:rPr lang="en-CA" altLang="en-US" sz="1600" b="1" dirty="0" smtClean="0">
                <a:solidFill>
                  <a:srgbClr val="FFFF00"/>
                </a:solidFill>
                <a:cs typeface="Arial" charset="0"/>
              </a:rPr>
              <a:t>Relatively short term therapy</a:t>
            </a:r>
            <a:endParaRPr lang="en-CA" altLang="en-US" sz="1600" b="1" dirty="0">
              <a:solidFill>
                <a:srgbClr val="FFFF00"/>
              </a:solidFill>
              <a:cs typeface="Arial" charset="0"/>
            </a:endParaRPr>
          </a:p>
        </p:txBody>
      </p:sp>
      <p:sp>
        <p:nvSpPr>
          <p:cNvPr id="49157" name="Rectangle 947"/>
          <p:cNvSpPr>
            <a:spLocks noChangeArrowheads="1"/>
          </p:cNvSpPr>
          <p:nvPr/>
        </p:nvSpPr>
        <p:spPr bwMode="auto">
          <a:xfrm>
            <a:off x="4573589" y="1465526"/>
            <a:ext cx="40782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2000" b="1" dirty="0" smtClean="0">
                <a:solidFill>
                  <a:srgbClr val="FFFF00"/>
                </a:solidFill>
                <a:cs typeface="Arial" charset="0"/>
              </a:rPr>
              <a:t>Literature on war-related trauma</a:t>
            </a:r>
            <a:endParaRPr lang="en-CA" altLang="en-US" sz="2000" b="1" dirty="0">
              <a:solidFill>
                <a:srgbClr val="FFFF00"/>
              </a:solidFill>
              <a:cs typeface="Arial" charset="0"/>
            </a:endParaRPr>
          </a:p>
        </p:txBody>
      </p:sp>
      <p:sp>
        <p:nvSpPr>
          <p:cNvPr id="49158" name="Rectangle 947"/>
          <p:cNvSpPr>
            <a:spLocks noChangeArrowheads="1"/>
          </p:cNvSpPr>
          <p:nvPr/>
        </p:nvSpPr>
        <p:spPr bwMode="auto">
          <a:xfrm>
            <a:off x="4494210" y="3861048"/>
            <a:ext cx="4529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b="1" dirty="0" smtClean="0">
                <a:solidFill>
                  <a:srgbClr val="FFFF00"/>
                </a:solidFill>
                <a:cs typeface="Arial" charset="0"/>
              </a:rPr>
              <a:t>Literature on Childhood Sexual abuse</a:t>
            </a:r>
            <a:endParaRPr lang="en-CA" altLang="en-US" b="1" dirty="0">
              <a:solidFill>
                <a:srgbClr val="FFFF00"/>
              </a:solidFill>
              <a:cs typeface="Arial" charset="0"/>
            </a:endParaRPr>
          </a:p>
        </p:txBody>
      </p:sp>
      <p:sp>
        <p:nvSpPr>
          <p:cNvPr id="49159" name="Freeform 7"/>
          <p:cNvSpPr>
            <a:spLocks/>
          </p:cNvSpPr>
          <p:nvPr/>
        </p:nvSpPr>
        <p:spPr bwMode="ltGray">
          <a:xfrm flipH="1">
            <a:off x="1655763" y="4713288"/>
            <a:ext cx="4217987" cy="1382712"/>
          </a:xfrm>
          <a:custGeom>
            <a:avLst/>
            <a:gdLst>
              <a:gd name="T0" fmla="*/ 2774 w 2774"/>
              <a:gd name="T1" fmla="*/ 96 h 871"/>
              <a:gd name="T2" fmla="*/ 910 w 2774"/>
              <a:gd name="T3" fmla="*/ 638 h 871"/>
              <a:gd name="T4" fmla="*/ 1178 w 2774"/>
              <a:gd name="T5" fmla="*/ 871 h 871"/>
              <a:gd name="T6" fmla="*/ 0 w 2774"/>
              <a:gd name="T7" fmla="*/ 674 h 871"/>
              <a:gd name="T8" fmla="*/ 436 w 2774"/>
              <a:gd name="T9" fmla="*/ 180 h 871"/>
              <a:gd name="T10" fmla="*/ 586 w 2774"/>
              <a:gd name="T11" fmla="*/ 344 h 871"/>
              <a:gd name="T12" fmla="*/ 2145 w 2774"/>
              <a:gd name="T13" fmla="*/ 0 h 871"/>
              <a:gd name="T14" fmla="*/ 2774 w 2774"/>
              <a:gd name="T15" fmla="*/ 96 h 8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74" h="871">
                <a:moveTo>
                  <a:pt x="2774" y="96"/>
                </a:moveTo>
                <a:lnTo>
                  <a:pt x="910" y="638"/>
                </a:lnTo>
                <a:lnTo>
                  <a:pt x="1178" y="871"/>
                </a:lnTo>
                <a:lnTo>
                  <a:pt x="0" y="674"/>
                </a:lnTo>
                <a:lnTo>
                  <a:pt x="436" y="180"/>
                </a:lnTo>
                <a:lnTo>
                  <a:pt x="586" y="344"/>
                </a:lnTo>
                <a:lnTo>
                  <a:pt x="2145" y="0"/>
                </a:lnTo>
                <a:lnTo>
                  <a:pt x="2774" y="96"/>
                </a:lnTo>
                <a:close/>
              </a:path>
            </a:pathLst>
          </a:custGeom>
          <a:gradFill rotWithShape="1">
            <a:gsLst>
              <a:gs pos="0">
                <a:srgbClr val="B2B2B2"/>
              </a:gs>
              <a:gs pos="100000">
                <a:srgbClr val="B2B2B2">
                  <a:gamma/>
                  <a:shade val="46275"/>
                  <a:invGamma/>
                </a:srgbClr>
              </a:gs>
            </a:gsLst>
            <a:lin ang="18900000" scaled="1"/>
          </a:gradFill>
          <a:ln>
            <a:noFill/>
          </a:ln>
          <a:effectLst/>
          <a:extLst>
            <a:ext uri="{91240B29-F687-4F45-9708-019B960494DF}">
              <a14:hiddenLine xmlns:a14="http://schemas.microsoft.com/office/drawing/2010/main" w="9525" cap="flat" cmpd="sng">
                <a:solidFill>
                  <a:schemeClr val="accent1"/>
                </a:solidFill>
                <a:prstDash val="solid"/>
                <a:round/>
                <a:headEnd/>
                <a:tailEnd/>
              </a14:hiddenLine>
            </a:ext>
            <a:ext uri="{AF507438-7753-43E0-B8FC-AC1667EBCBE1}">
              <a14:hiddenEffects xmlns:a14="http://schemas.microsoft.com/office/drawing/2010/main">
                <a:effectLst>
                  <a:outerShdw dist="12700" dir="5400000" algn="ctr" rotWithShape="0">
                    <a:srgbClr val="273E5F"/>
                  </a:outerShdw>
                </a:effectLst>
              </a14:hiddenEffects>
            </a:ext>
          </a:extLst>
        </p:spPr>
        <p:txBody>
          <a:bodyPr wrap="none" anchor="ctr"/>
          <a:lstStyle/>
          <a:p>
            <a:endParaRPr lang="en-CA"/>
          </a:p>
        </p:txBody>
      </p:sp>
      <p:pic>
        <p:nvPicPr>
          <p:cNvPr id="49160" name="Picture 89" descr="7"/>
          <p:cNvPicPr>
            <a:picLocks noChangeAspect="1" noChangeArrowheads="1"/>
          </p:cNvPicPr>
          <p:nvPr/>
        </p:nvPicPr>
        <p:blipFill>
          <a:blip r:embed="rId2">
            <a:extLst>
              <a:ext uri="{28A0092B-C50C-407E-A947-70E740481C1C}">
                <a14:useLocalDpi xmlns:a14="http://schemas.microsoft.com/office/drawing/2010/main" val="0"/>
              </a:ext>
            </a:extLst>
          </a:blip>
          <a:srcRect l="5385" r="17516" b="28358"/>
          <a:stretch>
            <a:fillRect/>
          </a:stretch>
        </p:blipFill>
        <p:spPr bwMode="gray">
          <a:xfrm rot="-111596">
            <a:off x="314325" y="4398963"/>
            <a:ext cx="32543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61" name="Group 9"/>
          <p:cNvGrpSpPr>
            <a:grpSpLocks/>
          </p:cNvGrpSpPr>
          <p:nvPr/>
        </p:nvGrpSpPr>
        <p:grpSpPr bwMode="auto">
          <a:xfrm flipH="1">
            <a:off x="414338" y="1530495"/>
            <a:ext cx="4159250" cy="2986087"/>
            <a:chOff x="2907" y="1074"/>
            <a:chExt cx="2620" cy="1881"/>
          </a:xfrm>
        </p:grpSpPr>
        <p:sp>
          <p:nvSpPr>
            <p:cNvPr id="49162" name="Freeform 10"/>
            <p:cNvSpPr>
              <a:spLocks/>
            </p:cNvSpPr>
            <p:nvPr/>
          </p:nvSpPr>
          <p:spPr bwMode="gray">
            <a:xfrm>
              <a:off x="4259" y="1845"/>
              <a:ext cx="1268" cy="1099"/>
            </a:xfrm>
            <a:custGeom>
              <a:avLst/>
              <a:gdLst>
                <a:gd name="T0" fmla="*/ 857 w 1268"/>
                <a:gd name="T1" fmla="*/ 0 h 1099"/>
                <a:gd name="T2" fmla="*/ 1268 w 1268"/>
                <a:gd name="T3" fmla="*/ 33 h 1099"/>
                <a:gd name="T4" fmla="*/ 975 w 1268"/>
                <a:gd name="T5" fmla="*/ 622 h 1099"/>
                <a:gd name="T6" fmla="*/ 465 w 1268"/>
                <a:gd name="T7" fmla="*/ 1099 h 1099"/>
                <a:gd name="T8" fmla="*/ 0 w 1268"/>
                <a:gd name="T9" fmla="*/ 1039 h 1099"/>
                <a:gd name="T10" fmla="*/ 470 w 1268"/>
                <a:gd name="T11" fmla="*/ 672 h 1099"/>
                <a:gd name="T12" fmla="*/ 857 w 1268"/>
                <a:gd name="T13" fmla="*/ 0 h 1099"/>
              </a:gdLst>
              <a:ahLst/>
              <a:cxnLst>
                <a:cxn ang="0">
                  <a:pos x="T0" y="T1"/>
                </a:cxn>
                <a:cxn ang="0">
                  <a:pos x="T2" y="T3"/>
                </a:cxn>
                <a:cxn ang="0">
                  <a:pos x="T4" y="T5"/>
                </a:cxn>
                <a:cxn ang="0">
                  <a:pos x="T6" y="T7"/>
                </a:cxn>
                <a:cxn ang="0">
                  <a:pos x="T8" y="T9"/>
                </a:cxn>
                <a:cxn ang="0">
                  <a:pos x="T10" y="T11"/>
                </a:cxn>
                <a:cxn ang="0">
                  <a:pos x="T12" y="T13"/>
                </a:cxn>
              </a:cxnLst>
              <a:rect l="0" t="0" r="r" b="b"/>
              <a:pathLst>
                <a:path w="1268" h="1099">
                  <a:moveTo>
                    <a:pt x="857" y="0"/>
                  </a:moveTo>
                  <a:lnTo>
                    <a:pt x="1268" y="33"/>
                  </a:lnTo>
                  <a:cubicBezTo>
                    <a:pt x="1268" y="33"/>
                    <a:pt x="1121" y="327"/>
                    <a:pt x="975" y="622"/>
                  </a:cubicBezTo>
                  <a:cubicBezTo>
                    <a:pt x="861" y="822"/>
                    <a:pt x="668" y="1071"/>
                    <a:pt x="465" y="1099"/>
                  </a:cubicBezTo>
                  <a:cubicBezTo>
                    <a:pt x="232" y="1069"/>
                    <a:pt x="0" y="1039"/>
                    <a:pt x="0" y="1039"/>
                  </a:cubicBezTo>
                  <a:cubicBezTo>
                    <a:pt x="0" y="1039"/>
                    <a:pt x="269" y="915"/>
                    <a:pt x="470" y="672"/>
                  </a:cubicBezTo>
                  <a:cubicBezTo>
                    <a:pt x="681" y="393"/>
                    <a:pt x="857" y="0"/>
                    <a:pt x="857" y="0"/>
                  </a:cubicBezTo>
                  <a:close/>
                </a:path>
              </a:pathLst>
            </a:custGeom>
            <a:gradFill rotWithShape="1">
              <a:gsLst>
                <a:gs pos="0">
                  <a:schemeClr val="folHlink"/>
                </a:gs>
                <a:gs pos="100000">
                  <a:schemeClr val="folHlink">
                    <a:gamma/>
                    <a:tint val="57255"/>
                    <a:invGamma/>
                  </a:schemeClr>
                </a:gs>
              </a:gsLst>
              <a:lin ang="5400000" scaled="1"/>
            </a:gradFill>
            <a:ln>
              <a:noFill/>
            </a:ln>
            <a:effectLst>
              <a:outerShdw dist="28398" dir="9206097" algn="ctr" rotWithShape="0">
                <a:srgbClr val="003300"/>
              </a:outerShdw>
            </a:effectLst>
            <a:extLst>
              <a:ext uri="{91240B29-F687-4F45-9708-019B960494DF}">
                <a14:hiddenLine xmlns:a14="http://schemas.microsoft.com/office/drawing/2010/main" w="9525" cap="flat" cmpd="sng">
                  <a:solidFill>
                    <a:schemeClr val="tx1"/>
                  </a:solidFill>
                  <a:prstDash val="solid"/>
                  <a:round/>
                  <a:headEnd/>
                  <a:tailEnd/>
                </a14:hiddenLine>
              </a:ext>
            </a:extLst>
          </p:spPr>
          <p:txBody>
            <a:bodyPr wrap="none" anchor="ctr"/>
            <a:lstStyle/>
            <a:p>
              <a:endParaRPr lang="en-CA"/>
            </a:p>
          </p:txBody>
        </p:sp>
        <p:sp>
          <p:nvSpPr>
            <p:cNvPr id="49163" name="Freeform 11"/>
            <p:cNvSpPr>
              <a:spLocks/>
            </p:cNvSpPr>
            <p:nvPr/>
          </p:nvSpPr>
          <p:spPr bwMode="gray">
            <a:xfrm>
              <a:off x="2907" y="1074"/>
              <a:ext cx="1809" cy="1881"/>
            </a:xfrm>
            <a:custGeom>
              <a:avLst/>
              <a:gdLst>
                <a:gd name="T0" fmla="*/ 468 w 1809"/>
                <a:gd name="T1" fmla="*/ 0 h 1881"/>
                <a:gd name="T2" fmla="*/ 0 w 1809"/>
                <a:gd name="T3" fmla="*/ 692 h 1881"/>
                <a:gd name="T4" fmla="*/ 234 w 1809"/>
                <a:gd name="T5" fmla="*/ 696 h 1881"/>
                <a:gd name="T6" fmla="*/ 1182 w 1809"/>
                <a:gd name="T7" fmla="*/ 1800 h 1881"/>
                <a:gd name="T8" fmla="*/ 1809 w 1809"/>
                <a:gd name="T9" fmla="*/ 1878 h 1881"/>
                <a:gd name="T10" fmla="*/ 828 w 1809"/>
                <a:gd name="T11" fmla="*/ 714 h 1881"/>
                <a:gd name="T12" fmla="*/ 1161 w 1809"/>
                <a:gd name="T13" fmla="*/ 714 h 1881"/>
                <a:gd name="T14" fmla="*/ 468 w 1809"/>
                <a:gd name="T15" fmla="*/ 0 h 18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9" h="1881">
                  <a:moveTo>
                    <a:pt x="468" y="0"/>
                  </a:moveTo>
                  <a:lnTo>
                    <a:pt x="0" y="692"/>
                  </a:lnTo>
                  <a:lnTo>
                    <a:pt x="234" y="696"/>
                  </a:lnTo>
                  <a:cubicBezTo>
                    <a:pt x="390" y="1212"/>
                    <a:pt x="798" y="1653"/>
                    <a:pt x="1182" y="1800"/>
                  </a:cubicBezTo>
                  <a:cubicBezTo>
                    <a:pt x="1500" y="1845"/>
                    <a:pt x="1809" y="1881"/>
                    <a:pt x="1809" y="1878"/>
                  </a:cubicBezTo>
                  <a:cubicBezTo>
                    <a:pt x="1479" y="1776"/>
                    <a:pt x="957" y="1374"/>
                    <a:pt x="828" y="714"/>
                  </a:cubicBezTo>
                  <a:lnTo>
                    <a:pt x="1161" y="714"/>
                  </a:lnTo>
                  <a:lnTo>
                    <a:pt x="468" y="0"/>
                  </a:lnTo>
                  <a:close/>
                </a:path>
              </a:pathLst>
            </a:custGeom>
            <a:gradFill rotWithShape="1">
              <a:gsLst>
                <a:gs pos="0">
                  <a:schemeClr val="folHlink"/>
                </a:gs>
                <a:gs pos="100000">
                  <a:schemeClr val="folHlink">
                    <a:gamma/>
                    <a:shade val="54118"/>
                    <a:invGamma/>
                  </a:schemeClr>
                </a:gs>
              </a:gsLst>
              <a:lin ang="5400000" scaled="1"/>
            </a:gradFill>
            <a:ln>
              <a:noFill/>
            </a:ln>
            <a:effectLst>
              <a:outerShdw dist="28398" dir="9206097" algn="ctr" rotWithShape="0">
                <a:srgbClr val="003300"/>
              </a:outerShdw>
            </a:effectLst>
            <a:extLst>
              <a:ext uri="{91240B29-F687-4F45-9708-019B960494DF}">
                <a14:hiddenLine xmlns:a14="http://schemas.microsoft.com/office/drawing/2010/main" w="9525" cap="flat" cmpd="sng">
                  <a:solidFill>
                    <a:schemeClr val="tx1"/>
                  </a:solidFill>
                  <a:prstDash val="solid"/>
                  <a:round/>
                  <a:headEnd/>
                  <a:tailEnd/>
                </a14:hiddenLine>
              </a:ext>
            </a:extLst>
          </p:spPr>
          <p:txBody>
            <a:bodyPr wrap="none" anchor="ctr"/>
            <a:lstStyle/>
            <a:p>
              <a:endParaRPr lang="en-CA"/>
            </a:p>
          </p:txBody>
        </p:sp>
      </p:grpSp>
      <p:sp>
        <p:nvSpPr>
          <p:cNvPr id="26" name="Rectangle 949"/>
          <p:cNvSpPr>
            <a:spLocks noChangeArrowheads="1"/>
          </p:cNvSpPr>
          <p:nvPr/>
        </p:nvSpPr>
        <p:spPr bwMode="white">
          <a:xfrm rot="18672" flipH="1">
            <a:off x="2817707" y="2402180"/>
            <a:ext cx="1699018"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altLang="en-US" sz="4000" b="1" dirty="0" smtClean="0">
                <a:solidFill>
                  <a:srgbClr val="FFFFFF"/>
                </a:solidFill>
                <a:cs typeface="Arial" charset="0"/>
              </a:rPr>
              <a:t>PTSD</a:t>
            </a:r>
            <a:endParaRPr lang="en-CA" altLang="en-US" sz="3600" b="1" dirty="0">
              <a:solidFill>
                <a:srgbClr val="FFFFFF"/>
              </a:solidFill>
              <a:cs typeface="Arial" charset="0"/>
            </a:endParaRPr>
          </a:p>
        </p:txBody>
      </p:sp>
      <p:sp>
        <p:nvSpPr>
          <p:cNvPr id="49165" name="Rectangle 949"/>
          <p:cNvSpPr>
            <a:spLocks noChangeArrowheads="1"/>
          </p:cNvSpPr>
          <p:nvPr/>
        </p:nvSpPr>
        <p:spPr bwMode="auto">
          <a:xfrm flipH="1">
            <a:off x="3242121" y="4910931"/>
            <a:ext cx="14738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altLang="en-US" sz="3600" b="1" dirty="0" smtClean="0">
                <a:solidFill>
                  <a:srgbClr val="FFFFFF"/>
                </a:solidFill>
                <a:cs typeface="Arial" charset="0"/>
              </a:rPr>
              <a:t>CTSD</a:t>
            </a:r>
            <a:endParaRPr lang="en-CA" altLang="en-US" sz="2800" b="1" dirty="0">
              <a:solidFill>
                <a:srgbClr val="FFFFFF"/>
              </a:solidFill>
              <a:cs typeface="Arial" charset="0"/>
            </a:endParaRPr>
          </a:p>
        </p:txBody>
      </p:sp>
      <p:sp>
        <p:nvSpPr>
          <p:cNvPr id="49166" name="Line 14"/>
          <p:cNvSpPr>
            <a:spLocks noChangeShapeType="1"/>
          </p:cNvSpPr>
          <p:nvPr/>
        </p:nvSpPr>
        <p:spPr bwMode="auto">
          <a:xfrm>
            <a:off x="4584699" y="1865636"/>
            <a:ext cx="3813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49167" name="Line 15"/>
          <p:cNvSpPr>
            <a:spLocks noChangeShapeType="1"/>
          </p:cNvSpPr>
          <p:nvPr/>
        </p:nvSpPr>
        <p:spPr bwMode="auto">
          <a:xfrm>
            <a:off x="4624165" y="4230380"/>
            <a:ext cx="4176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49156" name="Text Box 955"/>
          <p:cNvSpPr txBox="1">
            <a:spLocks noChangeArrowheads="1"/>
          </p:cNvSpPr>
          <p:nvPr/>
        </p:nvSpPr>
        <p:spPr bwMode="auto">
          <a:xfrm>
            <a:off x="4876899" y="4300636"/>
            <a:ext cx="432048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buFont typeface="Arial" panose="020B0604020202020204" pitchFamily="34" charset="0"/>
              <a:buChar char="•"/>
            </a:pPr>
            <a:r>
              <a:rPr lang="en-CA" altLang="en-US" sz="1600" b="1" dirty="0" smtClean="0">
                <a:cs typeface="Arial" charset="0"/>
              </a:rPr>
              <a:t>Multiple traumatic events; chronic trauma</a:t>
            </a:r>
          </a:p>
          <a:p>
            <a:pPr marL="285750" indent="-285750">
              <a:buFont typeface="Arial" panose="020B0604020202020204" pitchFamily="34" charset="0"/>
              <a:buChar char="•"/>
            </a:pPr>
            <a:r>
              <a:rPr lang="en-CA" altLang="en-US" sz="1600" b="1" dirty="0" smtClean="0">
                <a:cs typeface="Arial" charset="0"/>
              </a:rPr>
              <a:t>Trauma source includes intimate relationships</a:t>
            </a:r>
          </a:p>
          <a:p>
            <a:pPr marL="285750" indent="-285750">
              <a:buFont typeface="Arial" panose="020B0604020202020204" pitchFamily="34" charset="0"/>
              <a:buChar char="•"/>
            </a:pPr>
            <a:r>
              <a:rPr lang="en-CA" altLang="en-US" sz="1600" b="1" dirty="0" smtClean="0">
                <a:cs typeface="Arial" charset="0"/>
              </a:rPr>
              <a:t>Examples: CSA and/or neglect [physical, sexual, emotional,  spiritual or combinations; domestic violence.</a:t>
            </a:r>
            <a:endParaRPr lang="en-CA" altLang="en-US" sz="1600" b="1" dirty="0">
              <a:cs typeface="Arial" charset="0"/>
            </a:endParaRPr>
          </a:p>
        </p:txBody>
      </p:sp>
      <p:sp>
        <p:nvSpPr>
          <p:cNvPr id="2" name="TextBox 1"/>
          <p:cNvSpPr txBox="1"/>
          <p:nvPr/>
        </p:nvSpPr>
        <p:spPr>
          <a:xfrm>
            <a:off x="5745534" y="6116518"/>
            <a:ext cx="2753171" cy="369332"/>
          </a:xfrm>
          <a:prstGeom prst="rect">
            <a:avLst/>
          </a:prstGeom>
          <a:noFill/>
        </p:spPr>
        <p:txBody>
          <a:bodyPr wrap="square" rtlCol="0">
            <a:spAutoFit/>
          </a:bodyPr>
          <a:lstStyle/>
          <a:p>
            <a:r>
              <a:rPr lang="en-CA" b="1" dirty="0" smtClean="0">
                <a:solidFill>
                  <a:srgbClr val="FFFF00"/>
                </a:solidFill>
              </a:rPr>
              <a:t>Long term therapy</a:t>
            </a:r>
            <a:endParaRPr lang="en-CA"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35146" y="1646238"/>
            <a:ext cx="2857293" cy="3366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911069"/>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DSM-IV-TR CRITIERIA for PTSD</a:t>
            </a:r>
            <a:endParaRPr lang="en-US" sz="3600" dirty="0"/>
          </a:p>
        </p:txBody>
      </p:sp>
      <p:sp>
        <p:nvSpPr>
          <p:cNvPr id="3" name="Content Placeholder 2"/>
          <p:cNvSpPr>
            <a:spLocks noGrp="1"/>
          </p:cNvSpPr>
          <p:nvPr>
            <p:ph idx="1"/>
          </p:nvPr>
        </p:nvSpPr>
        <p:spPr/>
        <p:txBody>
          <a:bodyPr/>
          <a:lstStyle/>
          <a:p>
            <a:r>
              <a:rPr lang="en-US" sz="2800" dirty="0" smtClean="0">
                <a:latin typeface="Andalus" pitchFamily="2" charset="-78"/>
                <a:cs typeface="Andalus" pitchFamily="2" charset="-78"/>
              </a:rPr>
              <a:t>A history of exposure to a traumatic event meeting two criteria and symptoms from each of three symptom clusters: </a:t>
            </a:r>
          </a:p>
          <a:p>
            <a:pPr marL="0" indent="0">
              <a:buNone/>
            </a:pPr>
            <a:endParaRPr lang="en-US" sz="2800" dirty="0" smtClean="0">
              <a:latin typeface="Andalus" pitchFamily="2" charset="-78"/>
              <a:cs typeface="Andalus" pitchFamily="2" charset="-78"/>
            </a:endParaRPr>
          </a:p>
          <a:p>
            <a:pPr lvl="1"/>
            <a:r>
              <a:rPr lang="en-US" sz="2400" dirty="0" smtClean="0">
                <a:latin typeface="Andalus" pitchFamily="2" charset="-78"/>
                <a:cs typeface="Andalus" pitchFamily="2" charset="-78"/>
              </a:rPr>
              <a:t>intrusive recollections, </a:t>
            </a:r>
          </a:p>
          <a:p>
            <a:pPr lvl="1"/>
            <a:r>
              <a:rPr lang="en-US" sz="2400" dirty="0" smtClean="0">
                <a:latin typeface="Andalus" pitchFamily="2" charset="-78"/>
                <a:cs typeface="Andalus" pitchFamily="2" charset="-78"/>
              </a:rPr>
              <a:t>avoidant/numbing symptoms, </a:t>
            </a:r>
          </a:p>
          <a:p>
            <a:pPr lvl="1"/>
            <a:r>
              <a:rPr lang="en-US" sz="2400" dirty="0" smtClean="0">
                <a:latin typeface="Andalus" pitchFamily="2" charset="-78"/>
                <a:cs typeface="Andalus" pitchFamily="2" charset="-78"/>
              </a:rPr>
              <a:t>and hyper-arousal symptoms. </a:t>
            </a:r>
          </a:p>
          <a:p>
            <a:pPr lvl="1"/>
            <a:r>
              <a:rPr lang="en-US" sz="2400" dirty="0" smtClean="0">
                <a:latin typeface="Andalus" pitchFamily="2" charset="-78"/>
                <a:cs typeface="Andalus" pitchFamily="2" charset="-78"/>
              </a:rPr>
              <a:t>A fifth criterion concerns duration of symptoms and a sixth assesses functioning. </a:t>
            </a:r>
          </a:p>
          <a:p>
            <a:endParaRPr lang="en-US" sz="2400" dirty="0">
              <a:latin typeface="Andalus" pitchFamily="2" charset="-78"/>
              <a:cs typeface="Andalus" pitchFamily="2" charset="-78"/>
            </a:endParaRPr>
          </a:p>
        </p:txBody>
      </p:sp>
    </p:spTree>
    <p:extLst>
      <p:ext uri="{BB962C8B-B14F-4D97-AF65-F5344CB8AC3E}">
        <p14:creationId xmlns:p14="http://schemas.microsoft.com/office/powerpoint/2010/main" val="1594614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2" presetClass="entr" presetSubtype="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2000"/>
                                        <p:tgtEl>
                                          <p:spTgt spid="3">
                                            <p:txEl>
                                              <p:pRg st="2" end="2"/>
                                            </p:txEl>
                                          </p:spTgt>
                                        </p:tgtEl>
                                      </p:cBhvr>
                                    </p:animEffect>
                                  </p:childTnLst>
                                </p:cTn>
                              </p:par>
                            </p:childTnLst>
                          </p:cTn>
                        </p:par>
                        <p:par>
                          <p:cTn id="17" fill="hold">
                            <p:stCondLst>
                              <p:cond delay="5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2000"/>
                                        <p:tgtEl>
                                          <p:spTgt spid="3">
                                            <p:txEl>
                                              <p:pRg st="3" end="3"/>
                                            </p:txEl>
                                          </p:spTgt>
                                        </p:tgtEl>
                                      </p:cBhvr>
                                    </p:animEffect>
                                  </p:childTnLst>
                                </p:cTn>
                              </p:par>
                            </p:childTnLst>
                          </p:cTn>
                        </p:par>
                        <p:par>
                          <p:cTn id="21" fill="hold">
                            <p:stCondLst>
                              <p:cond delay="7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2000"/>
                                        <p:tgtEl>
                                          <p:spTgt spid="3">
                                            <p:txEl>
                                              <p:pRg st="4" end="4"/>
                                            </p:txEl>
                                          </p:spTgt>
                                        </p:tgtEl>
                                      </p:cBhvr>
                                    </p:animEffect>
                                  </p:childTnLst>
                                </p:cTn>
                              </p:par>
                            </p:childTnLst>
                          </p:cTn>
                        </p:par>
                        <p:par>
                          <p:cTn id="25" fill="hold">
                            <p:stCondLst>
                              <p:cond delay="9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Criterion A - Stressor</a:t>
            </a:r>
            <a:endParaRPr lang="en-US" dirty="0"/>
          </a:p>
        </p:txBody>
      </p:sp>
      <p:sp>
        <p:nvSpPr>
          <p:cNvPr id="3" name="Content Placeholder 2"/>
          <p:cNvSpPr>
            <a:spLocks noGrp="1"/>
          </p:cNvSpPr>
          <p:nvPr>
            <p:ph idx="1"/>
          </p:nvPr>
        </p:nvSpPr>
        <p:spPr/>
        <p:txBody>
          <a:bodyPr>
            <a:normAutofit/>
          </a:bodyPr>
          <a:lstStyle/>
          <a:p>
            <a:r>
              <a:rPr lang="en-US" sz="2400" dirty="0" smtClean="0">
                <a:cs typeface="Andalus" pitchFamily="2" charset="-78"/>
              </a:rPr>
              <a:t>The person has been exposed to a traumatic event in which </a:t>
            </a:r>
            <a:r>
              <a:rPr lang="en-US" sz="2400" b="1" dirty="0" smtClean="0">
                <a:cs typeface="Andalus" pitchFamily="2" charset="-78"/>
              </a:rPr>
              <a:t>both</a:t>
            </a:r>
            <a:r>
              <a:rPr lang="en-US" sz="2400" dirty="0" smtClean="0">
                <a:cs typeface="Andalus" pitchFamily="2" charset="-78"/>
              </a:rPr>
              <a:t> of the following have been present:</a:t>
            </a:r>
          </a:p>
          <a:p>
            <a:pPr>
              <a:buNone/>
            </a:pPr>
            <a:endParaRPr lang="en-US" sz="2400" dirty="0" smtClean="0">
              <a:cs typeface="Andalus" pitchFamily="2" charset="-78"/>
            </a:endParaRPr>
          </a:p>
          <a:p>
            <a:pPr lvl="1"/>
            <a:r>
              <a:rPr lang="en-US" sz="2000" dirty="0" smtClean="0">
                <a:solidFill>
                  <a:srgbClr val="FFFF00"/>
                </a:solidFill>
                <a:cs typeface="Andalus" pitchFamily="2" charset="-78"/>
              </a:rPr>
              <a:t>The person has experienced, witnessed, or been confronted with an event or events that involve actual or threatened death or serious injury, or a threat to the physical integrity of oneself or others</a:t>
            </a:r>
            <a:r>
              <a:rPr lang="en-US" sz="2400" dirty="0" smtClean="0">
                <a:solidFill>
                  <a:srgbClr val="FFFF00"/>
                </a:solidFill>
                <a:cs typeface="Andalus" pitchFamily="2" charset="-78"/>
              </a:rPr>
              <a:t>.</a:t>
            </a:r>
          </a:p>
          <a:p>
            <a:pPr>
              <a:buNone/>
            </a:pPr>
            <a:r>
              <a:rPr lang="en-US" sz="2400" dirty="0" smtClean="0">
                <a:cs typeface="Andalus" pitchFamily="2" charset="-78"/>
              </a:rPr>
              <a:t> </a:t>
            </a:r>
          </a:p>
          <a:p>
            <a:pPr lvl="1"/>
            <a:r>
              <a:rPr lang="en-US" sz="2000" dirty="0" smtClean="0">
                <a:cs typeface="Andalus" pitchFamily="2" charset="-78"/>
              </a:rPr>
              <a:t>The person's response </a:t>
            </a:r>
            <a:r>
              <a:rPr lang="en-US" sz="2000" dirty="0" smtClean="0">
                <a:solidFill>
                  <a:srgbClr val="FFFF00"/>
                </a:solidFill>
                <a:cs typeface="Andalus" pitchFamily="2" charset="-78"/>
              </a:rPr>
              <a:t>involved intense fear, helplessness, or horror. Note: in children, it may be expressed instead by disorganized or agitated behavior.</a:t>
            </a:r>
          </a:p>
          <a:p>
            <a:endParaRPr lang="en-US" dirty="0"/>
          </a:p>
        </p:txBody>
      </p:sp>
    </p:spTree>
    <p:extLst>
      <p:ext uri="{BB962C8B-B14F-4D97-AF65-F5344CB8AC3E}">
        <p14:creationId xmlns:p14="http://schemas.microsoft.com/office/powerpoint/2010/main" val="2430403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2" presetClass="entr" presetSubtype="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6"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7"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6"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000"/>
                            </p:stCondLst>
                            <p:childTnLst>
                              <p:par>
                                <p:cTn id="24" presetID="2" presetClass="entr" presetSubtype="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1000"/>
                                        <p:tgtEl>
                                          <p:spTgt spid="3">
                                            <p:txEl>
                                              <p:pRg st="2" end="2"/>
                                            </p:txEl>
                                          </p:spTgt>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1000"/>
                                        <p:tgtEl>
                                          <p:spTgt spid="3">
                                            <p:txEl>
                                              <p:pRg st="3" end="3"/>
                                            </p:txEl>
                                          </p:spTgt>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686800" cy="1008112"/>
          </a:xfrm>
        </p:spPr>
        <p:txBody>
          <a:bodyPr>
            <a:normAutofit fontScale="90000"/>
          </a:bodyPr>
          <a:lstStyle/>
          <a:p>
            <a:pPr algn="ctr"/>
            <a:r>
              <a:rPr lang="en-US" sz="4000" dirty="0" smtClean="0"/>
              <a:t>Criterion B: </a:t>
            </a:r>
            <a:br>
              <a:rPr lang="en-US" sz="4000" dirty="0" smtClean="0"/>
            </a:br>
            <a:r>
              <a:rPr lang="en-US" sz="3600" dirty="0" smtClean="0"/>
              <a:t>Intrusive Recollection</a:t>
            </a:r>
            <a:r>
              <a:rPr lang="en-US" sz="4000" dirty="0" smtClean="0"/>
              <a:t/>
            </a:r>
            <a:br>
              <a:rPr lang="en-US" sz="4000" dirty="0" smtClean="0"/>
            </a:br>
            <a:endParaRPr lang="en-US" sz="4000" dirty="0"/>
          </a:p>
        </p:txBody>
      </p:sp>
      <p:sp>
        <p:nvSpPr>
          <p:cNvPr id="3" name="Content Placeholder 2"/>
          <p:cNvSpPr>
            <a:spLocks noGrp="1"/>
          </p:cNvSpPr>
          <p:nvPr>
            <p:ph idx="1"/>
          </p:nvPr>
        </p:nvSpPr>
        <p:spPr>
          <a:xfrm>
            <a:off x="528004" y="1556792"/>
            <a:ext cx="8640960" cy="1224136"/>
          </a:xfrm>
        </p:spPr>
        <p:txBody>
          <a:bodyPr>
            <a:normAutofit/>
          </a:bodyPr>
          <a:lstStyle/>
          <a:p>
            <a:pPr marL="0" indent="0">
              <a:buNone/>
            </a:pPr>
            <a:r>
              <a:rPr lang="en-US" sz="2400" dirty="0" smtClean="0">
                <a:cs typeface="Andalus" pitchFamily="2" charset="-78"/>
              </a:rPr>
              <a:t>The traumatic event is persistently re-experienced </a:t>
            </a:r>
            <a:r>
              <a:rPr lang="en-US" sz="2400" dirty="0" smtClean="0">
                <a:cs typeface="Andalus" pitchFamily="2" charset="-78"/>
              </a:rPr>
              <a:t>in</a:t>
            </a:r>
          </a:p>
          <a:p>
            <a:pPr marL="0" indent="0">
              <a:buNone/>
            </a:pPr>
            <a:r>
              <a:rPr lang="en-US" sz="2400" dirty="0" smtClean="0">
                <a:cs typeface="Andalus" pitchFamily="2" charset="-78"/>
              </a:rPr>
              <a:t> </a:t>
            </a:r>
            <a:r>
              <a:rPr lang="en-US" sz="2400" dirty="0" smtClean="0">
                <a:cs typeface="Andalus" pitchFamily="2" charset="-78"/>
              </a:rPr>
              <a:t>at least </a:t>
            </a:r>
            <a:r>
              <a:rPr lang="en-US" sz="2400" b="1" dirty="0" smtClean="0">
                <a:cs typeface="Andalus" pitchFamily="2" charset="-78"/>
              </a:rPr>
              <a:t>one</a:t>
            </a:r>
            <a:r>
              <a:rPr lang="en-US" sz="2400" dirty="0" smtClean="0">
                <a:cs typeface="Andalus" pitchFamily="2" charset="-78"/>
              </a:rPr>
              <a:t> of the following ways:</a:t>
            </a:r>
          </a:p>
          <a:p>
            <a:pPr marL="0" indent="0">
              <a:buNone/>
            </a:pPr>
            <a:endParaRPr lang="en-US" sz="2800" dirty="0" smtClean="0">
              <a:cs typeface="Andalus" pitchFamily="2" charset="-78"/>
            </a:endParaRPr>
          </a:p>
        </p:txBody>
      </p:sp>
      <p:pic>
        <p:nvPicPr>
          <p:cNvPr id="4915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212976"/>
            <a:ext cx="3043808" cy="1800200"/>
          </a:xfrm>
          <a:prstGeom prst="rect">
            <a:avLst/>
          </a:prstGeom>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43808" y="2996952"/>
            <a:ext cx="6192688" cy="2308324"/>
          </a:xfrm>
          <a:prstGeom prst="rect">
            <a:avLst/>
          </a:prstGeom>
        </p:spPr>
        <p:txBody>
          <a:bodyPr wrap="square">
            <a:spAutoFit/>
          </a:bodyPr>
          <a:lstStyle/>
          <a:p>
            <a:pPr lvl="1"/>
            <a:r>
              <a:rPr lang="en-US" sz="2400" dirty="0">
                <a:solidFill>
                  <a:schemeClr val="accent1"/>
                </a:solidFill>
                <a:latin typeface="+mn-lt"/>
                <a:cs typeface="Andalus" pitchFamily="2" charset="-78"/>
              </a:rPr>
              <a:t>Recurrent and intrusive distressing recollections of the event, including images, thoughts, or perceptions. </a:t>
            </a:r>
          </a:p>
          <a:p>
            <a:pPr lvl="1"/>
            <a:endParaRPr lang="en-US" sz="2400" dirty="0">
              <a:solidFill>
                <a:schemeClr val="accent1"/>
              </a:solidFill>
              <a:latin typeface="+mn-lt"/>
              <a:cs typeface="Andalus" pitchFamily="2" charset="-78"/>
            </a:endParaRPr>
          </a:p>
          <a:p>
            <a:pPr lvl="1"/>
            <a:r>
              <a:rPr lang="en-US" sz="2400" dirty="0">
                <a:solidFill>
                  <a:schemeClr val="accent1"/>
                </a:solidFill>
                <a:latin typeface="+mn-lt"/>
                <a:cs typeface="Andalus" pitchFamily="2" charset="-78"/>
              </a:rPr>
              <a:t>Recurrent distressing dreams of the event</a:t>
            </a:r>
            <a:r>
              <a:rPr lang="en-US" sz="2400" dirty="0">
                <a:solidFill>
                  <a:srgbClr val="FFFF00"/>
                </a:solidFill>
                <a:cs typeface="Andalus" pitchFamily="2" charset="-78"/>
              </a:rPr>
              <a:t>. </a:t>
            </a:r>
          </a:p>
        </p:txBody>
      </p:sp>
    </p:spTree>
    <p:extLst>
      <p:ext uri="{BB962C8B-B14F-4D97-AF65-F5344CB8AC3E}">
        <p14:creationId xmlns:p14="http://schemas.microsoft.com/office/powerpoint/2010/main" val="317055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Criterion B: </a:t>
            </a:r>
            <a:br>
              <a:rPr lang="en-US" sz="4000" dirty="0" smtClean="0"/>
            </a:br>
            <a:r>
              <a:rPr lang="en-US" sz="4000" dirty="0" smtClean="0"/>
              <a:t>Intrusive </a:t>
            </a:r>
            <a:r>
              <a:rPr lang="en-US" dirty="0" smtClean="0"/>
              <a:t>Recollection</a:t>
            </a:r>
            <a:endParaRPr lang="en-US" dirty="0"/>
          </a:p>
        </p:txBody>
      </p:sp>
      <p:sp>
        <p:nvSpPr>
          <p:cNvPr id="3" name="Content Placeholder 2"/>
          <p:cNvSpPr>
            <a:spLocks noGrp="1"/>
          </p:cNvSpPr>
          <p:nvPr>
            <p:ph idx="1"/>
          </p:nvPr>
        </p:nvSpPr>
        <p:spPr/>
        <p:txBody>
          <a:bodyPr>
            <a:normAutofit/>
          </a:bodyPr>
          <a:lstStyle/>
          <a:p>
            <a:pPr lvl="0"/>
            <a:r>
              <a:rPr lang="en-US" sz="2400" dirty="0" smtClean="0">
                <a:cs typeface="Andalus" pitchFamily="2" charset="-78"/>
              </a:rPr>
              <a:t>Acting or feeling as if the traumatic event were recurring </a:t>
            </a:r>
          </a:p>
          <a:p>
            <a:pPr marL="0" lvl="0" indent="0">
              <a:buNone/>
            </a:pPr>
            <a:r>
              <a:rPr lang="en-US" sz="2400" dirty="0" smtClean="0">
                <a:cs typeface="Andalus" pitchFamily="2" charset="-78"/>
              </a:rPr>
              <a:t> </a:t>
            </a:r>
          </a:p>
          <a:p>
            <a:pPr lvl="0"/>
            <a:r>
              <a:rPr lang="en-US" sz="2400" dirty="0" smtClean="0">
                <a:cs typeface="Andalus" pitchFamily="2" charset="-78"/>
              </a:rPr>
              <a:t>Intense psychological distress at exposure to internal or external cues that symbolize or resemble an aspect of the traumatic event. </a:t>
            </a:r>
          </a:p>
          <a:p>
            <a:pPr marL="0" lvl="0" indent="0">
              <a:buNone/>
            </a:pPr>
            <a:endParaRPr lang="en-US" sz="2400" dirty="0" smtClean="0">
              <a:cs typeface="Andalus" pitchFamily="2" charset="-78"/>
            </a:endParaRPr>
          </a:p>
          <a:p>
            <a:pPr lvl="0"/>
            <a:r>
              <a:rPr lang="en-US" sz="2400" dirty="0" smtClean="0">
                <a:cs typeface="Andalus" pitchFamily="2" charset="-78"/>
              </a:rPr>
              <a:t>Physiologic reactivity upon exposure to internal or external cues that symbolize or resemble an aspect of the traumatic event</a:t>
            </a:r>
          </a:p>
          <a:p>
            <a:endParaRPr lang="en-US" sz="2400" dirty="0">
              <a:latin typeface="Andalus" pitchFamily="2" charset="-78"/>
              <a:cs typeface="Andalus" pitchFamily="2" charset="-78"/>
            </a:endParaRPr>
          </a:p>
        </p:txBody>
      </p:sp>
    </p:spTree>
    <p:extLst>
      <p:ext uri="{BB962C8B-B14F-4D97-AF65-F5344CB8AC3E}">
        <p14:creationId xmlns:p14="http://schemas.microsoft.com/office/powerpoint/2010/main" val="34098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par>
                          <p:cTn id="20" fill="hold">
                            <p:stCondLst>
                              <p:cond delay="7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p:txBody>
          <a:bodyPr/>
          <a:lstStyle/>
          <a:p>
            <a:r>
              <a:rPr lang="en-CA" dirty="0" smtClean="0"/>
              <a:t>Complex Traumatic Stress Disorder</a:t>
            </a:r>
          </a:p>
          <a:p>
            <a:pPr marL="0" indent="0">
              <a:buNone/>
            </a:pPr>
            <a:endParaRPr lang="en-CA" dirty="0" smtClean="0"/>
          </a:p>
          <a:p>
            <a:pPr lvl="1"/>
            <a:r>
              <a:rPr lang="en-CA" dirty="0" smtClean="0"/>
              <a:t>Is a diagnosable condition</a:t>
            </a:r>
          </a:p>
          <a:p>
            <a:pPr lvl="1"/>
            <a:r>
              <a:rPr lang="en-CA" dirty="0" smtClean="0"/>
              <a:t>Includes symptoms of PTSD</a:t>
            </a:r>
          </a:p>
          <a:p>
            <a:pPr lvl="1"/>
            <a:r>
              <a:rPr lang="en-CA" dirty="0" smtClean="0"/>
              <a:t>More complex than PTSD</a:t>
            </a:r>
          </a:p>
          <a:p>
            <a:pPr lvl="1"/>
            <a:r>
              <a:rPr lang="en-CA" dirty="0" smtClean="0"/>
              <a:t>Identified in lives of those who have been chronically  exposed to trauma:  child survivors of abuse</a:t>
            </a:r>
          </a:p>
          <a:p>
            <a:pPr lvl="1"/>
            <a:endParaRPr lang="en-CA" dirty="0"/>
          </a:p>
        </p:txBody>
      </p:sp>
    </p:spTree>
    <p:extLst>
      <p:ext uri="{BB962C8B-B14F-4D97-AF65-F5344CB8AC3E}">
        <p14:creationId xmlns:p14="http://schemas.microsoft.com/office/powerpoint/2010/main" val="184171550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828800"/>
          </a:xfrm>
        </p:spPr>
        <p:txBody>
          <a:bodyPr>
            <a:normAutofit fontScale="90000"/>
          </a:bodyPr>
          <a:lstStyle/>
          <a:p>
            <a:pPr algn="ctr"/>
            <a:r>
              <a:rPr lang="en-US" dirty="0" smtClean="0"/>
              <a:t>Criterion C: </a:t>
            </a:r>
            <a:br>
              <a:rPr lang="en-US" dirty="0" smtClean="0"/>
            </a:br>
            <a:r>
              <a:rPr lang="en-US" dirty="0" smtClean="0"/>
              <a:t>Avoidant/numbing</a:t>
            </a:r>
            <a:r>
              <a:rPr lang="en-US" b="1" i="1" dirty="0" smtClean="0"/>
              <a:t/>
            </a:r>
            <a:br>
              <a:rPr lang="en-US" b="1" i="1" dirty="0" smtClean="0"/>
            </a:br>
            <a:endParaRPr lang="en-US" dirty="0">
              <a:cs typeface="Andalus" pitchFamily="2" charset="-78"/>
            </a:endParaRPr>
          </a:p>
        </p:txBody>
      </p:sp>
      <p:sp>
        <p:nvSpPr>
          <p:cNvPr id="3" name="Content Placeholder 2"/>
          <p:cNvSpPr>
            <a:spLocks noGrp="1"/>
          </p:cNvSpPr>
          <p:nvPr>
            <p:ph idx="1"/>
          </p:nvPr>
        </p:nvSpPr>
        <p:spPr>
          <a:xfrm>
            <a:off x="539552" y="1556792"/>
            <a:ext cx="8229600" cy="4526280"/>
          </a:xfrm>
        </p:spPr>
        <p:txBody>
          <a:bodyPr>
            <a:normAutofit/>
          </a:bodyPr>
          <a:lstStyle/>
          <a:p>
            <a:pPr>
              <a:buNone/>
            </a:pPr>
            <a:r>
              <a:rPr lang="en-US" sz="2400" dirty="0" smtClean="0">
                <a:latin typeface="Andalus" pitchFamily="2" charset="-78"/>
                <a:cs typeface="Andalus" pitchFamily="2" charset="-78"/>
              </a:rPr>
              <a:t>Persistent avoidance of stimuli associated with the trauma and numbing of general responsiveness (not present before the trauma), as indicated by at least </a:t>
            </a:r>
            <a:r>
              <a:rPr lang="en-US" sz="2400" b="1" dirty="0" smtClean="0">
                <a:latin typeface="Andalus" pitchFamily="2" charset="-78"/>
                <a:cs typeface="Andalus" pitchFamily="2" charset="-78"/>
              </a:rPr>
              <a:t>three</a:t>
            </a:r>
            <a:r>
              <a:rPr lang="en-US" sz="2400" dirty="0" smtClean="0">
                <a:latin typeface="Andalus" pitchFamily="2" charset="-78"/>
                <a:cs typeface="Andalus" pitchFamily="2" charset="-78"/>
              </a:rPr>
              <a:t> of the following:</a:t>
            </a:r>
          </a:p>
          <a:p>
            <a:pPr>
              <a:buNone/>
            </a:pPr>
            <a:endParaRPr lang="en-US" sz="2400" dirty="0" smtClean="0">
              <a:latin typeface="Andalus" pitchFamily="2" charset="-78"/>
              <a:cs typeface="Andalus" pitchFamily="2" charset="-78"/>
            </a:endParaRPr>
          </a:p>
          <a:p>
            <a:pPr lvl="1"/>
            <a:r>
              <a:rPr lang="en-US" sz="2000" dirty="0" smtClean="0">
                <a:solidFill>
                  <a:srgbClr val="FFFF00"/>
                </a:solidFill>
                <a:latin typeface="Andalus" pitchFamily="2" charset="-78"/>
                <a:cs typeface="Andalus" pitchFamily="2" charset="-78"/>
              </a:rPr>
              <a:t>Efforts to avoid thoughts, feelings, or conversations associated with the trauma</a:t>
            </a:r>
          </a:p>
          <a:p>
            <a:pPr lvl="1">
              <a:buNone/>
            </a:pPr>
            <a:endParaRPr lang="en-US" sz="2000" dirty="0" smtClean="0">
              <a:solidFill>
                <a:srgbClr val="FFFF00"/>
              </a:solidFill>
              <a:latin typeface="Andalus" pitchFamily="2" charset="-78"/>
              <a:cs typeface="Andalus" pitchFamily="2" charset="-78"/>
            </a:endParaRPr>
          </a:p>
          <a:p>
            <a:pPr lvl="1"/>
            <a:r>
              <a:rPr lang="en-US" sz="2000" dirty="0" smtClean="0">
                <a:solidFill>
                  <a:srgbClr val="FFFF00"/>
                </a:solidFill>
                <a:latin typeface="Andalus" pitchFamily="2" charset="-78"/>
                <a:cs typeface="Andalus" pitchFamily="2" charset="-78"/>
              </a:rPr>
              <a:t>Efforts to avoid activities, places, or people that arouse recollections of the trauma</a:t>
            </a:r>
          </a:p>
          <a:p>
            <a:pPr lvl="1">
              <a:buNone/>
            </a:pPr>
            <a:endParaRPr lang="en-US" sz="2000" dirty="0" smtClean="0">
              <a:solidFill>
                <a:srgbClr val="FFFF00"/>
              </a:solidFill>
              <a:latin typeface="Andalus" pitchFamily="2" charset="-78"/>
              <a:cs typeface="Andalus" pitchFamily="2" charset="-78"/>
            </a:endParaRPr>
          </a:p>
          <a:p>
            <a:pPr lvl="1"/>
            <a:r>
              <a:rPr lang="en-US" sz="2000" dirty="0" smtClean="0">
                <a:solidFill>
                  <a:srgbClr val="FFFF00"/>
                </a:solidFill>
                <a:latin typeface="Andalus" pitchFamily="2" charset="-78"/>
                <a:cs typeface="Andalus" pitchFamily="2" charset="-78"/>
              </a:rPr>
              <a:t>Inability to recall an important aspect of the trauma</a:t>
            </a:r>
          </a:p>
          <a:p>
            <a:endParaRPr lang="en-US" sz="2400" dirty="0">
              <a:latin typeface="Andalus" pitchFamily="2" charset="-78"/>
              <a:cs typeface="Andalus" pitchFamily="2" charset="-78"/>
            </a:endParaRPr>
          </a:p>
        </p:txBody>
      </p:sp>
    </p:spTree>
    <p:extLst>
      <p:ext uri="{BB962C8B-B14F-4D97-AF65-F5344CB8AC3E}">
        <p14:creationId xmlns:p14="http://schemas.microsoft.com/office/powerpoint/2010/main" val="2949002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 presetClass="entr" presetSubtype="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2000"/>
                                        <p:tgtEl>
                                          <p:spTgt spid="3">
                                            <p:txEl>
                                              <p:pRg st="2" end="2"/>
                                            </p:txEl>
                                          </p:spTgt>
                                        </p:tgtEl>
                                      </p:cBhvr>
                                    </p:animEffect>
                                  </p:childTnLst>
                                </p:cTn>
                              </p:par>
                            </p:childTnLst>
                          </p:cTn>
                        </p:par>
                        <p:par>
                          <p:cTn id="17" fill="hold">
                            <p:stCondLst>
                              <p:cond delay="40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2000"/>
                                        <p:tgtEl>
                                          <p:spTgt spid="3">
                                            <p:txEl>
                                              <p:pRg st="4" end="4"/>
                                            </p:txEl>
                                          </p:spTgt>
                                        </p:tgtEl>
                                      </p:cBhvr>
                                    </p:animEffect>
                                  </p:childTnLst>
                                </p:cTn>
                              </p:par>
                            </p:childTnLst>
                          </p:cTn>
                        </p:par>
                        <p:par>
                          <p:cTn id="21" fill="hold">
                            <p:stCondLst>
                              <p:cond delay="6000"/>
                            </p:stCondLst>
                            <p:childTnLst>
                              <p:par>
                                <p:cTn id="22" presetID="22" presetClass="entr" presetSubtype="8"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332656"/>
            <a:ext cx="8229600" cy="936104"/>
          </a:xfrm>
        </p:spPr>
        <p:txBody>
          <a:bodyPr>
            <a:normAutofit fontScale="90000"/>
          </a:bodyPr>
          <a:lstStyle/>
          <a:p>
            <a:pPr algn="ctr"/>
            <a:r>
              <a:rPr lang="en-US" sz="4000" b="1" i="1" dirty="0" smtClean="0"/>
              <a:t/>
            </a:r>
            <a:br>
              <a:rPr lang="en-US" sz="4000" b="1" i="1" dirty="0" smtClean="0"/>
            </a:br>
            <a:endParaRPr lang="en-US" sz="4000" dirty="0"/>
          </a:p>
        </p:txBody>
      </p:sp>
      <p:sp>
        <p:nvSpPr>
          <p:cNvPr id="3" name="Content Placeholder 2"/>
          <p:cNvSpPr>
            <a:spLocks noGrp="1"/>
          </p:cNvSpPr>
          <p:nvPr>
            <p:ph idx="1"/>
          </p:nvPr>
        </p:nvSpPr>
        <p:spPr>
          <a:xfrm>
            <a:off x="323528" y="1772816"/>
            <a:ext cx="8640960" cy="4968552"/>
          </a:xfrm>
        </p:spPr>
        <p:txBody>
          <a:bodyPr>
            <a:normAutofit/>
          </a:bodyPr>
          <a:lstStyle/>
          <a:p>
            <a:pPr lvl="1"/>
            <a:r>
              <a:rPr lang="en-US" sz="2800" dirty="0" smtClean="0"/>
              <a:t> </a:t>
            </a:r>
            <a:r>
              <a:rPr lang="en-US" sz="2400" dirty="0" smtClean="0">
                <a:cs typeface="Andalus" pitchFamily="2" charset="-78"/>
              </a:rPr>
              <a:t>Markedly diminished interest or participation in significant activities</a:t>
            </a:r>
          </a:p>
          <a:p>
            <a:pPr lvl="1">
              <a:buNone/>
            </a:pPr>
            <a:endParaRPr lang="en-US" sz="2400" dirty="0" smtClean="0">
              <a:cs typeface="Andalus" pitchFamily="2" charset="-78"/>
            </a:endParaRPr>
          </a:p>
          <a:p>
            <a:pPr lvl="1"/>
            <a:r>
              <a:rPr lang="en-US" sz="2400" dirty="0" smtClean="0">
                <a:cs typeface="Andalus" pitchFamily="2" charset="-78"/>
              </a:rPr>
              <a:t> Feeling of detachment or estrangement from others</a:t>
            </a:r>
          </a:p>
          <a:p>
            <a:pPr lvl="1">
              <a:buNone/>
            </a:pPr>
            <a:endParaRPr lang="en-US" sz="2400" dirty="0" smtClean="0">
              <a:cs typeface="Andalus" pitchFamily="2" charset="-78"/>
            </a:endParaRPr>
          </a:p>
          <a:p>
            <a:pPr lvl="1"/>
            <a:r>
              <a:rPr lang="en-US" sz="2400" dirty="0" smtClean="0">
                <a:cs typeface="Andalus" pitchFamily="2" charset="-78"/>
              </a:rPr>
              <a:t> Restricted range of affect</a:t>
            </a:r>
          </a:p>
          <a:p>
            <a:pPr lvl="1"/>
            <a:endParaRPr lang="en-US" sz="2400" dirty="0" smtClean="0">
              <a:cs typeface="Andalus" pitchFamily="2" charset="-78"/>
            </a:endParaRPr>
          </a:p>
          <a:p>
            <a:pPr lvl="1"/>
            <a:r>
              <a:rPr lang="en-US" sz="2400" dirty="0" smtClean="0">
                <a:cs typeface="Andalus" pitchFamily="2" charset="-78"/>
              </a:rPr>
              <a:t>Sense of foreshortened future </a:t>
            </a:r>
            <a:endParaRPr lang="en-US" sz="2400" dirty="0">
              <a:cs typeface="Andalus" pitchFamily="2" charset="-78"/>
            </a:endParaRPr>
          </a:p>
        </p:txBody>
      </p:sp>
      <p:sp>
        <p:nvSpPr>
          <p:cNvPr id="4" name="Rectangle 3"/>
          <p:cNvSpPr/>
          <p:nvPr/>
        </p:nvSpPr>
        <p:spPr>
          <a:xfrm>
            <a:off x="1331640" y="188640"/>
            <a:ext cx="7488832" cy="1785104"/>
          </a:xfrm>
          <a:prstGeom prst="rect">
            <a:avLst/>
          </a:prstGeom>
        </p:spPr>
        <p:txBody>
          <a:bodyPr wrap="square">
            <a:spAutoFit/>
          </a:bodyPr>
          <a:lstStyle/>
          <a:p>
            <a:pPr algn="ctr"/>
            <a:r>
              <a:rPr lang="en-US" sz="3600" b="1" dirty="0">
                <a:solidFill>
                  <a:srgbClr val="F07F09"/>
                </a:solidFill>
                <a:effectLst>
                  <a:outerShdw blurRad="38100" dist="25500" dir="5400000" algn="tl" rotWithShape="0">
                    <a:srgbClr val="000000">
                      <a:satMod val="180000"/>
                      <a:alpha val="75000"/>
                    </a:srgbClr>
                  </a:outerShdw>
                </a:effectLst>
                <a:latin typeface="Rockwell"/>
                <a:ea typeface="+mj-ea"/>
                <a:cs typeface="+mj-cs"/>
              </a:rPr>
              <a:t>Criterion C: </a:t>
            </a:r>
            <a:br>
              <a:rPr lang="en-US" sz="3600" b="1" dirty="0">
                <a:solidFill>
                  <a:srgbClr val="F07F09"/>
                </a:solidFill>
                <a:effectLst>
                  <a:outerShdw blurRad="38100" dist="25500" dir="5400000" algn="tl" rotWithShape="0">
                    <a:srgbClr val="000000">
                      <a:satMod val="180000"/>
                      <a:alpha val="75000"/>
                    </a:srgbClr>
                  </a:outerShdw>
                </a:effectLst>
                <a:latin typeface="Rockwell"/>
                <a:ea typeface="+mj-ea"/>
                <a:cs typeface="+mj-cs"/>
              </a:rPr>
            </a:br>
            <a:r>
              <a:rPr lang="en-US" sz="3600" b="1" dirty="0">
                <a:solidFill>
                  <a:srgbClr val="F07F09"/>
                </a:solidFill>
                <a:effectLst>
                  <a:outerShdw blurRad="38100" dist="25500" dir="5400000" algn="tl" rotWithShape="0">
                    <a:srgbClr val="000000">
                      <a:satMod val="180000"/>
                      <a:alpha val="75000"/>
                    </a:srgbClr>
                  </a:outerShdw>
                </a:effectLst>
                <a:latin typeface="Rockwell"/>
                <a:ea typeface="+mj-ea"/>
                <a:cs typeface="+mj-cs"/>
              </a:rPr>
              <a:t>Avoidant/numbing</a:t>
            </a:r>
            <a:r>
              <a:rPr lang="en-US" sz="3600" b="1" i="1" dirty="0">
                <a:solidFill>
                  <a:srgbClr val="F07F09"/>
                </a:solidFill>
                <a:effectLst>
                  <a:outerShdw blurRad="38100" dist="25500" dir="5400000" algn="tl" rotWithShape="0">
                    <a:srgbClr val="000000">
                      <a:satMod val="180000"/>
                      <a:alpha val="75000"/>
                    </a:srgbClr>
                  </a:outerShdw>
                </a:effectLst>
                <a:latin typeface="Rockwell"/>
                <a:ea typeface="+mj-ea"/>
                <a:cs typeface="+mj-cs"/>
              </a:rPr>
              <a:t/>
            </a:r>
            <a:br>
              <a:rPr lang="en-US" sz="3600" b="1" i="1" dirty="0">
                <a:solidFill>
                  <a:srgbClr val="F07F09"/>
                </a:solidFill>
                <a:effectLst>
                  <a:outerShdw blurRad="38100" dist="25500" dir="5400000" algn="tl" rotWithShape="0">
                    <a:srgbClr val="000000">
                      <a:satMod val="180000"/>
                      <a:alpha val="75000"/>
                    </a:srgbClr>
                  </a:outerShdw>
                </a:effectLst>
                <a:latin typeface="Rockwell"/>
                <a:ea typeface="+mj-ea"/>
                <a:cs typeface="+mj-cs"/>
              </a:rPr>
            </a:br>
            <a:endParaRPr lang="en-US" sz="3600" dirty="0"/>
          </a:p>
        </p:txBody>
      </p:sp>
    </p:spTree>
    <p:extLst>
      <p:ext uri="{BB962C8B-B14F-4D97-AF65-F5344CB8AC3E}">
        <p14:creationId xmlns:p14="http://schemas.microsoft.com/office/powerpoint/2010/main" val="3792887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2000"/>
                                        <p:tgtEl>
                                          <p:spTgt spid="3">
                                            <p:txEl>
                                              <p:pRg st="2" end="2"/>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2000"/>
                                        <p:tgtEl>
                                          <p:spTgt spid="3">
                                            <p:txEl>
                                              <p:pRg st="4" end="4"/>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2000"/>
                                        <p:tgtEl>
                                          <p:spTgt spid="3">
                                            <p:txEl>
                                              <p:pRg st="6" end="6"/>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7911" y="3645024"/>
            <a:ext cx="3988634" cy="24928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9552" y="332656"/>
            <a:ext cx="8229600" cy="1635968"/>
          </a:xfrm>
        </p:spPr>
        <p:txBody>
          <a:bodyPr>
            <a:normAutofit fontScale="90000"/>
          </a:bodyPr>
          <a:lstStyle/>
          <a:p>
            <a:pPr algn="ctr"/>
            <a:r>
              <a:rPr lang="en-US" sz="4000" b="1" dirty="0" smtClean="0"/>
              <a:t>Criterion D: </a:t>
            </a:r>
            <a:br>
              <a:rPr lang="en-US" sz="4000" b="1" dirty="0" smtClean="0"/>
            </a:br>
            <a:r>
              <a:rPr lang="en-US" sz="4000" b="1" dirty="0" smtClean="0"/>
              <a:t>Hyper-arousal</a:t>
            </a:r>
            <a:br>
              <a:rPr lang="en-US" sz="4000" b="1" dirty="0" smtClean="0"/>
            </a:br>
            <a:endParaRPr lang="en-US" sz="4000" b="1" dirty="0"/>
          </a:p>
        </p:txBody>
      </p:sp>
      <p:sp>
        <p:nvSpPr>
          <p:cNvPr id="3" name="Content Placeholder 2"/>
          <p:cNvSpPr>
            <a:spLocks noGrp="1"/>
          </p:cNvSpPr>
          <p:nvPr>
            <p:ph idx="1"/>
          </p:nvPr>
        </p:nvSpPr>
        <p:spPr>
          <a:xfrm>
            <a:off x="107504" y="1611640"/>
            <a:ext cx="8229600" cy="4526280"/>
          </a:xfrm>
        </p:spPr>
        <p:txBody>
          <a:bodyPr/>
          <a:lstStyle/>
          <a:p>
            <a:r>
              <a:rPr lang="en-US" sz="2800" dirty="0" smtClean="0">
                <a:cs typeface="Andalus" pitchFamily="2" charset="-78"/>
              </a:rPr>
              <a:t>Persistent symptoms of increasing arousal (not present before the trauma), indicated by at least </a:t>
            </a:r>
            <a:r>
              <a:rPr lang="en-US" sz="2800" b="1" dirty="0" smtClean="0">
                <a:cs typeface="Andalus" pitchFamily="2" charset="-78"/>
              </a:rPr>
              <a:t>two</a:t>
            </a:r>
            <a:r>
              <a:rPr lang="en-US" sz="2800" dirty="0" smtClean="0">
                <a:cs typeface="Andalus" pitchFamily="2" charset="-78"/>
              </a:rPr>
              <a:t> of the following:</a:t>
            </a:r>
          </a:p>
          <a:p>
            <a:pPr marL="0" indent="0">
              <a:buNone/>
            </a:pPr>
            <a:endParaRPr lang="en-US" sz="2800" dirty="0" smtClean="0">
              <a:cs typeface="Andalus" pitchFamily="2" charset="-78"/>
            </a:endParaRPr>
          </a:p>
          <a:p>
            <a:pPr lvl="1"/>
            <a:r>
              <a:rPr lang="en-US" sz="2400" dirty="0" smtClean="0">
                <a:cs typeface="Andalus" pitchFamily="2" charset="-78"/>
              </a:rPr>
              <a:t>Difficulty falling or staying asleep</a:t>
            </a:r>
          </a:p>
          <a:p>
            <a:pPr lvl="1"/>
            <a:r>
              <a:rPr lang="en-US" sz="2400" dirty="0" smtClean="0">
                <a:cs typeface="Andalus" pitchFamily="2" charset="-78"/>
              </a:rPr>
              <a:t>Irritability or outbursts of anger</a:t>
            </a:r>
          </a:p>
          <a:p>
            <a:pPr lvl="1"/>
            <a:r>
              <a:rPr lang="en-US" sz="2400" dirty="0" smtClean="0">
                <a:cs typeface="Andalus" pitchFamily="2" charset="-78"/>
              </a:rPr>
              <a:t>Difficulty concentrating</a:t>
            </a:r>
          </a:p>
          <a:p>
            <a:pPr lvl="1"/>
            <a:r>
              <a:rPr lang="en-US" sz="2400" dirty="0" smtClean="0">
                <a:cs typeface="Andalus" pitchFamily="2" charset="-78"/>
              </a:rPr>
              <a:t>Hyper-vigilance</a:t>
            </a:r>
          </a:p>
          <a:p>
            <a:pPr lvl="1"/>
            <a:r>
              <a:rPr lang="en-US" sz="2400" dirty="0" smtClean="0">
                <a:cs typeface="Andalus" pitchFamily="2" charset="-78"/>
              </a:rPr>
              <a:t>Exaggerated startle response</a:t>
            </a:r>
          </a:p>
          <a:p>
            <a:pPr>
              <a:buNone/>
            </a:pPr>
            <a:endParaRPr lang="en-US" sz="2400" dirty="0" smtClean="0"/>
          </a:p>
          <a:p>
            <a:endParaRPr lang="en-US" sz="2400" dirty="0"/>
          </a:p>
        </p:txBody>
      </p:sp>
    </p:spTree>
    <p:extLst>
      <p:ext uri="{BB962C8B-B14F-4D97-AF65-F5344CB8AC3E}">
        <p14:creationId xmlns:p14="http://schemas.microsoft.com/office/powerpoint/2010/main" val="3578736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 presetClass="entr" presetSubtype="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2000"/>
                                        <p:tgtEl>
                                          <p:spTgt spid="3">
                                            <p:txEl>
                                              <p:pRg st="2" end="2"/>
                                            </p:txEl>
                                          </p:spTgt>
                                        </p:tgtEl>
                                      </p:cBhvr>
                                    </p:animEffect>
                                  </p:childTnLst>
                                </p:cTn>
                              </p:par>
                            </p:childTnLst>
                          </p:cTn>
                        </p:par>
                        <p:par>
                          <p:cTn id="17" fill="hold">
                            <p:stCondLst>
                              <p:cond delay="4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2000"/>
                                        <p:tgtEl>
                                          <p:spTgt spid="3">
                                            <p:txEl>
                                              <p:pRg st="3" end="3"/>
                                            </p:txEl>
                                          </p:spTgt>
                                        </p:tgtEl>
                                      </p:cBhvr>
                                    </p:animEffect>
                                  </p:childTnLst>
                                </p:cTn>
                              </p:par>
                            </p:childTnLst>
                          </p:cTn>
                        </p:par>
                        <p:par>
                          <p:cTn id="21" fill="hold">
                            <p:stCondLst>
                              <p:cond delay="6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2000"/>
                                        <p:tgtEl>
                                          <p:spTgt spid="3">
                                            <p:txEl>
                                              <p:pRg st="4" end="4"/>
                                            </p:txEl>
                                          </p:spTgt>
                                        </p:tgtEl>
                                      </p:cBhvr>
                                    </p:animEffect>
                                  </p:childTnLst>
                                </p:cTn>
                              </p:par>
                            </p:childTnLst>
                          </p:cTn>
                        </p:par>
                        <p:par>
                          <p:cTn id="25" fill="hold">
                            <p:stCondLst>
                              <p:cond delay="8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2000"/>
                                        <p:tgtEl>
                                          <p:spTgt spid="3">
                                            <p:txEl>
                                              <p:pRg st="5" end="5"/>
                                            </p:txEl>
                                          </p:spTgt>
                                        </p:tgtEl>
                                      </p:cBhvr>
                                    </p:animEffect>
                                  </p:childTnLst>
                                </p:cTn>
                              </p:par>
                            </p:childTnLst>
                          </p:cTn>
                        </p:par>
                        <p:par>
                          <p:cTn id="29" fill="hold">
                            <p:stCondLst>
                              <p:cond delay="100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015224"/>
          </a:xfrm>
        </p:spPr>
        <p:txBody>
          <a:bodyPr/>
          <a:lstStyle/>
          <a:p>
            <a:pPr algn="ctr"/>
            <a:r>
              <a:rPr lang="en-US" b="1" dirty="0" smtClean="0"/>
              <a:t>Criterions</a:t>
            </a:r>
            <a:r>
              <a:rPr lang="en-US" dirty="0" smtClean="0"/>
              <a:t> E and F</a:t>
            </a:r>
            <a:endParaRPr lang="en-US" dirty="0"/>
          </a:p>
        </p:txBody>
      </p:sp>
      <p:sp>
        <p:nvSpPr>
          <p:cNvPr id="3" name="Content Placeholder 2"/>
          <p:cNvSpPr>
            <a:spLocks noGrp="1"/>
          </p:cNvSpPr>
          <p:nvPr>
            <p:ph idx="1"/>
          </p:nvPr>
        </p:nvSpPr>
        <p:spPr>
          <a:xfrm>
            <a:off x="539552" y="1340768"/>
            <a:ext cx="5976664" cy="4713387"/>
          </a:xfrm>
        </p:spPr>
        <p:txBody>
          <a:bodyPr/>
          <a:lstStyle/>
          <a:p>
            <a:r>
              <a:rPr lang="en-US" sz="2800" b="1" dirty="0" smtClean="0">
                <a:cs typeface="Andalus" pitchFamily="2" charset="-78"/>
              </a:rPr>
              <a:t>Duration</a:t>
            </a:r>
            <a:r>
              <a:rPr lang="en-US" sz="2800" dirty="0" smtClean="0"/>
              <a:t> </a:t>
            </a:r>
            <a:r>
              <a:rPr lang="en-US" sz="2800" b="1" dirty="0" smtClean="0">
                <a:cs typeface="Andalus" pitchFamily="2" charset="-78"/>
              </a:rPr>
              <a:t>of the disturbance :</a:t>
            </a:r>
          </a:p>
          <a:p>
            <a:endParaRPr lang="en-US" sz="2800" b="1" dirty="0" smtClean="0">
              <a:cs typeface="Andalus" pitchFamily="2" charset="-78"/>
            </a:endParaRPr>
          </a:p>
          <a:p>
            <a:pPr lvl="1"/>
            <a:r>
              <a:rPr lang="en-US" sz="2400" dirty="0" smtClean="0">
                <a:cs typeface="Andalus" pitchFamily="2" charset="-78"/>
              </a:rPr>
              <a:t>symptoms in B, C, and D are more than one month.</a:t>
            </a:r>
          </a:p>
          <a:p>
            <a:pPr lvl="1"/>
            <a:endParaRPr lang="en-US" sz="2400" dirty="0" smtClean="0">
              <a:cs typeface="Andalus" pitchFamily="2" charset="-78"/>
            </a:endParaRPr>
          </a:p>
          <a:p>
            <a:r>
              <a:rPr lang="en-US" dirty="0" smtClean="0"/>
              <a:t> </a:t>
            </a:r>
            <a:r>
              <a:rPr lang="en-US" sz="2800" dirty="0" smtClean="0"/>
              <a:t>F</a:t>
            </a:r>
            <a:r>
              <a:rPr lang="en-US" sz="2800" b="1" dirty="0" smtClean="0">
                <a:cs typeface="Andalus" pitchFamily="2" charset="-78"/>
              </a:rPr>
              <a:t>unctional significance : </a:t>
            </a:r>
          </a:p>
          <a:p>
            <a:endParaRPr lang="en-US" sz="2800" b="1" dirty="0" smtClean="0">
              <a:cs typeface="Andalus" pitchFamily="2" charset="-78"/>
            </a:endParaRPr>
          </a:p>
          <a:p>
            <a:pPr lvl="1"/>
            <a:r>
              <a:rPr lang="en-US" sz="2400" dirty="0" smtClean="0">
                <a:cs typeface="Andalus" pitchFamily="2" charset="-78"/>
              </a:rPr>
              <a:t>The disturbance causes clinically significant distress or impairment in social, occupational, or other important areas of functioning.</a:t>
            </a:r>
          </a:p>
          <a:p>
            <a:pPr>
              <a:buNone/>
            </a:pPr>
            <a:endParaRPr lang="en-US" sz="2400" b="1" dirty="0">
              <a:latin typeface="Andalus" pitchFamily="2" charset="-78"/>
              <a:cs typeface="Andalus" pitchFamily="2" charset="-78"/>
            </a:endParaRPr>
          </a:p>
        </p:txBody>
      </p:sp>
      <p:pic>
        <p:nvPicPr>
          <p:cNvPr id="512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636912"/>
            <a:ext cx="3162951" cy="17819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98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 presetClass="entr" presetSubtype="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2000"/>
                                        <p:tgtEl>
                                          <p:spTgt spid="3">
                                            <p:txEl>
                                              <p:pRg st="2" end="2"/>
                                            </p:txEl>
                                          </p:spTgt>
                                        </p:tgtEl>
                                      </p:cBhvr>
                                    </p:animEffect>
                                  </p:childTnLst>
                                </p:cTn>
                              </p:par>
                            </p:childTnLst>
                          </p:cTn>
                        </p:par>
                        <p:par>
                          <p:cTn id="17" fill="hold">
                            <p:stCondLst>
                              <p:cond delay="4000"/>
                            </p:stCondLst>
                            <p:childTnLst>
                              <p:par>
                                <p:cTn id="18" presetID="2" presetClass="entr" presetSubtype="12"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2" presetClass="entr" presetSubtype="8"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124744"/>
            <a:ext cx="4063181" cy="4063181"/>
          </a:xfrm>
          <a:prstGeom prst="rect">
            <a:avLst/>
          </a:prstGeom>
          <a:solidFill>
            <a:srgbClr val="FFFFFF">
              <a:shade val="85000"/>
            </a:srgbClr>
          </a:solidFill>
          <a:ln w="190500" cap="sq">
            <a:solidFill>
              <a:srgbClr val="FFFFFF"/>
            </a:solidFill>
            <a:miter lim="800000"/>
          </a:ln>
          <a:effectLst>
            <a:glow rad="228600">
              <a:schemeClr val="accent2">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645035404"/>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7"/>
            <a:ext cx="8229600" cy="897649"/>
          </a:xfrm>
        </p:spPr>
        <p:txBody>
          <a:bodyPr>
            <a:normAutofit/>
          </a:bodyPr>
          <a:lstStyle/>
          <a:p>
            <a:r>
              <a:rPr lang="en-CA" sz="4000" b="1" dirty="0" smtClean="0"/>
              <a:t>Formal Assessment Models</a:t>
            </a:r>
            <a:endParaRPr lang="en-CA" sz="4000" b="1" dirty="0"/>
          </a:p>
        </p:txBody>
      </p:sp>
      <p:sp>
        <p:nvSpPr>
          <p:cNvPr id="3" name="Content Placeholder 2"/>
          <p:cNvSpPr>
            <a:spLocks noGrp="1"/>
          </p:cNvSpPr>
          <p:nvPr>
            <p:ph idx="1"/>
          </p:nvPr>
        </p:nvSpPr>
        <p:spPr>
          <a:xfrm>
            <a:off x="1043608" y="1484784"/>
            <a:ext cx="7653536" cy="4857403"/>
          </a:xfrm>
        </p:spPr>
        <p:txBody>
          <a:bodyPr>
            <a:normAutofit/>
          </a:bodyPr>
          <a:lstStyle/>
          <a:p>
            <a:r>
              <a:rPr lang="en-CA" sz="2400" dirty="0" smtClean="0"/>
              <a:t>Dissociative Experiences Scale (DES) (public domain)</a:t>
            </a:r>
          </a:p>
          <a:p>
            <a:endParaRPr lang="en-CA" sz="2400" dirty="0"/>
          </a:p>
          <a:p>
            <a:r>
              <a:rPr lang="en-CA" sz="2400" dirty="0" smtClean="0"/>
              <a:t>Somatoform Dissociation Questionnaire  (SDQ-5) short form</a:t>
            </a:r>
          </a:p>
          <a:p>
            <a:endParaRPr lang="en-CA" sz="2400" dirty="0"/>
          </a:p>
          <a:p>
            <a:r>
              <a:rPr lang="en-CA" sz="2400" dirty="0" smtClean="0"/>
              <a:t>Structured Clinical Interview  (SCID –D) –considered the gold standard</a:t>
            </a:r>
          </a:p>
          <a:p>
            <a:endParaRPr lang="en-CA" sz="2400" dirty="0"/>
          </a:p>
          <a:p>
            <a:r>
              <a:rPr lang="en-CA" sz="2400" dirty="0" smtClean="0"/>
              <a:t>Dissociative Disorders Interview Schedule (DDIS) – takes less time than the SCID</a:t>
            </a:r>
            <a:endParaRPr lang="en-CA" sz="2400" dirty="0"/>
          </a:p>
        </p:txBody>
      </p:sp>
    </p:spTree>
    <p:extLst>
      <p:ext uri="{BB962C8B-B14F-4D97-AF65-F5344CB8AC3E}">
        <p14:creationId xmlns:p14="http://schemas.microsoft.com/office/powerpoint/2010/main" val="3417516060"/>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Informal</a:t>
            </a:r>
            <a:endParaRPr lang="en-CA" dirty="0"/>
          </a:p>
        </p:txBody>
      </p:sp>
      <p:sp>
        <p:nvSpPr>
          <p:cNvPr id="3" name="Content Placeholder 2"/>
          <p:cNvSpPr>
            <a:spLocks noGrp="1"/>
          </p:cNvSpPr>
          <p:nvPr>
            <p:ph idx="1"/>
          </p:nvPr>
        </p:nvSpPr>
        <p:spPr/>
        <p:txBody>
          <a:bodyPr/>
          <a:lstStyle/>
          <a:p>
            <a:r>
              <a:rPr lang="en-CA" sz="2800" dirty="0" smtClean="0"/>
              <a:t>Verbally ask similar kind s of questions on the SCID</a:t>
            </a:r>
          </a:p>
          <a:p>
            <a:endParaRPr lang="en-CA" sz="2800" dirty="0"/>
          </a:p>
          <a:p>
            <a:r>
              <a:rPr lang="en-CA" sz="2800" dirty="0" smtClean="0"/>
              <a:t>Therapists working in the field tend to become familiar enough with how dissociative symptoms tend to be experienced by individuals and </a:t>
            </a:r>
            <a:r>
              <a:rPr lang="en-CA" sz="2800" dirty="0"/>
              <a:t> </a:t>
            </a:r>
            <a:r>
              <a:rPr lang="en-CA" sz="2800" dirty="0" smtClean="0"/>
              <a:t>then watch for signs in their clients.</a:t>
            </a:r>
          </a:p>
          <a:p>
            <a:endParaRPr lang="en-CA" dirty="0"/>
          </a:p>
          <a:p>
            <a:endParaRPr lang="en-CA" dirty="0"/>
          </a:p>
        </p:txBody>
      </p:sp>
    </p:spTree>
    <p:extLst>
      <p:ext uri="{BB962C8B-B14F-4D97-AF65-F5344CB8AC3E}">
        <p14:creationId xmlns:p14="http://schemas.microsoft.com/office/powerpoint/2010/main" val="4021291841"/>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67544" y="59129"/>
            <a:ext cx="8229600" cy="1143000"/>
          </a:xfrm>
        </p:spPr>
        <p:txBody>
          <a:bodyPr>
            <a:normAutofit/>
          </a:bodyPr>
          <a:lstStyle/>
          <a:p>
            <a:pPr algn="ctr"/>
            <a:r>
              <a:rPr lang="en-CA" altLang="en-US" sz="4000" dirty="0" smtClean="0"/>
              <a:t>Continuum of Dissociation</a:t>
            </a:r>
            <a:endParaRPr lang="en-CA" altLang="en-US" sz="4000" dirty="0"/>
          </a:p>
        </p:txBody>
      </p:sp>
      <p:sp>
        <p:nvSpPr>
          <p:cNvPr id="31" name="Slide Number Placeholder 4"/>
          <p:cNvSpPr>
            <a:spLocks noGrp="1"/>
          </p:cNvSpPr>
          <p:nvPr>
            <p:ph type="sldNum" sz="quarter" idx="4294967295"/>
          </p:nvPr>
        </p:nvSpPr>
        <p:spPr>
          <a:xfrm>
            <a:off x="8638952" y="6514568"/>
            <a:ext cx="464288" cy="274320"/>
          </a:xfrm>
        </p:spPr>
        <p:txBody>
          <a:bodyPr/>
          <a:lstStyle/>
          <a:p>
            <a:fld id="{34498479-1B07-4470-A314-D0B058358A6F}" type="slidenum">
              <a:rPr lang="en-CA" altLang="en-US"/>
              <a:pPr/>
              <a:t>37</a:t>
            </a:fld>
            <a:endParaRPr lang="en-CA" altLang="en-US"/>
          </a:p>
        </p:txBody>
      </p:sp>
      <p:sp>
        <p:nvSpPr>
          <p:cNvPr id="232455" name="Text Box 7"/>
          <p:cNvSpPr txBox="1">
            <a:spLocks noChangeArrowheads="1"/>
          </p:cNvSpPr>
          <p:nvPr/>
        </p:nvSpPr>
        <p:spPr bwMode="gray">
          <a:xfrm>
            <a:off x="1206500" y="2557463"/>
            <a:ext cx="7296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altLang="en-US" sz="1400">
                <a:solidFill>
                  <a:srgbClr val="080808"/>
                </a:solidFill>
                <a:cs typeface="Arial" pitchFamily="34" charset="0"/>
              </a:rPr>
              <a:t>2004              2005             2006               2007               2008               2009              2010       </a:t>
            </a:r>
          </a:p>
        </p:txBody>
      </p:sp>
      <p:grpSp>
        <p:nvGrpSpPr>
          <p:cNvPr id="232456" name="Group 8"/>
          <p:cNvGrpSpPr>
            <a:grpSpLocks/>
          </p:cNvGrpSpPr>
          <p:nvPr/>
        </p:nvGrpSpPr>
        <p:grpSpPr bwMode="auto">
          <a:xfrm>
            <a:off x="2643188" y="2932113"/>
            <a:ext cx="4416425" cy="3338512"/>
            <a:chOff x="1477" y="1750"/>
            <a:chExt cx="2782" cy="2208"/>
          </a:xfrm>
        </p:grpSpPr>
        <p:sp>
          <p:nvSpPr>
            <p:cNvPr id="232457" name="Line 9"/>
            <p:cNvSpPr>
              <a:spLocks noChangeShapeType="1"/>
            </p:cNvSpPr>
            <p:nvPr/>
          </p:nvSpPr>
          <p:spPr bwMode="gray">
            <a:xfrm>
              <a:off x="1477" y="1750"/>
              <a:ext cx="0" cy="2208"/>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2458" name="Line 10"/>
            <p:cNvSpPr>
              <a:spLocks noChangeShapeType="1"/>
            </p:cNvSpPr>
            <p:nvPr/>
          </p:nvSpPr>
          <p:spPr bwMode="gray">
            <a:xfrm>
              <a:off x="2834" y="1750"/>
              <a:ext cx="0" cy="2208"/>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32459" name="Line 11"/>
            <p:cNvSpPr>
              <a:spLocks noChangeShapeType="1"/>
            </p:cNvSpPr>
            <p:nvPr/>
          </p:nvSpPr>
          <p:spPr bwMode="gray">
            <a:xfrm>
              <a:off x="4259" y="1750"/>
              <a:ext cx="0" cy="2208"/>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232473" name="Rectangle 25"/>
          <p:cNvSpPr>
            <a:spLocks noChangeArrowheads="1"/>
          </p:cNvSpPr>
          <p:nvPr/>
        </p:nvSpPr>
        <p:spPr bwMode="gray">
          <a:xfrm>
            <a:off x="969963" y="3868738"/>
            <a:ext cx="2586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r>
              <a:rPr lang="en-CA" altLang="en-US" sz="1400">
                <a:solidFill>
                  <a:srgbClr val="080808"/>
                </a:solidFill>
                <a:cs typeface="Arial" pitchFamily="34" charset="0"/>
              </a:rPr>
              <a:t> Description of the contents</a:t>
            </a:r>
          </a:p>
        </p:txBody>
      </p:sp>
      <p:sp>
        <p:nvSpPr>
          <p:cNvPr id="232474" name="Rectangle 26"/>
          <p:cNvSpPr>
            <a:spLocks noChangeArrowheads="1"/>
          </p:cNvSpPr>
          <p:nvPr/>
        </p:nvSpPr>
        <p:spPr bwMode="gray">
          <a:xfrm>
            <a:off x="969963" y="4437063"/>
            <a:ext cx="2586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r>
              <a:rPr lang="en-CA" altLang="en-US" sz="1400">
                <a:solidFill>
                  <a:srgbClr val="080808"/>
                </a:solidFill>
                <a:cs typeface="Arial" pitchFamily="34" charset="0"/>
              </a:rPr>
              <a:t> Description of the contents</a:t>
            </a:r>
          </a:p>
        </p:txBody>
      </p:sp>
      <p:sp>
        <p:nvSpPr>
          <p:cNvPr id="232475" name="Rectangle 27"/>
          <p:cNvSpPr>
            <a:spLocks noChangeArrowheads="1"/>
          </p:cNvSpPr>
          <p:nvPr/>
        </p:nvSpPr>
        <p:spPr bwMode="gray">
          <a:xfrm>
            <a:off x="977900" y="5091113"/>
            <a:ext cx="2586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r>
              <a:rPr lang="en-CA" altLang="en-US" sz="1400">
                <a:solidFill>
                  <a:srgbClr val="080808"/>
                </a:solidFill>
                <a:cs typeface="Arial" pitchFamily="34" charset="0"/>
              </a:rPr>
              <a:t> Description of the contents</a:t>
            </a:r>
          </a:p>
        </p:txBody>
      </p:sp>
      <p:sp>
        <p:nvSpPr>
          <p:cNvPr id="232477" name="Rectangle 29"/>
          <p:cNvSpPr>
            <a:spLocks noChangeArrowheads="1"/>
          </p:cNvSpPr>
          <p:nvPr/>
        </p:nvSpPr>
        <p:spPr bwMode="gray">
          <a:xfrm>
            <a:off x="969963" y="3257550"/>
            <a:ext cx="2586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r>
              <a:rPr lang="en-CA" altLang="en-US" sz="1400" dirty="0">
                <a:solidFill>
                  <a:srgbClr val="080808"/>
                </a:solidFill>
                <a:cs typeface="Arial" pitchFamily="34" charset="0"/>
              </a:rPr>
              <a:t> Description of the contents</a:t>
            </a:r>
          </a:p>
        </p:txBody>
      </p:sp>
      <p:sp>
        <p:nvSpPr>
          <p:cNvPr id="2" name="Left-Right Arrow 1"/>
          <p:cNvSpPr/>
          <p:nvPr/>
        </p:nvSpPr>
        <p:spPr bwMode="auto">
          <a:xfrm>
            <a:off x="26049" y="1484784"/>
            <a:ext cx="8784976" cy="291616"/>
          </a:xfrm>
          <a:prstGeom prst="leftRightArrow">
            <a:avLst/>
          </a:prstGeom>
          <a:gradFill rotWithShape="1">
            <a:gsLst>
              <a:gs pos="0">
                <a:schemeClr val="folHlink"/>
              </a:gs>
              <a:gs pos="100000">
                <a:schemeClr val="folHlink">
                  <a:gamma/>
                  <a:shade val="0"/>
                  <a:invGamma/>
                  <a:alpha val="0"/>
                </a:schemeClr>
              </a:gs>
            </a:gsLst>
            <a:lin ang="0" scaled="1"/>
          </a:gradFill>
          <a:ln w="952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24498296"/>
              </p:ext>
            </p:extLst>
          </p:nvPr>
        </p:nvGraphicFramePr>
        <p:xfrm>
          <a:off x="0" y="1776400"/>
          <a:ext cx="9094674" cy="4964230"/>
        </p:xfrm>
        <a:graphic>
          <a:graphicData uri="http://schemas.openxmlformats.org/drawingml/2006/table">
            <a:tbl>
              <a:tblPr firstRow="1" bandRow="1">
                <a:tableStyleId>{5C22544A-7EE6-4342-B048-85BDC9FD1C3A}</a:tableStyleId>
              </a:tblPr>
              <a:tblGrid>
                <a:gridCol w="1886509"/>
                <a:gridCol w="1578017"/>
                <a:gridCol w="2797395"/>
                <a:gridCol w="1649746"/>
                <a:gridCol w="1183007"/>
              </a:tblGrid>
              <a:tr h="776352">
                <a:tc>
                  <a:txBody>
                    <a:bodyPr/>
                    <a:lstStyle/>
                    <a:p>
                      <a:r>
                        <a:rPr lang="en-CA" sz="1400" dirty="0" smtClean="0"/>
                        <a:t>Normal Consciousness</a:t>
                      </a:r>
                      <a:endParaRPr lang="en-CA" sz="1400" dirty="0"/>
                    </a:p>
                  </a:txBody>
                  <a:tcPr/>
                </a:tc>
                <a:tc>
                  <a:txBody>
                    <a:bodyPr/>
                    <a:lstStyle/>
                    <a:p>
                      <a:r>
                        <a:rPr lang="en-CA" sz="1400" dirty="0" smtClean="0"/>
                        <a:t>Dissociative</a:t>
                      </a:r>
                    </a:p>
                    <a:p>
                      <a:r>
                        <a:rPr lang="en-CA" sz="1400" dirty="0" smtClean="0"/>
                        <a:t>Episode</a:t>
                      </a:r>
                      <a:endParaRPr lang="en-CA" sz="1400" dirty="0"/>
                    </a:p>
                  </a:txBody>
                  <a:tcPr/>
                </a:tc>
                <a:tc>
                  <a:txBody>
                    <a:bodyPr/>
                    <a:lstStyle/>
                    <a:p>
                      <a:r>
                        <a:rPr lang="en-CA" sz="1400" dirty="0" smtClean="0"/>
                        <a:t>Acute Stress   PTSD</a:t>
                      </a:r>
                    </a:p>
                    <a:p>
                      <a:r>
                        <a:rPr lang="en-CA" sz="1400" dirty="0" smtClean="0"/>
                        <a:t>Disorder           CTSD</a:t>
                      </a:r>
                    </a:p>
                    <a:p>
                      <a:r>
                        <a:rPr lang="en-CA" sz="1400" dirty="0" smtClean="0"/>
                        <a:t>   (4 </a:t>
                      </a:r>
                      <a:r>
                        <a:rPr lang="en-CA" sz="1400" dirty="0" err="1" smtClean="0"/>
                        <a:t>wks</a:t>
                      </a:r>
                      <a:r>
                        <a:rPr lang="en-CA" sz="1400" dirty="0" smtClean="0"/>
                        <a:t>)          (4wks</a:t>
                      </a:r>
                      <a:r>
                        <a:rPr lang="en-CA" sz="1400" baseline="0" dirty="0" smtClean="0"/>
                        <a:t> +)</a:t>
                      </a:r>
                      <a:endParaRPr lang="en-CA" sz="1400" dirty="0"/>
                    </a:p>
                  </a:txBody>
                  <a:tcPr/>
                </a:tc>
                <a:tc>
                  <a:txBody>
                    <a:bodyPr/>
                    <a:lstStyle/>
                    <a:p>
                      <a:r>
                        <a:rPr lang="en-CA" sz="1400" dirty="0" smtClean="0"/>
                        <a:t>Dissociative</a:t>
                      </a:r>
                    </a:p>
                    <a:p>
                      <a:r>
                        <a:rPr lang="en-CA" sz="1400" dirty="0" smtClean="0"/>
                        <a:t>Disorder</a:t>
                      </a:r>
                    </a:p>
                    <a:p>
                      <a:r>
                        <a:rPr lang="en-CA" sz="1400" dirty="0" smtClean="0"/>
                        <a:t>[CTSD]</a:t>
                      </a:r>
                      <a:endParaRPr lang="en-CA" sz="1400" dirty="0"/>
                    </a:p>
                  </a:txBody>
                  <a:tcPr/>
                </a:tc>
                <a:tc>
                  <a:txBody>
                    <a:bodyPr/>
                    <a:lstStyle/>
                    <a:p>
                      <a:r>
                        <a:rPr lang="en-CA" sz="1400" dirty="0" smtClean="0"/>
                        <a:t>DID</a:t>
                      </a:r>
                      <a:endParaRPr lang="en-CA" sz="1400" dirty="0"/>
                    </a:p>
                  </a:txBody>
                  <a:tcPr/>
                </a:tc>
              </a:tr>
              <a:tr h="866170">
                <a:tc>
                  <a:txBody>
                    <a:bodyPr/>
                    <a:lstStyle/>
                    <a:p>
                      <a:r>
                        <a:rPr lang="en-CA" sz="1400" b="1" dirty="0" smtClean="0">
                          <a:latin typeface="Andalus" panose="02020603050405020304" pitchFamily="18" charset="-78"/>
                          <a:cs typeface="Andalus" panose="02020603050405020304" pitchFamily="18" charset="-78"/>
                        </a:rPr>
                        <a:t>Highway hypnosis</a:t>
                      </a:r>
                      <a:endParaRPr lang="en-CA" sz="1400" b="1" dirty="0">
                        <a:latin typeface="Andalus" panose="02020603050405020304" pitchFamily="18" charset="-78"/>
                        <a:cs typeface="Andalus" panose="02020603050405020304" pitchFamily="18" charset="-78"/>
                      </a:endParaRPr>
                    </a:p>
                  </a:txBody>
                  <a:tcPr/>
                </a:tc>
                <a:tc>
                  <a:txBody>
                    <a:bodyPr/>
                    <a:lstStyle/>
                    <a:p>
                      <a:r>
                        <a:rPr lang="en-CA" sz="1400" b="1" dirty="0" smtClean="0">
                          <a:latin typeface="Andalus" panose="02020603050405020304" pitchFamily="18" charset="-78"/>
                          <a:cs typeface="Andalus" panose="02020603050405020304" pitchFamily="18" charset="-78"/>
                        </a:rPr>
                        <a:t>Religious experiences</a:t>
                      </a:r>
                      <a:r>
                        <a:rPr lang="en-CA" sz="1400" b="1" baseline="0" dirty="0" smtClean="0">
                          <a:latin typeface="Andalus" panose="02020603050405020304" pitchFamily="18" charset="-78"/>
                          <a:cs typeface="Andalus" panose="02020603050405020304" pitchFamily="18" charset="-78"/>
                        </a:rPr>
                        <a:t>.</a:t>
                      </a:r>
                      <a:endParaRPr lang="en-CA" sz="1400" b="1" dirty="0">
                        <a:latin typeface="Andalus" panose="02020603050405020304" pitchFamily="18" charset="-78"/>
                        <a:cs typeface="Andalus" panose="02020603050405020304" pitchFamily="18" charset="-78"/>
                      </a:endParaRPr>
                    </a:p>
                  </a:txBody>
                  <a:tcPr/>
                </a:tc>
                <a:tc>
                  <a:txBody>
                    <a:bodyPr/>
                    <a:lstStyle/>
                    <a:p>
                      <a:r>
                        <a:rPr lang="en-CA" sz="1400" b="1" dirty="0" smtClean="0">
                          <a:latin typeface="Andalus" panose="02020603050405020304" pitchFamily="18" charset="-78"/>
                          <a:cs typeface="Andalus" panose="02020603050405020304" pitchFamily="18" charset="-78"/>
                        </a:rPr>
                        <a:t>Flashbacks</a:t>
                      </a:r>
                    </a:p>
                    <a:p>
                      <a:r>
                        <a:rPr lang="en-CA" sz="1400" b="1" dirty="0" smtClean="0">
                          <a:latin typeface="Andalus" panose="02020603050405020304" pitchFamily="18" charset="-78"/>
                          <a:cs typeface="Andalus" panose="02020603050405020304" pitchFamily="18" charset="-78"/>
                        </a:rPr>
                        <a:t>Numbness, Detachment</a:t>
                      </a:r>
                      <a:endParaRPr lang="en-CA" sz="1400" b="1" dirty="0">
                        <a:latin typeface="Andalus" panose="02020603050405020304" pitchFamily="18" charset="-78"/>
                        <a:cs typeface="Andalus" panose="02020603050405020304" pitchFamily="18" charset="-78"/>
                      </a:endParaRPr>
                    </a:p>
                  </a:txBody>
                  <a:tcPr/>
                </a:tc>
                <a:tc>
                  <a:txBody>
                    <a:bodyPr/>
                    <a:lstStyle/>
                    <a:p>
                      <a:r>
                        <a:rPr lang="en-CA" sz="1400" b="1" dirty="0" smtClean="0">
                          <a:latin typeface="Andalus" panose="02020603050405020304" pitchFamily="18" charset="-78"/>
                          <a:cs typeface="Andalus" panose="02020603050405020304" pitchFamily="18" charset="-78"/>
                        </a:rPr>
                        <a:t>Dissociative</a:t>
                      </a:r>
                    </a:p>
                    <a:p>
                      <a:r>
                        <a:rPr lang="en-CA" sz="1400" b="1" dirty="0" smtClean="0">
                          <a:latin typeface="Andalus" panose="02020603050405020304" pitchFamily="18" charset="-78"/>
                          <a:cs typeface="Andalus" panose="02020603050405020304" pitchFamily="18" charset="-78"/>
                        </a:rPr>
                        <a:t>Amnesia</a:t>
                      </a:r>
                      <a:endParaRPr lang="en-CA" sz="1400" b="1" dirty="0">
                        <a:latin typeface="Andalus" panose="02020603050405020304" pitchFamily="18" charset="-78"/>
                        <a:cs typeface="Andalus" panose="02020603050405020304" pitchFamily="18" charset="-78"/>
                      </a:endParaRPr>
                    </a:p>
                  </a:txBody>
                  <a:tcPr/>
                </a:tc>
                <a:tc>
                  <a:txBody>
                    <a:bodyPr/>
                    <a:lstStyle/>
                    <a:p>
                      <a:r>
                        <a:rPr lang="en-CA" sz="1400" b="1" dirty="0" smtClean="0">
                          <a:latin typeface="Andalus" panose="02020603050405020304" pitchFamily="18" charset="-78"/>
                          <a:cs typeface="Andalus" panose="02020603050405020304" pitchFamily="18" charset="-78"/>
                        </a:rPr>
                        <a:t>DID</a:t>
                      </a:r>
                      <a:endParaRPr lang="en-CA" sz="1400" b="1" dirty="0">
                        <a:latin typeface="Andalus" panose="02020603050405020304" pitchFamily="18" charset="-78"/>
                        <a:cs typeface="Andalus" panose="02020603050405020304" pitchFamily="18" charset="-78"/>
                      </a:endParaRPr>
                    </a:p>
                  </a:txBody>
                  <a:tcPr/>
                </a:tc>
              </a:tr>
              <a:tr h="906396">
                <a:tc>
                  <a:txBody>
                    <a:bodyPr/>
                    <a:lstStyle/>
                    <a:p>
                      <a:r>
                        <a:rPr lang="en-CA" sz="1400" b="1" dirty="0" smtClean="0">
                          <a:latin typeface="Andalus" panose="02020603050405020304" pitchFamily="18" charset="-78"/>
                          <a:cs typeface="Andalus" panose="02020603050405020304" pitchFamily="18" charset="-78"/>
                        </a:rPr>
                        <a:t>Ego states</a:t>
                      </a:r>
                      <a:endParaRPr lang="en-CA" sz="1400" b="1" dirty="0">
                        <a:latin typeface="Andalus" panose="02020603050405020304" pitchFamily="18" charset="-78"/>
                        <a:cs typeface="Andalus" panose="02020603050405020304" pitchFamily="18" charset="-78"/>
                      </a:endParaRPr>
                    </a:p>
                  </a:txBody>
                  <a:tcPr/>
                </a:tc>
                <a:tc>
                  <a:txBody>
                    <a:bodyPr/>
                    <a:lstStyle/>
                    <a:p>
                      <a:r>
                        <a:rPr lang="en-CA" sz="1400" b="1" dirty="0" smtClean="0">
                          <a:latin typeface="Andalus" panose="02020603050405020304" pitchFamily="18" charset="-78"/>
                          <a:cs typeface="Andalus" panose="02020603050405020304" pitchFamily="18" charset="-78"/>
                        </a:rPr>
                        <a:t>(e.g.,</a:t>
                      </a:r>
                      <a:r>
                        <a:rPr lang="en-CA" sz="1400" b="1" baseline="0" dirty="0" smtClean="0">
                          <a:latin typeface="Andalus" panose="02020603050405020304" pitchFamily="18" charset="-78"/>
                          <a:cs typeface="Andalus" panose="02020603050405020304" pitchFamily="18" charset="-78"/>
                        </a:rPr>
                        <a:t> meditation, ecstatic exp.</a:t>
                      </a:r>
                      <a:endParaRPr lang="en-CA" sz="1400" b="1" dirty="0">
                        <a:latin typeface="Andalus" panose="02020603050405020304" pitchFamily="18" charset="-78"/>
                        <a:cs typeface="Andalus" panose="02020603050405020304" pitchFamily="18" charset="-78"/>
                      </a:endParaRPr>
                    </a:p>
                  </a:txBody>
                  <a:tcPr/>
                </a:tc>
                <a:tc>
                  <a:txBody>
                    <a:bodyPr/>
                    <a:lstStyle/>
                    <a:p>
                      <a:r>
                        <a:rPr lang="en-CA" sz="1400" b="1" dirty="0" smtClean="0">
                          <a:latin typeface="Andalus" panose="02020603050405020304" pitchFamily="18" charset="-78"/>
                          <a:cs typeface="Andalus" panose="02020603050405020304" pitchFamily="18" charset="-78"/>
                        </a:rPr>
                        <a:t>Absence of Emotional</a:t>
                      </a:r>
                    </a:p>
                    <a:p>
                      <a:r>
                        <a:rPr lang="en-CA" sz="1400" b="1" dirty="0" smtClean="0">
                          <a:latin typeface="Andalus" panose="02020603050405020304" pitchFamily="18" charset="-78"/>
                          <a:cs typeface="Andalus" panose="02020603050405020304" pitchFamily="18" charset="-78"/>
                        </a:rPr>
                        <a:t>Response</a:t>
                      </a:r>
                      <a:endParaRPr lang="en-CA" sz="1400" b="1" dirty="0">
                        <a:latin typeface="Andalus" panose="02020603050405020304" pitchFamily="18" charset="-78"/>
                        <a:cs typeface="Andalus" panose="02020603050405020304" pitchFamily="18" charset="-78"/>
                      </a:endParaRPr>
                    </a:p>
                  </a:txBody>
                  <a:tcPr/>
                </a:tc>
                <a:tc>
                  <a:txBody>
                    <a:bodyPr/>
                    <a:lstStyle/>
                    <a:p>
                      <a:r>
                        <a:rPr lang="en-CA" sz="1400" b="1" dirty="0" smtClean="0">
                          <a:latin typeface="Andalus" panose="02020603050405020304" pitchFamily="18" charset="-78"/>
                          <a:cs typeface="Andalus" panose="02020603050405020304" pitchFamily="18" charset="-78"/>
                        </a:rPr>
                        <a:t>Dissociative</a:t>
                      </a:r>
                    </a:p>
                    <a:p>
                      <a:r>
                        <a:rPr lang="en-CA" sz="1400" b="1" dirty="0" smtClean="0">
                          <a:latin typeface="Andalus" panose="02020603050405020304" pitchFamily="18" charset="-78"/>
                          <a:cs typeface="Andalus" panose="02020603050405020304" pitchFamily="18" charset="-78"/>
                        </a:rPr>
                        <a:t>Fugue</a:t>
                      </a:r>
                      <a:endParaRPr lang="en-CA" sz="1400" b="1" dirty="0">
                        <a:latin typeface="Andalus" panose="02020603050405020304" pitchFamily="18" charset="-78"/>
                        <a:cs typeface="Andalus" panose="02020603050405020304" pitchFamily="18" charset="-78"/>
                      </a:endParaRPr>
                    </a:p>
                  </a:txBody>
                  <a:tcPr/>
                </a:tc>
                <a:tc>
                  <a:txBody>
                    <a:bodyPr/>
                    <a:lstStyle/>
                    <a:p>
                      <a:r>
                        <a:rPr lang="en-CA" sz="1400" b="1" dirty="0" smtClean="0">
                          <a:latin typeface="Andalus" panose="02020603050405020304" pitchFamily="18" charset="-78"/>
                          <a:cs typeface="Andalus" panose="02020603050405020304" pitchFamily="18" charset="-78"/>
                        </a:rPr>
                        <a:t>Poly-</a:t>
                      </a:r>
                    </a:p>
                    <a:p>
                      <a:r>
                        <a:rPr lang="en-CA" sz="1400" b="1" dirty="0" smtClean="0">
                          <a:latin typeface="Andalus" panose="02020603050405020304" pitchFamily="18" charset="-78"/>
                          <a:cs typeface="Andalus" panose="02020603050405020304" pitchFamily="18" charset="-78"/>
                        </a:rPr>
                        <a:t>Fragmented</a:t>
                      </a:r>
                    </a:p>
                    <a:p>
                      <a:r>
                        <a:rPr lang="en-CA" sz="1400" b="1" dirty="0" smtClean="0">
                          <a:latin typeface="Andalus" panose="02020603050405020304" pitchFamily="18" charset="-78"/>
                          <a:cs typeface="Andalus" panose="02020603050405020304" pitchFamily="18" charset="-78"/>
                        </a:rPr>
                        <a:t>DID</a:t>
                      </a:r>
                      <a:endParaRPr lang="en-CA" sz="1400" b="1" dirty="0">
                        <a:latin typeface="Andalus" panose="02020603050405020304" pitchFamily="18" charset="-78"/>
                        <a:cs typeface="Andalus" panose="02020603050405020304" pitchFamily="18" charset="-78"/>
                      </a:endParaRPr>
                    </a:p>
                  </a:txBody>
                  <a:tcPr/>
                </a:tc>
              </a:tr>
              <a:tr h="755329">
                <a:tc>
                  <a:txBody>
                    <a:bodyPr/>
                    <a:lstStyle/>
                    <a:p>
                      <a:r>
                        <a:rPr lang="en-CA" sz="1400" b="1" dirty="0" smtClean="0">
                          <a:latin typeface="Andalus" panose="02020603050405020304" pitchFamily="18" charset="-78"/>
                          <a:cs typeface="Andalus" panose="02020603050405020304" pitchFamily="18" charset="-78"/>
                        </a:rPr>
                        <a:t>Automatisms</a:t>
                      </a:r>
                    </a:p>
                    <a:p>
                      <a:endParaRPr lang="en-CA" sz="1400" b="1" dirty="0" smtClean="0">
                        <a:latin typeface="Andalus" panose="02020603050405020304" pitchFamily="18" charset="-78"/>
                        <a:cs typeface="Andalus" panose="02020603050405020304" pitchFamily="18" charset="-78"/>
                      </a:endParaRPr>
                    </a:p>
                  </a:txBody>
                  <a:tcPr/>
                </a:tc>
                <a:tc>
                  <a:txBody>
                    <a:bodyPr/>
                    <a:lstStyle/>
                    <a:p>
                      <a:endParaRPr lang="en-CA" sz="1400" b="1" dirty="0">
                        <a:latin typeface="Andalus" panose="02020603050405020304" pitchFamily="18" charset="-78"/>
                        <a:cs typeface="Andalus" panose="02020603050405020304" pitchFamily="18" charset="-78"/>
                      </a:endParaRPr>
                    </a:p>
                  </a:txBody>
                  <a:tcPr/>
                </a:tc>
                <a:tc>
                  <a:txBody>
                    <a:bodyPr/>
                    <a:lstStyle/>
                    <a:p>
                      <a:r>
                        <a:rPr lang="en-CA" sz="1400" b="1" dirty="0" smtClean="0">
                          <a:latin typeface="Andalus" panose="02020603050405020304" pitchFamily="18" charset="-78"/>
                          <a:cs typeface="Andalus" panose="02020603050405020304" pitchFamily="18" charset="-78"/>
                        </a:rPr>
                        <a:t>Reduced awareness of surroundings</a:t>
                      </a:r>
                      <a:endParaRPr lang="en-CA" sz="1400" b="1" dirty="0">
                        <a:latin typeface="Andalus" panose="02020603050405020304" pitchFamily="18" charset="-78"/>
                        <a:cs typeface="Andalus" panose="02020603050405020304" pitchFamily="18" charset="-78"/>
                      </a:endParaRPr>
                    </a:p>
                  </a:txBody>
                  <a:tcPr/>
                </a:tc>
                <a:tc>
                  <a:txBody>
                    <a:bodyPr/>
                    <a:lstStyle/>
                    <a:p>
                      <a:r>
                        <a:rPr lang="en-CA" sz="1400" b="1" dirty="0" smtClean="0">
                          <a:latin typeface="Andalus" panose="02020603050405020304" pitchFamily="18" charset="-78"/>
                          <a:cs typeface="Andalus" panose="02020603050405020304" pitchFamily="18" charset="-78"/>
                        </a:rPr>
                        <a:t>Dissociative</a:t>
                      </a:r>
                    </a:p>
                    <a:p>
                      <a:r>
                        <a:rPr lang="en-CA" sz="1400" b="1" dirty="0" smtClean="0">
                          <a:latin typeface="Andalus" panose="02020603050405020304" pitchFamily="18" charset="-78"/>
                          <a:cs typeface="Andalus" panose="02020603050405020304" pitchFamily="18" charset="-78"/>
                        </a:rPr>
                        <a:t>Trance</a:t>
                      </a:r>
                      <a:r>
                        <a:rPr lang="en-CA" sz="1400" b="1" baseline="0" dirty="0" smtClean="0">
                          <a:latin typeface="Andalus" panose="02020603050405020304" pitchFamily="18" charset="-78"/>
                          <a:cs typeface="Andalus" panose="02020603050405020304" pitchFamily="18" charset="-78"/>
                        </a:rPr>
                        <a:t>  disorder</a:t>
                      </a:r>
                      <a:endParaRPr lang="en-CA" sz="1400" b="1" dirty="0">
                        <a:latin typeface="Andalus" panose="02020603050405020304" pitchFamily="18" charset="-78"/>
                        <a:cs typeface="Andalus" panose="02020603050405020304" pitchFamily="18" charset="-78"/>
                      </a:endParaRPr>
                    </a:p>
                  </a:txBody>
                  <a:tcPr/>
                </a:tc>
                <a:tc>
                  <a:txBody>
                    <a:bodyPr/>
                    <a:lstStyle/>
                    <a:p>
                      <a:endParaRPr lang="en-CA" sz="1400" b="1" dirty="0">
                        <a:latin typeface="Andalus" panose="02020603050405020304" pitchFamily="18" charset="-78"/>
                        <a:cs typeface="Andalus" panose="02020603050405020304" pitchFamily="18" charset="-78"/>
                      </a:endParaRPr>
                    </a:p>
                  </a:txBody>
                  <a:tcPr/>
                </a:tc>
              </a:tr>
              <a:tr h="755329">
                <a:tc>
                  <a:txBody>
                    <a:bodyPr/>
                    <a:lstStyle/>
                    <a:p>
                      <a:r>
                        <a:rPr lang="en-CA" sz="1400" b="1" dirty="0" smtClean="0">
                          <a:latin typeface="Andalus" panose="02020603050405020304" pitchFamily="18" charset="-78"/>
                          <a:cs typeface="Andalus" panose="02020603050405020304" pitchFamily="18" charset="-78"/>
                        </a:rPr>
                        <a:t>Childhood imagery</a:t>
                      </a:r>
                      <a:endParaRPr lang="en-CA" sz="1400" b="1" dirty="0">
                        <a:latin typeface="Andalus" panose="02020603050405020304" pitchFamily="18" charset="-78"/>
                        <a:cs typeface="Andalus" panose="02020603050405020304" pitchFamily="18" charset="-78"/>
                      </a:endParaRPr>
                    </a:p>
                  </a:txBody>
                  <a:tcPr/>
                </a:tc>
                <a:tc>
                  <a:txBody>
                    <a:bodyPr/>
                    <a:lstStyle/>
                    <a:p>
                      <a:endParaRPr lang="en-CA" sz="1400" b="1" dirty="0">
                        <a:latin typeface="Andalus" panose="02020603050405020304" pitchFamily="18" charset="-78"/>
                        <a:cs typeface="Andalus" panose="02020603050405020304" pitchFamily="18" charset="-78"/>
                      </a:endParaRPr>
                    </a:p>
                  </a:txBody>
                  <a:tcPr/>
                </a:tc>
                <a:tc>
                  <a:txBody>
                    <a:bodyPr/>
                    <a:lstStyle/>
                    <a:p>
                      <a:r>
                        <a:rPr lang="en-CA" sz="1400" b="1" dirty="0" smtClean="0">
                          <a:latin typeface="Andalus" panose="02020603050405020304" pitchFamily="18" charset="-78"/>
                          <a:cs typeface="Andalus" panose="02020603050405020304" pitchFamily="18" charset="-78"/>
                        </a:rPr>
                        <a:t>De-realization</a:t>
                      </a:r>
                      <a:endParaRPr lang="en-CA" sz="1400" b="1" dirty="0">
                        <a:latin typeface="Andalus" panose="02020603050405020304" pitchFamily="18" charset="-78"/>
                        <a:cs typeface="Andalus" panose="02020603050405020304" pitchFamily="18" charset="-78"/>
                      </a:endParaRPr>
                    </a:p>
                  </a:txBody>
                  <a:tcPr/>
                </a:tc>
                <a:tc>
                  <a:txBody>
                    <a:bodyPr/>
                    <a:lstStyle/>
                    <a:p>
                      <a:r>
                        <a:rPr lang="en-CA" sz="1400" b="1" dirty="0" smtClean="0">
                          <a:latin typeface="Andalus" panose="02020603050405020304" pitchFamily="18" charset="-78"/>
                          <a:cs typeface="Andalus" panose="02020603050405020304" pitchFamily="18" charset="-78"/>
                        </a:rPr>
                        <a:t>Possession trance disorder</a:t>
                      </a:r>
                      <a:endParaRPr lang="en-CA" sz="1400" b="1" dirty="0">
                        <a:latin typeface="Andalus" panose="02020603050405020304" pitchFamily="18" charset="-78"/>
                        <a:cs typeface="Andalus" panose="02020603050405020304" pitchFamily="18" charset="-78"/>
                      </a:endParaRPr>
                    </a:p>
                  </a:txBody>
                  <a:tcPr/>
                </a:tc>
                <a:tc>
                  <a:txBody>
                    <a:bodyPr/>
                    <a:lstStyle/>
                    <a:p>
                      <a:endParaRPr lang="en-CA" sz="1400" b="1" dirty="0">
                        <a:latin typeface="Andalus" panose="02020603050405020304" pitchFamily="18" charset="-78"/>
                        <a:cs typeface="Andalus" panose="02020603050405020304" pitchFamily="18" charset="-78"/>
                      </a:endParaRPr>
                    </a:p>
                  </a:txBody>
                  <a:tcPr/>
                </a:tc>
              </a:tr>
              <a:tr h="866170">
                <a:tc>
                  <a:txBody>
                    <a:bodyPr/>
                    <a:lstStyle/>
                    <a:p>
                      <a:r>
                        <a:rPr lang="en-CA" sz="1400" b="1" dirty="0" smtClean="0">
                          <a:latin typeface="Andalus" panose="02020603050405020304" pitchFamily="18" charset="-78"/>
                          <a:cs typeface="Andalus" panose="02020603050405020304" pitchFamily="18" charset="-78"/>
                        </a:rPr>
                        <a:t>Absorption/</a:t>
                      </a:r>
                    </a:p>
                    <a:p>
                      <a:r>
                        <a:rPr lang="en-CA" sz="1400" b="1" dirty="0" smtClean="0">
                          <a:latin typeface="Andalus" panose="02020603050405020304" pitchFamily="18" charset="-78"/>
                          <a:cs typeface="Andalus" panose="02020603050405020304" pitchFamily="18" charset="-78"/>
                        </a:rPr>
                        <a:t>Daydreaming</a:t>
                      </a:r>
                      <a:endParaRPr lang="en-CA" sz="1400" b="1" dirty="0">
                        <a:latin typeface="Andalus" panose="02020603050405020304" pitchFamily="18" charset="-78"/>
                        <a:cs typeface="Andalus" panose="02020603050405020304" pitchFamily="18" charset="-78"/>
                      </a:endParaRPr>
                    </a:p>
                  </a:txBody>
                  <a:tcPr/>
                </a:tc>
                <a:tc>
                  <a:txBody>
                    <a:bodyPr/>
                    <a:lstStyle/>
                    <a:p>
                      <a:endParaRPr lang="en-CA" sz="1400" b="1" dirty="0">
                        <a:latin typeface="Andalus" panose="02020603050405020304" pitchFamily="18" charset="-78"/>
                        <a:cs typeface="Andalus" panose="02020603050405020304" pitchFamily="18" charset="-78"/>
                      </a:endParaRPr>
                    </a:p>
                  </a:txBody>
                  <a:tcPr/>
                </a:tc>
                <a:tc>
                  <a:txBody>
                    <a:bodyPr/>
                    <a:lstStyle/>
                    <a:p>
                      <a:r>
                        <a:rPr lang="en-CA" sz="1400" b="1" dirty="0" smtClean="0">
                          <a:latin typeface="Andalus" panose="02020603050405020304" pitchFamily="18" charset="-78"/>
                          <a:cs typeface="Andalus" panose="02020603050405020304" pitchFamily="18" charset="-78"/>
                        </a:rPr>
                        <a:t>De-personalization</a:t>
                      </a:r>
                    </a:p>
                    <a:p>
                      <a:r>
                        <a:rPr lang="en-CA" sz="1400" b="1" dirty="0" smtClean="0">
                          <a:latin typeface="Andalus" panose="02020603050405020304" pitchFamily="18" charset="-78"/>
                          <a:cs typeface="Andalus" panose="02020603050405020304" pitchFamily="18" charset="-78"/>
                        </a:rPr>
                        <a:t>Amnesia for aspects</a:t>
                      </a:r>
                      <a:r>
                        <a:rPr lang="en-CA" sz="1400" b="1" baseline="0" dirty="0" smtClean="0">
                          <a:latin typeface="Andalus" panose="02020603050405020304" pitchFamily="18" charset="-78"/>
                          <a:cs typeface="Andalus" panose="02020603050405020304" pitchFamily="18" charset="-78"/>
                        </a:rPr>
                        <a:t> of trauma</a:t>
                      </a:r>
                      <a:endParaRPr lang="en-CA" sz="1400" b="1" dirty="0">
                        <a:latin typeface="Andalus" panose="02020603050405020304" pitchFamily="18" charset="-78"/>
                        <a:cs typeface="Andalus" panose="02020603050405020304" pitchFamily="18" charset="-78"/>
                      </a:endParaRPr>
                    </a:p>
                  </a:txBody>
                  <a:tcPr/>
                </a:tc>
                <a:tc>
                  <a:txBody>
                    <a:bodyPr/>
                    <a:lstStyle/>
                    <a:p>
                      <a:endParaRPr lang="en-CA" sz="1400" b="1" dirty="0">
                        <a:latin typeface="Andalus" panose="02020603050405020304" pitchFamily="18" charset="-78"/>
                        <a:cs typeface="Andalus" panose="02020603050405020304" pitchFamily="18" charset="-78"/>
                      </a:endParaRPr>
                    </a:p>
                  </a:txBody>
                  <a:tcPr/>
                </a:tc>
                <a:tc>
                  <a:txBody>
                    <a:bodyPr/>
                    <a:lstStyle/>
                    <a:p>
                      <a:endParaRPr lang="en-CA" sz="1400" b="1" dirty="0">
                        <a:latin typeface="Andalus" panose="02020603050405020304" pitchFamily="18" charset="-78"/>
                        <a:cs typeface="Andalus" panose="02020603050405020304" pitchFamily="18" charset="-78"/>
                      </a:endParaRPr>
                    </a:p>
                  </a:txBody>
                  <a:tcPr/>
                </a:tc>
              </a:tr>
            </a:tbl>
          </a:graphicData>
        </a:graphic>
      </p:graphicFrame>
    </p:spTree>
    <p:extLst>
      <p:ext uri="{BB962C8B-B14F-4D97-AF65-F5344CB8AC3E}">
        <p14:creationId xmlns:p14="http://schemas.microsoft.com/office/powerpoint/2010/main" val="1645612523"/>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5688632" cy="504056"/>
          </a:xfrm>
        </p:spPr>
        <p:txBody>
          <a:bodyPr>
            <a:noAutofit/>
          </a:bodyPr>
          <a:lstStyle/>
          <a:p>
            <a:r>
              <a:rPr lang="en-CA" sz="4400" dirty="0" smtClean="0"/>
              <a:t>Dissociation</a:t>
            </a:r>
            <a:endParaRPr lang="en-CA" sz="4400" dirty="0"/>
          </a:p>
        </p:txBody>
      </p:sp>
      <p:sp>
        <p:nvSpPr>
          <p:cNvPr id="3" name="Rectangle 2"/>
          <p:cNvSpPr/>
          <p:nvPr/>
        </p:nvSpPr>
        <p:spPr>
          <a:xfrm>
            <a:off x="179512" y="1196752"/>
            <a:ext cx="5040560" cy="5170646"/>
          </a:xfrm>
          <a:prstGeom prst="rect">
            <a:avLst/>
          </a:prstGeom>
        </p:spPr>
        <p:txBody>
          <a:bodyPr wrap="square">
            <a:spAutoFit/>
          </a:bodyPr>
          <a:lstStyle/>
          <a:p>
            <a:r>
              <a:rPr lang="en-CA" b="1" dirty="0"/>
              <a:t> </a:t>
            </a:r>
            <a:endParaRPr lang="en-CA" dirty="0"/>
          </a:p>
          <a:p>
            <a:pPr marL="457200" lvl="0" indent="-457200">
              <a:buFont typeface="Arial" panose="020B0604020202020204" pitchFamily="34" charset="0"/>
              <a:buChar char="•"/>
            </a:pPr>
            <a:r>
              <a:rPr lang="en-CA" sz="2400" dirty="0">
                <a:latin typeface="+mn-lt"/>
                <a:cs typeface="Andalus" panose="02020603050405020304" pitchFamily="18" charset="-78"/>
              </a:rPr>
              <a:t>A psychological mechanism by which </a:t>
            </a:r>
            <a:r>
              <a:rPr lang="en-CA" sz="2400" dirty="0" smtClean="0">
                <a:latin typeface="+mn-lt"/>
                <a:cs typeface="Andalus" panose="02020603050405020304" pitchFamily="18" charset="-78"/>
              </a:rPr>
              <a:t>discrete </a:t>
            </a:r>
            <a:r>
              <a:rPr lang="en-CA" sz="2400" dirty="0">
                <a:latin typeface="+mn-lt"/>
                <a:cs typeface="Andalus" panose="02020603050405020304" pitchFamily="18" charset="-78"/>
              </a:rPr>
              <a:t>states are kept </a:t>
            </a:r>
            <a:r>
              <a:rPr lang="en-CA" sz="2400" dirty="0" smtClean="0">
                <a:latin typeface="+mn-lt"/>
                <a:cs typeface="Andalus" panose="02020603050405020304" pitchFamily="18" charset="-78"/>
              </a:rPr>
              <a:t>separate and </a:t>
            </a:r>
            <a:r>
              <a:rPr lang="en-CA" sz="2400" dirty="0">
                <a:latin typeface="+mn-lt"/>
                <a:cs typeface="Andalus" panose="02020603050405020304" pitchFamily="18" charset="-78"/>
              </a:rPr>
              <a:t>trauma states are formed.</a:t>
            </a:r>
          </a:p>
          <a:p>
            <a:r>
              <a:rPr lang="en-CA" sz="2400" dirty="0">
                <a:latin typeface="+mn-lt"/>
                <a:cs typeface="Andalus" panose="02020603050405020304" pitchFamily="18" charset="-78"/>
              </a:rPr>
              <a:t> </a:t>
            </a:r>
          </a:p>
          <a:p>
            <a:r>
              <a:rPr lang="en-CA" sz="2400" dirty="0">
                <a:latin typeface="+mn-lt"/>
                <a:cs typeface="Andalus" panose="02020603050405020304" pitchFamily="18" charset="-78"/>
              </a:rPr>
              <a:t> </a:t>
            </a:r>
          </a:p>
          <a:p>
            <a:pPr marL="457200" indent="-457200">
              <a:buFont typeface="Arial" panose="020B0604020202020204" pitchFamily="34" charset="0"/>
              <a:buChar char="•"/>
            </a:pPr>
            <a:r>
              <a:rPr lang="en-CA" sz="2400" dirty="0">
                <a:latin typeface="+mn-lt"/>
                <a:cs typeface="Andalus" panose="02020603050405020304" pitchFamily="18" charset="-78"/>
              </a:rPr>
              <a:t>Can be defined as a </a:t>
            </a:r>
            <a:r>
              <a:rPr lang="en-CA" sz="2400" dirty="0" smtClean="0">
                <a:latin typeface="+mn-lt"/>
                <a:cs typeface="Andalus" panose="02020603050405020304" pitchFamily="18" charset="-78"/>
              </a:rPr>
              <a:t>disruption </a:t>
            </a:r>
            <a:r>
              <a:rPr lang="en-CA" sz="2400" dirty="0">
                <a:latin typeface="+mn-lt"/>
                <a:cs typeface="Andalus" panose="02020603050405020304" pitchFamily="18" charset="-78"/>
              </a:rPr>
              <a:t>in the usually integrated </a:t>
            </a:r>
            <a:r>
              <a:rPr lang="en-CA" sz="2400" dirty="0" smtClean="0">
                <a:latin typeface="+mn-lt"/>
                <a:cs typeface="Andalus" panose="02020603050405020304" pitchFamily="18" charset="-78"/>
              </a:rPr>
              <a:t>function of consciousness, memory, identity, sensation,  motor function, or </a:t>
            </a:r>
            <a:r>
              <a:rPr lang="en-CA" sz="2400" dirty="0">
                <a:latin typeface="+mn-lt"/>
                <a:cs typeface="Andalus" panose="02020603050405020304" pitchFamily="18" charset="-78"/>
              </a:rPr>
              <a:t>perception of the environment.</a:t>
            </a:r>
          </a:p>
          <a:p>
            <a:pPr algn="r"/>
            <a:r>
              <a:rPr lang="en-CA" sz="2400" b="1" dirty="0">
                <a:latin typeface="Andalus" panose="02020603050405020304" pitchFamily="18" charset="-78"/>
                <a:cs typeface="Andalus" panose="02020603050405020304" pitchFamily="18" charset="-78"/>
              </a:rPr>
              <a:t> </a:t>
            </a:r>
            <a:r>
              <a:rPr lang="en-CA" dirty="0" smtClean="0">
                <a:latin typeface="Andalus" panose="02020603050405020304" pitchFamily="18" charset="-78"/>
                <a:cs typeface="Andalus" panose="02020603050405020304" pitchFamily="18" charset="-78"/>
              </a:rPr>
              <a:t>(</a:t>
            </a:r>
            <a:r>
              <a:rPr lang="en-CA" dirty="0">
                <a:latin typeface="Andalus" panose="02020603050405020304" pitchFamily="18" charset="-78"/>
                <a:cs typeface="Andalus" panose="02020603050405020304" pitchFamily="18" charset="-78"/>
              </a:rPr>
              <a:t>Gingrich, 2013)</a:t>
            </a: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462427"/>
            <a:ext cx="3625821" cy="1933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2120282"/>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07804681"/>
              </p:ext>
            </p:extLst>
          </p:nvPr>
        </p:nvGraphicFramePr>
        <p:xfrm>
          <a:off x="3877984" y="1700808"/>
          <a:ext cx="4908857"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3" name="Rectangle 1"/>
          <p:cNvSpPr>
            <a:spLocks noChangeArrowheads="1"/>
          </p:cNvSpPr>
          <p:nvPr/>
        </p:nvSpPr>
        <p:spPr bwMode="auto">
          <a:xfrm>
            <a:off x="0" y="0"/>
            <a:ext cx="387798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a:off x="1043608" y="1412776"/>
            <a:ext cx="3429024" cy="4524315"/>
          </a:xfrm>
          <a:prstGeom prst="rect">
            <a:avLst/>
          </a:prstGeom>
          <a:noFill/>
        </p:spPr>
        <p:txBody>
          <a:bodyPr wrap="square" rtlCol="0">
            <a:spAutoFit/>
          </a:bodyPr>
          <a:lstStyle/>
          <a:p>
            <a:pPr lvl="0"/>
            <a:r>
              <a:rPr lang="en-US" sz="2400" b="1" dirty="0" smtClean="0">
                <a:latin typeface="Garamond" pitchFamily="18" charset="0"/>
                <a:ea typeface="Times New Roman" pitchFamily="18" charset="0"/>
                <a:cs typeface="Times New Roman" pitchFamily="18" charset="0"/>
              </a:rPr>
              <a:t>Time Loss</a:t>
            </a:r>
          </a:p>
          <a:p>
            <a:pPr lvl="0"/>
            <a:r>
              <a:rPr lang="en-US" sz="2400" b="1" dirty="0" smtClean="0">
                <a:latin typeface="Garamond" pitchFamily="18" charset="0"/>
                <a:ea typeface="Times New Roman" pitchFamily="18" charset="0"/>
                <a:cs typeface="Times New Roman" pitchFamily="18" charset="0"/>
              </a:rPr>
              <a:t>Insomnia</a:t>
            </a:r>
            <a:endParaRPr lang="en-US" sz="2400" b="1" dirty="0" smtClean="0">
              <a:latin typeface="Garamond" pitchFamily="18" charset="0"/>
            </a:endParaRPr>
          </a:p>
          <a:p>
            <a:pPr lvl="0"/>
            <a:r>
              <a:rPr lang="en-US" sz="2400" b="1" dirty="0" smtClean="0">
                <a:latin typeface="Garamond" pitchFamily="18" charset="0"/>
                <a:ea typeface="Times New Roman" pitchFamily="18" charset="0"/>
                <a:cs typeface="Times New Roman" pitchFamily="18" charset="0"/>
              </a:rPr>
              <a:t>Mania	</a:t>
            </a:r>
          </a:p>
          <a:p>
            <a:pPr lvl="0"/>
            <a:r>
              <a:rPr lang="en-US" sz="2400" b="1" dirty="0" smtClean="0">
                <a:latin typeface="Garamond" pitchFamily="18" charset="0"/>
                <a:ea typeface="Times New Roman" pitchFamily="18" charset="0"/>
                <a:cs typeface="Times New Roman" pitchFamily="18" charset="0"/>
              </a:rPr>
              <a:t>Feeling Numb</a:t>
            </a:r>
            <a:endParaRPr lang="en-US" sz="2400" b="1" dirty="0" smtClean="0">
              <a:latin typeface="Garamond" pitchFamily="18" charset="0"/>
            </a:endParaRPr>
          </a:p>
          <a:p>
            <a:pPr lvl="0"/>
            <a:r>
              <a:rPr lang="en-US" sz="2400" b="1" dirty="0" smtClean="0">
                <a:latin typeface="Garamond" pitchFamily="18" charset="0"/>
                <a:ea typeface="Times New Roman" pitchFamily="18" charset="0"/>
                <a:cs typeface="Times New Roman" pitchFamily="18" charset="0"/>
              </a:rPr>
              <a:t>Irritability	</a:t>
            </a:r>
          </a:p>
          <a:p>
            <a:pPr lvl="0"/>
            <a:r>
              <a:rPr lang="en-US" sz="2400" b="1" dirty="0" smtClean="0">
                <a:latin typeface="Garamond" pitchFamily="18" charset="0"/>
                <a:ea typeface="Times New Roman" pitchFamily="18" charset="0"/>
                <a:cs typeface="Times New Roman" pitchFamily="18" charset="0"/>
              </a:rPr>
              <a:t>Out of body experience</a:t>
            </a:r>
            <a:endParaRPr lang="en-US" sz="2400" b="1" dirty="0" smtClean="0">
              <a:latin typeface="Garamond" pitchFamily="18" charset="0"/>
            </a:endParaRPr>
          </a:p>
          <a:p>
            <a:pPr lvl="0"/>
            <a:r>
              <a:rPr lang="en-US" sz="2400" b="1" dirty="0" smtClean="0">
                <a:latin typeface="Garamond" pitchFamily="18" charset="0"/>
                <a:ea typeface="Times New Roman" pitchFamily="18" charset="0"/>
                <a:cs typeface="Times New Roman" pitchFamily="18" charset="0"/>
              </a:rPr>
              <a:t>Self-mutilation</a:t>
            </a:r>
          </a:p>
          <a:p>
            <a:pPr lvl="0"/>
            <a:r>
              <a:rPr lang="en-US" sz="2400" b="1" dirty="0" smtClean="0">
                <a:latin typeface="Garamond" pitchFamily="18" charset="0"/>
                <a:ea typeface="Times New Roman" pitchFamily="18" charset="0"/>
                <a:cs typeface="Times New Roman" pitchFamily="18" charset="0"/>
              </a:rPr>
              <a:t>Suicidal Ideation</a:t>
            </a:r>
          </a:p>
          <a:p>
            <a:pPr lvl="0"/>
            <a:r>
              <a:rPr lang="en-US" sz="2400" b="1" dirty="0" smtClean="0">
                <a:latin typeface="Garamond" pitchFamily="18" charset="0"/>
                <a:ea typeface="Times New Roman" pitchFamily="18" charset="0"/>
                <a:cs typeface="Times New Roman" pitchFamily="18" charset="0"/>
              </a:rPr>
              <a:t>Phobias	</a:t>
            </a:r>
          </a:p>
          <a:p>
            <a:pPr lvl="0"/>
            <a:r>
              <a:rPr lang="en-US" sz="2400" b="1" dirty="0" smtClean="0">
                <a:latin typeface="Garamond" pitchFamily="18" charset="0"/>
                <a:ea typeface="Times New Roman" pitchFamily="18" charset="0"/>
                <a:cs typeface="Times New Roman" pitchFamily="18" charset="0"/>
              </a:rPr>
              <a:t>Mood  Swings</a:t>
            </a:r>
          </a:p>
          <a:p>
            <a:pPr lvl="0"/>
            <a:r>
              <a:rPr lang="en-US" sz="2400" b="1" dirty="0" smtClean="0">
                <a:latin typeface="Garamond" pitchFamily="18" charset="0"/>
                <a:ea typeface="Times New Roman" pitchFamily="18" charset="0"/>
                <a:cs typeface="Times New Roman" pitchFamily="18" charset="0"/>
              </a:rPr>
              <a:t>Flashbacks             Anorexia/Bulimia</a:t>
            </a:r>
            <a:endParaRPr lang="en-US" sz="2400" b="1" dirty="0">
              <a:latin typeface="Garamond" pitchFamily="18" charset="0"/>
            </a:endParaRPr>
          </a:p>
        </p:txBody>
      </p:sp>
      <p:sp>
        <p:nvSpPr>
          <p:cNvPr id="2" name="Rectangle 1"/>
          <p:cNvSpPr/>
          <p:nvPr/>
        </p:nvSpPr>
        <p:spPr>
          <a:xfrm>
            <a:off x="563162" y="204907"/>
            <a:ext cx="8352928" cy="1323439"/>
          </a:xfrm>
          <a:prstGeom prst="rect">
            <a:avLst/>
          </a:prstGeom>
        </p:spPr>
        <p:txBody>
          <a:bodyPr wrap="square">
            <a:spAutoFit/>
          </a:bodyPr>
          <a:lstStyle/>
          <a:p>
            <a:pPr algn="ctr"/>
            <a:r>
              <a:rPr lang="en-US" sz="4000" dirty="0">
                <a:solidFill>
                  <a:schemeClr val="accent1"/>
                </a:solidFill>
                <a:effectLst>
                  <a:outerShdw blurRad="38100" dist="38100" dir="2700000" algn="tl">
                    <a:srgbClr val="000000">
                      <a:alpha val="43137"/>
                    </a:srgbClr>
                  </a:outerShdw>
                </a:effectLst>
                <a:latin typeface="+mj-lt"/>
              </a:rPr>
              <a:t>Dissociation of the Person</a:t>
            </a:r>
          </a:p>
          <a:p>
            <a:pPr algn="ctr"/>
            <a:r>
              <a:rPr lang="en-US" sz="4000" dirty="0">
                <a:solidFill>
                  <a:schemeClr val="accent1"/>
                </a:solidFill>
                <a:effectLst>
                  <a:outerShdw blurRad="38100" dist="38100" dir="2700000" algn="tl">
                    <a:srgbClr val="000000">
                      <a:alpha val="43137"/>
                    </a:srgbClr>
                  </a:outerShdw>
                </a:effectLst>
                <a:latin typeface="+mj-lt"/>
              </a:rPr>
              <a:t>CTSD</a:t>
            </a:r>
          </a:p>
        </p:txBody>
      </p:sp>
    </p:spTree>
    <p:extLst>
      <p:ext uri="{BB962C8B-B14F-4D97-AF65-F5344CB8AC3E}">
        <p14:creationId xmlns:p14="http://schemas.microsoft.com/office/powerpoint/2010/main" val="2331602978"/>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Horizontal)">
                                      <p:cBhvr>
                                        <p:cTn id="13"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8625" y="332656"/>
            <a:ext cx="7924800" cy="667469"/>
          </a:xfrm>
        </p:spPr>
        <p:txBody>
          <a:bodyPr>
            <a:normAutofit fontScale="90000"/>
          </a:bodyPr>
          <a:lstStyle/>
          <a:p>
            <a:pPr algn="ctr"/>
            <a:r>
              <a:rPr lang="en-US" b="1" dirty="0" smtClean="0">
                <a:latin typeface="Andalus" panose="02020603050405020304" pitchFamily="18" charset="-78"/>
                <a:cs typeface="Andalus" panose="02020603050405020304" pitchFamily="18" charset="-78"/>
              </a:rPr>
              <a:t/>
            </a:r>
            <a:br>
              <a:rPr lang="en-US" b="1" dirty="0" smtClean="0">
                <a:latin typeface="Andalus" panose="02020603050405020304" pitchFamily="18" charset="-78"/>
                <a:cs typeface="Andalus" panose="02020603050405020304" pitchFamily="18" charset="-78"/>
              </a:rPr>
            </a:br>
            <a:r>
              <a:rPr lang="en-US" b="1" dirty="0">
                <a:latin typeface="Andalus" panose="02020603050405020304" pitchFamily="18" charset="-78"/>
                <a:cs typeface="Andalus" panose="02020603050405020304" pitchFamily="18" charset="-78"/>
              </a:rPr>
              <a:t/>
            </a:r>
            <a:br>
              <a:rPr lang="en-US" b="1" dirty="0">
                <a:latin typeface="Andalus" panose="02020603050405020304" pitchFamily="18" charset="-78"/>
                <a:cs typeface="Andalus" panose="02020603050405020304" pitchFamily="18" charset="-78"/>
              </a:rPr>
            </a:br>
            <a:r>
              <a:rPr lang="en-US" b="1" dirty="0" smtClean="0">
                <a:latin typeface="Andalus" panose="02020603050405020304" pitchFamily="18" charset="-78"/>
                <a:cs typeface="Andalus" panose="02020603050405020304" pitchFamily="18" charset="-78"/>
              </a:rPr>
              <a:t>Widely </a:t>
            </a:r>
            <a:r>
              <a:rPr lang="en-US" b="1" dirty="0">
                <a:latin typeface="Andalus" panose="02020603050405020304" pitchFamily="18" charset="-78"/>
                <a:cs typeface="Andalus" panose="02020603050405020304" pitchFamily="18" charset="-78"/>
              </a:rPr>
              <a:t>Different Stressors</a:t>
            </a:r>
            <a:endParaRPr lang="en-US" b="1" dirty="0" smtClean="0">
              <a:latin typeface="Andalus" panose="02020603050405020304" pitchFamily="18" charset="-78"/>
              <a:cs typeface="Andalus"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3634542"/>
              </p:ext>
            </p:extLst>
          </p:nvPr>
        </p:nvGraphicFramePr>
        <p:xfrm>
          <a:off x="0" y="1214438"/>
          <a:ext cx="8458200" cy="564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2482768"/>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541" y="1700808"/>
            <a:ext cx="485612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53536"/>
            <a:ext cx="5952654" cy="1143000"/>
          </a:xfrm>
        </p:spPr>
        <p:txBody>
          <a:bodyPr/>
          <a:lstStyle/>
          <a:p>
            <a:r>
              <a:rPr lang="en-CA" dirty="0" err="1" smtClean="0"/>
              <a:t>Derealization</a:t>
            </a:r>
            <a:endParaRPr lang="en-CA" dirty="0"/>
          </a:p>
        </p:txBody>
      </p:sp>
      <p:sp>
        <p:nvSpPr>
          <p:cNvPr id="3" name="Content Placeholder 2"/>
          <p:cNvSpPr>
            <a:spLocks noGrp="1"/>
          </p:cNvSpPr>
          <p:nvPr>
            <p:ph idx="1"/>
          </p:nvPr>
        </p:nvSpPr>
        <p:spPr>
          <a:xfrm>
            <a:off x="323528" y="1628800"/>
            <a:ext cx="6480720" cy="4525963"/>
          </a:xfrm>
        </p:spPr>
        <p:txBody>
          <a:bodyPr/>
          <a:lstStyle/>
          <a:p>
            <a:endParaRPr lang="en-CA" sz="2400" dirty="0"/>
          </a:p>
          <a:p>
            <a:r>
              <a:rPr lang="en-CA" sz="2800" dirty="0" smtClean="0"/>
              <a:t>One’s surroundings </a:t>
            </a:r>
            <a:r>
              <a:rPr lang="en-CA" sz="2800" dirty="0" smtClean="0"/>
              <a:t>or</a:t>
            </a:r>
          </a:p>
          <a:p>
            <a:pPr marL="0" indent="0">
              <a:buNone/>
            </a:pPr>
            <a:r>
              <a:rPr lang="en-CA" sz="2800" dirty="0" smtClean="0"/>
              <a:t> </a:t>
            </a:r>
            <a:r>
              <a:rPr lang="en-CA" sz="2800" dirty="0" smtClean="0"/>
              <a:t>other people seem </a:t>
            </a:r>
            <a:endParaRPr lang="en-CA" sz="2800" dirty="0" smtClean="0"/>
          </a:p>
          <a:p>
            <a:pPr marL="0" indent="0">
              <a:buNone/>
            </a:pPr>
            <a:r>
              <a:rPr lang="en-CA" sz="2800" dirty="0" smtClean="0"/>
              <a:t>strange </a:t>
            </a:r>
            <a:r>
              <a:rPr lang="en-CA" sz="2800" dirty="0" smtClean="0"/>
              <a:t>o</a:t>
            </a:r>
            <a:r>
              <a:rPr lang="en-CA" sz="2800" dirty="0" smtClean="0"/>
              <a:t>r unfamiliar</a:t>
            </a:r>
            <a:endParaRPr lang="en-CA" sz="2800" dirty="0" smtClean="0"/>
          </a:p>
          <a:p>
            <a:endParaRPr lang="en-CA" sz="2800" dirty="0"/>
          </a:p>
          <a:p>
            <a:r>
              <a:rPr lang="en-CA" sz="2800" dirty="0" smtClean="0"/>
              <a:t>Identity Confusion</a:t>
            </a:r>
          </a:p>
          <a:p>
            <a:endParaRPr lang="en-CA" sz="2800" dirty="0"/>
          </a:p>
          <a:p>
            <a:r>
              <a:rPr lang="en-CA" sz="2800" dirty="0" smtClean="0"/>
              <a:t>Identity Alteration</a:t>
            </a:r>
            <a:endParaRPr lang="en-CA" sz="2800" dirty="0"/>
          </a:p>
        </p:txBody>
      </p:sp>
    </p:spTree>
    <p:extLst>
      <p:ext uri="{BB962C8B-B14F-4D97-AF65-F5344CB8AC3E}">
        <p14:creationId xmlns:p14="http://schemas.microsoft.com/office/powerpoint/2010/main" val="1997731851"/>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6491064" cy="1143000"/>
          </a:xfrm>
        </p:spPr>
        <p:txBody>
          <a:bodyPr/>
          <a:lstStyle/>
          <a:p>
            <a:r>
              <a:rPr lang="en-CA" dirty="0" smtClean="0"/>
              <a:t>Depersonalization</a:t>
            </a:r>
            <a:endParaRPr lang="en-CA" dirty="0"/>
          </a:p>
        </p:txBody>
      </p:sp>
      <p:sp>
        <p:nvSpPr>
          <p:cNvPr id="3" name="Content Placeholder 2"/>
          <p:cNvSpPr>
            <a:spLocks noGrp="1"/>
          </p:cNvSpPr>
          <p:nvPr>
            <p:ph idx="1"/>
          </p:nvPr>
        </p:nvSpPr>
        <p:spPr>
          <a:xfrm>
            <a:off x="683568" y="1772816"/>
            <a:ext cx="7200800" cy="4525963"/>
          </a:xfrm>
        </p:spPr>
        <p:txBody>
          <a:bodyPr>
            <a:normAutofit/>
          </a:bodyPr>
          <a:lstStyle/>
          <a:p>
            <a:r>
              <a:rPr lang="en-CA" dirty="0"/>
              <a:t> </a:t>
            </a:r>
            <a:r>
              <a:rPr lang="en-CA" sz="2800" dirty="0" smtClean="0"/>
              <a:t>Sense of detachment from self</a:t>
            </a:r>
          </a:p>
          <a:p>
            <a:pPr marL="457200" lvl="1" indent="0">
              <a:buNone/>
            </a:pPr>
            <a:r>
              <a:rPr lang="en-CA" sz="2800" dirty="0" smtClean="0"/>
              <a:t>	</a:t>
            </a:r>
            <a:endParaRPr lang="en-CA" sz="2800" dirty="0"/>
          </a:p>
          <a:p>
            <a:r>
              <a:rPr lang="en-CA" sz="2800" dirty="0" smtClean="0"/>
              <a:t>Sense </a:t>
            </a:r>
            <a:r>
              <a:rPr lang="en-CA" sz="2800" dirty="0"/>
              <a:t>of alienation from </a:t>
            </a:r>
            <a:r>
              <a:rPr lang="en-CA" sz="2800" dirty="0" smtClean="0"/>
              <a:t>self</a:t>
            </a:r>
          </a:p>
          <a:p>
            <a:endParaRPr lang="en-CA" sz="2800" dirty="0"/>
          </a:p>
          <a:p>
            <a:r>
              <a:rPr lang="en-CA" sz="2800" dirty="0" smtClean="0"/>
              <a:t>Rapid moods swings and emotional outbursts that feel out of the person’s control – disconnected from body and behavior </a:t>
            </a:r>
          </a:p>
          <a:p>
            <a:pPr lvl="1"/>
            <a:endParaRPr lang="en-CA" dirty="0" smtClean="0"/>
          </a:p>
          <a:p>
            <a:pPr marL="457200" lvl="1" indent="0">
              <a:buNone/>
            </a:pPr>
            <a:r>
              <a:rPr lang="en-CA" dirty="0" smtClean="0"/>
              <a:t>.</a:t>
            </a:r>
          </a:p>
        </p:txBody>
      </p:sp>
    </p:spTree>
    <p:extLst>
      <p:ext uri="{BB962C8B-B14F-4D97-AF65-F5344CB8AC3E}">
        <p14:creationId xmlns:p14="http://schemas.microsoft.com/office/powerpoint/2010/main" val="205807751"/>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6491064" cy="1143000"/>
          </a:xfrm>
        </p:spPr>
        <p:txBody>
          <a:bodyPr/>
          <a:lstStyle/>
          <a:p>
            <a:r>
              <a:rPr lang="en-CA" dirty="0" smtClean="0"/>
              <a:t>Identity Confusion</a:t>
            </a:r>
            <a:endParaRPr lang="en-CA" dirty="0"/>
          </a:p>
        </p:txBody>
      </p:sp>
      <p:sp>
        <p:nvSpPr>
          <p:cNvPr id="3" name="Content Placeholder 2"/>
          <p:cNvSpPr>
            <a:spLocks noGrp="1"/>
          </p:cNvSpPr>
          <p:nvPr>
            <p:ph idx="1"/>
          </p:nvPr>
        </p:nvSpPr>
        <p:spPr/>
        <p:txBody>
          <a:bodyPr>
            <a:normAutofit/>
          </a:bodyPr>
          <a:lstStyle/>
          <a:p>
            <a:r>
              <a:rPr lang="en-CA" sz="2800" dirty="0" smtClean="0"/>
              <a:t>Struggle profoundly with their sense of self &amp; identity</a:t>
            </a:r>
          </a:p>
          <a:p>
            <a:endParaRPr lang="en-CA" sz="2800" dirty="0"/>
          </a:p>
          <a:p>
            <a:r>
              <a:rPr lang="en-CA" sz="2800" dirty="0" smtClean="0"/>
              <a:t>This is due to the lack of integration of states (emotions, experiences with memory)</a:t>
            </a:r>
          </a:p>
          <a:p>
            <a:endParaRPr lang="en-CA" sz="2800" dirty="0"/>
          </a:p>
          <a:p>
            <a:r>
              <a:rPr lang="en-CA" sz="2800" dirty="0" smtClean="0"/>
              <a:t>Due to so much inconsistency people become very confused as they try to sort out who they really are.</a:t>
            </a:r>
            <a:endParaRPr lang="en-CA" sz="2800" dirty="0"/>
          </a:p>
          <a:p>
            <a:endParaRPr lang="en-CA" dirty="0"/>
          </a:p>
        </p:txBody>
      </p:sp>
    </p:spTree>
    <p:extLst>
      <p:ext uri="{BB962C8B-B14F-4D97-AF65-F5344CB8AC3E}">
        <p14:creationId xmlns:p14="http://schemas.microsoft.com/office/powerpoint/2010/main" val="2781259439"/>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6635080" cy="1143000"/>
          </a:xfrm>
        </p:spPr>
        <p:txBody>
          <a:bodyPr/>
          <a:lstStyle/>
          <a:p>
            <a:r>
              <a:rPr lang="en-CA" dirty="0" smtClean="0"/>
              <a:t>Identity Alteration</a:t>
            </a:r>
            <a:endParaRPr lang="en-CA" dirty="0"/>
          </a:p>
        </p:txBody>
      </p:sp>
      <p:sp>
        <p:nvSpPr>
          <p:cNvPr id="3" name="Content Placeholder 2"/>
          <p:cNvSpPr>
            <a:spLocks noGrp="1"/>
          </p:cNvSpPr>
          <p:nvPr>
            <p:ph idx="1"/>
          </p:nvPr>
        </p:nvSpPr>
        <p:spPr>
          <a:xfrm>
            <a:off x="457200" y="1412776"/>
            <a:ext cx="8229600" cy="4713387"/>
          </a:xfrm>
        </p:spPr>
        <p:txBody>
          <a:bodyPr>
            <a:noAutofit/>
          </a:bodyPr>
          <a:lstStyle/>
          <a:p>
            <a:r>
              <a:rPr lang="en-CA" sz="2400" dirty="0" smtClean="0"/>
              <a:t>The assuming of different identities that are much more distinct than social or functional roles</a:t>
            </a:r>
          </a:p>
          <a:p>
            <a:endParaRPr lang="en-CA" sz="2400" dirty="0"/>
          </a:p>
          <a:p>
            <a:r>
              <a:rPr lang="en-CA" sz="2400" dirty="0" smtClean="0"/>
              <a:t>Often feel they are a different person/give themselves different names</a:t>
            </a:r>
          </a:p>
          <a:p>
            <a:pPr marL="0" indent="0">
              <a:buNone/>
            </a:pPr>
            <a:endParaRPr lang="en-CA" sz="2400" dirty="0"/>
          </a:p>
          <a:p>
            <a:r>
              <a:rPr lang="en-CA" sz="2400" dirty="0" smtClean="0"/>
              <a:t>Feedback from others is they seem like a different person</a:t>
            </a:r>
          </a:p>
          <a:p>
            <a:endParaRPr lang="en-CA" sz="2400" dirty="0"/>
          </a:p>
          <a:p>
            <a:r>
              <a:rPr lang="en-CA" sz="2400" dirty="0" smtClean="0"/>
              <a:t>Often feel like they’re a different age</a:t>
            </a:r>
            <a:endParaRPr lang="en-CA" sz="2400" dirty="0"/>
          </a:p>
        </p:txBody>
      </p:sp>
    </p:spTree>
    <p:extLst>
      <p:ext uri="{BB962C8B-B14F-4D97-AF65-F5344CB8AC3E}">
        <p14:creationId xmlns:p14="http://schemas.microsoft.com/office/powerpoint/2010/main" val="31313717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5987008" cy="1143000"/>
          </a:xfrm>
        </p:spPr>
        <p:txBody>
          <a:bodyPr/>
          <a:lstStyle/>
          <a:p>
            <a:r>
              <a:rPr lang="en-CA" dirty="0" smtClean="0"/>
              <a:t>Amnesia</a:t>
            </a:r>
            <a:endParaRPr lang="en-CA" dirty="0"/>
          </a:p>
        </p:txBody>
      </p:sp>
      <p:sp>
        <p:nvSpPr>
          <p:cNvPr id="3" name="Content Placeholder 2"/>
          <p:cNvSpPr>
            <a:spLocks noGrp="1"/>
          </p:cNvSpPr>
          <p:nvPr>
            <p:ph idx="1"/>
          </p:nvPr>
        </p:nvSpPr>
        <p:spPr/>
        <p:txBody>
          <a:bodyPr>
            <a:normAutofit/>
          </a:bodyPr>
          <a:lstStyle/>
          <a:p>
            <a:r>
              <a:rPr lang="en-CA" sz="2800" dirty="0" smtClean="0"/>
              <a:t>Specific and significant memory blocks for time that has passed but cannot be accounted for</a:t>
            </a:r>
          </a:p>
          <a:p>
            <a:endParaRPr lang="en-CA" sz="2800" dirty="0"/>
          </a:p>
          <a:p>
            <a:r>
              <a:rPr lang="en-CA" sz="2800" dirty="0" smtClean="0"/>
              <a:t>Current memory gaps for hours or days at a time</a:t>
            </a:r>
          </a:p>
          <a:p>
            <a:endParaRPr lang="en-CA" sz="2800" dirty="0"/>
          </a:p>
          <a:p>
            <a:r>
              <a:rPr lang="en-CA" sz="2800" dirty="0" smtClean="0"/>
              <a:t>Amnesia is the main symptom of dissociative amnesia disorder </a:t>
            </a:r>
            <a:endParaRPr lang="en-CA" sz="2800" dirty="0"/>
          </a:p>
        </p:txBody>
      </p:sp>
    </p:spTree>
    <p:extLst>
      <p:ext uri="{BB962C8B-B14F-4D97-AF65-F5344CB8AC3E}">
        <p14:creationId xmlns:p14="http://schemas.microsoft.com/office/powerpoint/2010/main" val="2601314668"/>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3" y="260648"/>
            <a:ext cx="6563072" cy="943216"/>
          </a:xfrm>
        </p:spPr>
        <p:txBody>
          <a:bodyPr/>
          <a:lstStyle/>
          <a:p>
            <a:r>
              <a:rPr lang="en-CA" dirty="0" smtClean="0"/>
              <a:t>Soul - Body</a:t>
            </a:r>
            <a:endParaRPr lang="en-CA" dirty="0"/>
          </a:p>
        </p:txBody>
      </p:sp>
      <p:pic>
        <p:nvPicPr>
          <p:cNvPr id="880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980729"/>
            <a:ext cx="648072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764498"/>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214422"/>
          </a:xfrm>
        </p:spPr>
        <p:txBody>
          <a:bodyPr>
            <a:normAutofit/>
          </a:bodyPr>
          <a:lstStyle/>
          <a:p>
            <a:pPr algn="ctr"/>
            <a:r>
              <a:rPr lang="en-US" dirty="0" smtClean="0">
                <a:latin typeface="+mn-lt"/>
              </a:rPr>
              <a:t>Fragmentation (DID)</a:t>
            </a:r>
            <a:endParaRPr lang="en-US"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68599"/>
              </p:ext>
            </p:extLst>
          </p:nvPr>
        </p:nvGraphicFramePr>
        <p:xfrm>
          <a:off x="457200" y="1285860"/>
          <a:ext cx="8229600" cy="5168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903542"/>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7283152" cy="1143000"/>
          </a:xfrm>
        </p:spPr>
        <p:txBody>
          <a:bodyPr>
            <a:normAutofit/>
          </a:bodyPr>
          <a:lstStyle/>
          <a:p>
            <a:r>
              <a:rPr lang="en-CA" sz="4000" dirty="0" smtClean="0"/>
              <a:t>EARLY CHILDHOOD TRAUMA</a:t>
            </a:r>
            <a:endParaRPr lang="en-CA" sz="4000" dirty="0"/>
          </a:p>
        </p:txBody>
      </p:sp>
      <p:sp>
        <p:nvSpPr>
          <p:cNvPr id="3" name="Content Placeholder 2"/>
          <p:cNvSpPr>
            <a:spLocks noGrp="1"/>
          </p:cNvSpPr>
          <p:nvPr>
            <p:ph idx="1"/>
          </p:nvPr>
        </p:nvSpPr>
        <p:spPr/>
        <p:txBody>
          <a:bodyPr/>
          <a:lstStyle/>
          <a:p>
            <a:pPr lvl="0">
              <a:spcAft>
                <a:spcPts val="0"/>
              </a:spcAft>
              <a:buFont typeface="Times New Roman"/>
              <a:buChar char="•"/>
              <a:tabLst>
                <a:tab pos="457200" algn="l"/>
              </a:tabLst>
            </a:pPr>
            <a:r>
              <a:rPr lang="en-CA" sz="2800" dirty="0">
                <a:latin typeface="Times New Roman"/>
                <a:ea typeface="Calibri"/>
                <a:cs typeface="Times New Roman"/>
              </a:rPr>
              <a:t>Disrupts the process of learning how to regulate emotion.</a:t>
            </a:r>
            <a:endParaRPr lang="en-CA" sz="2800" dirty="0">
              <a:latin typeface="Calibri"/>
              <a:ea typeface="Calibri"/>
              <a:cs typeface="Times New Roman"/>
            </a:endParaRPr>
          </a:p>
          <a:p>
            <a:pPr marL="457200">
              <a:spcAft>
                <a:spcPts val="0"/>
              </a:spcAft>
            </a:pPr>
            <a:endParaRPr lang="en-CA" sz="2800" dirty="0">
              <a:latin typeface="Calibri"/>
              <a:ea typeface="Calibri"/>
              <a:cs typeface="Times New Roman"/>
            </a:endParaRPr>
          </a:p>
          <a:p>
            <a:pPr lvl="0">
              <a:spcAft>
                <a:spcPts val="0"/>
              </a:spcAft>
              <a:buFont typeface="Times New Roman"/>
              <a:buChar char="•"/>
              <a:tabLst>
                <a:tab pos="457200" algn="l"/>
              </a:tabLst>
            </a:pPr>
            <a:r>
              <a:rPr lang="en-CA" sz="2800" dirty="0">
                <a:latin typeface="Times New Roman"/>
                <a:ea typeface="Calibri"/>
                <a:cs typeface="Times New Roman"/>
              </a:rPr>
              <a:t>An insecure, disorganized attachment style often develops (especially if a parent is the perpetrator).</a:t>
            </a:r>
            <a:endParaRPr lang="en-CA" sz="2800" dirty="0">
              <a:latin typeface="Calibri"/>
              <a:ea typeface="Calibri"/>
              <a:cs typeface="Times New Roman"/>
            </a:endParaRPr>
          </a:p>
          <a:p>
            <a:pPr marL="114300" indent="0">
              <a:spcAft>
                <a:spcPts val="0"/>
              </a:spcAft>
              <a:buNone/>
            </a:pPr>
            <a:r>
              <a:rPr lang="en-CA" sz="2800" dirty="0">
                <a:latin typeface="Times New Roman"/>
                <a:ea typeface="Times New Roman"/>
              </a:rPr>
              <a:t> </a:t>
            </a:r>
          </a:p>
          <a:p>
            <a:pPr>
              <a:spcAft>
                <a:spcPts val="0"/>
              </a:spcAft>
            </a:pPr>
            <a:r>
              <a:rPr lang="en-CA" sz="2800" dirty="0">
                <a:latin typeface="Times New Roman"/>
                <a:ea typeface="Calibri"/>
                <a:cs typeface="Times New Roman"/>
              </a:rPr>
              <a:t>Affect (emotion) regulation is a symptom of many psychological </a:t>
            </a:r>
            <a:r>
              <a:rPr lang="en-CA" sz="2800" dirty="0" smtClean="0">
                <a:latin typeface="Times New Roman"/>
                <a:ea typeface="Calibri"/>
                <a:cs typeface="Times New Roman"/>
              </a:rPr>
              <a:t>problems </a:t>
            </a:r>
            <a:r>
              <a:rPr lang="en-CA" sz="2800" dirty="0">
                <a:latin typeface="Times New Roman"/>
                <a:ea typeface="Calibri"/>
                <a:cs typeface="Times New Roman"/>
              </a:rPr>
              <a:t> </a:t>
            </a:r>
            <a:endParaRPr lang="en-CA" sz="2800" dirty="0">
              <a:latin typeface="Calibri"/>
              <a:ea typeface="Calibri"/>
              <a:cs typeface="Times New Roman"/>
            </a:endParaRPr>
          </a:p>
          <a:p>
            <a:pPr algn="ctr">
              <a:spcAft>
                <a:spcPts val="0"/>
              </a:spcAft>
            </a:pPr>
            <a:endParaRPr lang="en-CA" sz="2000" dirty="0">
              <a:effectLst/>
              <a:latin typeface="Calibri"/>
              <a:ea typeface="Calibri"/>
              <a:cs typeface="Times New Roman"/>
            </a:endParaRPr>
          </a:p>
        </p:txBody>
      </p:sp>
    </p:spTree>
    <p:extLst>
      <p:ext uri="{BB962C8B-B14F-4D97-AF65-F5344CB8AC3E}">
        <p14:creationId xmlns:p14="http://schemas.microsoft.com/office/powerpoint/2010/main" val="2736055220"/>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838200"/>
          </a:xfrm>
          <a:effectLst>
            <a:outerShdw blurRad="50800" dist="38100" dir="13500000" algn="br" rotWithShape="0">
              <a:prstClr val="black">
                <a:alpha val="40000"/>
              </a:prstClr>
            </a:outerShdw>
          </a:effectLst>
        </p:spPr>
        <p:txBody>
          <a:bodyPr>
            <a:normAutofit/>
          </a:bodyPr>
          <a:lstStyle/>
          <a:p>
            <a:pPr algn="ctr"/>
            <a:r>
              <a:rPr lang="en-US" dirty="0" smtClean="0"/>
              <a:t>Stuck in Addictive Behaviors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01768"/>
              </p:ext>
            </p:extLst>
          </p:nvPr>
        </p:nvGraphicFramePr>
        <p:xfrm>
          <a:off x="0" y="1524000"/>
          <a:ext cx="9144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590800" y="2895600"/>
            <a:ext cx="748923" cy="369332"/>
          </a:xfrm>
          <a:prstGeom prst="rect">
            <a:avLst/>
          </a:prstGeom>
          <a:noFill/>
        </p:spPr>
        <p:txBody>
          <a:bodyPr wrap="none" rtlCol="0">
            <a:spAutoFit/>
          </a:bodyPr>
          <a:lstStyle/>
          <a:p>
            <a:r>
              <a:rPr lang="en-US" b="1" dirty="0" smtClean="0">
                <a:solidFill>
                  <a:srgbClr val="FFFFFF"/>
                </a:solidFill>
              </a:rPr>
              <a:t>Rage</a:t>
            </a:r>
            <a:endParaRPr lang="en-US" b="1" dirty="0">
              <a:solidFill>
                <a:srgbClr val="FFFFFF"/>
              </a:solidFill>
            </a:endParaRPr>
          </a:p>
        </p:txBody>
      </p:sp>
      <p:sp>
        <p:nvSpPr>
          <p:cNvPr id="6" name="TextBox 5"/>
          <p:cNvSpPr txBox="1"/>
          <p:nvPr/>
        </p:nvSpPr>
        <p:spPr>
          <a:xfrm>
            <a:off x="2209800" y="3810000"/>
            <a:ext cx="1556836" cy="369332"/>
          </a:xfrm>
          <a:prstGeom prst="rect">
            <a:avLst/>
          </a:prstGeom>
          <a:noFill/>
        </p:spPr>
        <p:txBody>
          <a:bodyPr wrap="none" rtlCol="0">
            <a:spAutoFit/>
          </a:bodyPr>
          <a:lstStyle/>
          <a:p>
            <a:r>
              <a:rPr lang="en-US" b="1" dirty="0" smtClean="0">
                <a:solidFill>
                  <a:srgbClr val="FFFFFF"/>
                </a:solidFill>
              </a:rPr>
              <a:t>Dependency</a:t>
            </a:r>
            <a:endParaRPr lang="en-US" b="1" dirty="0">
              <a:solidFill>
                <a:srgbClr val="FFFFFF"/>
              </a:solidFill>
            </a:endParaRPr>
          </a:p>
        </p:txBody>
      </p:sp>
      <p:sp>
        <p:nvSpPr>
          <p:cNvPr id="7" name="TextBox 6"/>
          <p:cNvSpPr txBox="1"/>
          <p:nvPr/>
        </p:nvSpPr>
        <p:spPr>
          <a:xfrm>
            <a:off x="2667000" y="4800600"/>
            <a:ext cx="1249060" cy="369332"/>
          </a:xfrm>
          <a:prstGeom prst="rect">
            <a:avLst/>
          </a:prstGeom>
          <a:noFill/>
        </p:spPr>
        <p:txBody>
          <a:bodyPr wrap="none" rtlCol="0">
            <a:spAutoFit/>
          </a:bodyPr>
          <a:lstStyle/>
          <a:p>
            <a:r>
              <a:rPr lang="en-US" b="1" dirty="0" smtClean="0">
                <a:solidFill>
                  <a:srgbClr val="FFFFFF"/>
                </a:solidFill>
              </a:rPr>
              <a:t>Addiction</a:t>
            </a:r>
            <a:endParaRPr lang="en-US" b="1" dirty="0">
              <a:solidFill>
                <a:srgbClr val="FFFFFF"/>
              </a:solidFill>
            </a:endParaRPr>
          </a:p>
        </p:txBody>
      </p:sp>
      <p:sp>
        <p:nvSpPr>
          <p:cNvPr id="8" name="TextBox 7"/>
          <p:cNvSpPr txBox="1"/>
          <p:nvPr/>
        </p:nvSpPr>
        <p:spPr>
          <a:xfrm>
            <a:off x="3505200" y="5257800"/>
            <a:ext cx="2199641" cy="646331"/>
          </a:xfrm>
          <a:prstGeom prst="rect">
            <a:avLst/>
          </a:prstGeom>
          <a:noFill/>
        </p:spPr>
        <p:txBody>
          <a:bodyPr wrap="none" rtlCol="0">
            <a:spAutoFit/>
          </a:bodyPr>
          <a:lstStyle/>
          <a:p>
            <a:r>
              <a:rPr lang="en-US" dirty="0" smtClean="0">
                <a:solidFill>
                  <a:schemeClr val="accent4">
                    <a:lumMod val="75000"/>
                  </a:schemeClr>
                </a:solidFill>
              </a:rPr>
              <a:t>(</a:t>
            </a:r>
            <a:r>
              <a:rPr lang="en-US" sz="1600" b="1" dirty="0" smtClean="0">
                <a:solidFill>
                  <a:srgbClr val="FFFFFF"/>
                </a:solidFill>
              </a:rPr>
              <a:t>Ability to ward off</a:t>
            </a:r>
          </a:p>
          <a:p>
            <a:r>
              <a:rPr lang="en-US" sz="1600" b="1" dirty="0" smtClean="0">
                <a:solidFill>
                  <a:srgbClr val="FFFFFF"/>
                </a:solidFill>
              </a:rPr>
              <a:t>Unpleasant feelings</a:t>
            </a:r>
            <a:r>
              <a:rPr lang="en-US" dirty="0" smtClean="0">
                <a:solidFill>
                  <a:srgbClr val="FFFFFF"/>
                </a:solidFill>
              </a:rPr>
              <a:t>)</a:t>
            </a:r>
            <a:endParaRPr lang="en-US" dirty="0">
              <a:solidFill>
                <a:srgbClr val="FFFFFF"/>
              </a:solidFill>
            </a:endParaRPr>
          </a:p>
        </p:txBody>
      </p:sp>
      <p:sp>
        <p:nvSpPr>
          <p:cNvPr id="9" name="TextBox 8"/>
          <p:cNvSpPr txBox="1"/>
          <p:nvPr/>
        </p:nvSpPr>
        <p:spPr>
          <a:xfrm>
            <a:off x="5105400" y="2971800"/>
            <a:ext cx="1828800" cy="369332"/>
          </a:xfrm>
          <a:prstGeom prst="rect">
            <a:avLst/>
          </a:prstGeom>
          <a:noFill/>
        </p:spPr>
        <p:txBody>
          <a:bodyPr wrap="square" rtlCol="0">
            <a:spAutoFit/>
          </a:bodyPr>
          <a:lstStyle/>
          <a:p>
            <a:r>
              <a:rPr lang="en-US" b="1" dirty="0" smtClean="0">
                <a:solidFill>
                  <a:srgbClr val="FFFFFF"/>
                </a:solidFill>
              </a:rPr>
              <a:t>Despondency</a:t>
            </a:r>
            <a:endParaRPr lang="en-US" b="1" dirty="0">
              <a:solidFill>
                <a:srgbClr val="FFFFFF"/>
              </a:solidFill>
            </a:endParaRPr>
          </a:p>
        </p:txBody>
      </p:sp>
      <p:sp>
        <p:nvSpPr>
          <p:cNvPr id="10" name="TextBox 9"/>
          <p:cNvSpPr txBox="1"/>
          <p:nvPr/>
        </p:nvSpPr>
        <p:spPr>
          <a:xfrm>
            <a:off x="5776823" y="3853934"/>
            <a:ext cx="1066800" cy="369332"/>
          </a:xfrm>
          <a:prstGeom prst="rect">
            <a:avLst/>
          </a:prstGeom>
          <a:noFill/>
        </p:spPr>
        <p:txBody>
          <a:bodyPr wrap="square" rtlCol="0">
            <a:spAutoFit/>
          </a:bodyPr>
          <a:lstStyle/>
          <a:p>
            <a:r>
              <a:rPr lang="en-US" b="1" dirty="0" smtClean="0">
                <a:solidFill>
                  <a:srgbClr val="FFFFFF"/>
                </a:solidFill>
              </a:rPr>
              <a:t>Shame</a:t>
            </a:r>
            <a:endParaRPr lang="en-US" b="1" dirty="0">
              <a:solidFill>
                <a:srgbClr val="FFFFFF"/>
              </a:solidFill>
            </a:endParaRPr>
          </a:p>
        </p:txBody>
      </p:sp>
      <p:sp>
        <p:nvSpPr>
          <p:cNvPr id="11" name="TextBox 10"/>
          <p:cNvSpPr txBox="1"/>
          <p:nvPr/>
        </p:nvSpPr>
        <p:spPr>
          <a:xfrm>
            <a:off x="4953000" y="4800600"/>
            <a:ext cx="1676400" cy="369332"/>
          </a:xfrm>
          <a:prstGeom prst="rect">
            <a:avLst/>
          </a:prstGeom>
          <a:noFill/>
        </p:spPr>
        <p:txBody>
          <a:bodyPr wrap="square" rtlCol="0">
            <a:spAutoFit/>
          </a:bodyPr>
          <a:lstStyle/>
          <a:p>
            <a:r>
              <a:rPr lang="en-US" b="1" dirty="0" smtClean="0">
                <a:solidFill>
                  <a:srgbClr val="FFFFFF"/>
                </a:solidFill>
              </a:rPr>
              <a:t>Dissociation</a:t>
            </a:r>
            <a:endParaRPr lang="en-US" b="1" dirty="0">
              <a:solidFill>
                <a:srgbClr val="FFFFFF"/>
              </a:solidFill>
            </a:endParaRPr>
          </a:p>
        </p:txBody>
      </p:sp>
      <p:sp>
        <p:nvSpPr>
          <p:cNvPr id="14" name="TextBox 13"/>
          <p:cNvSpPr txBox="1"/>
          <p:nvPr/>
        </p:nvSpPr>
        <p:spPr>
          <a:xfrm>
            <a:off x="304800" y="2286000"/>
            <a:ext cx="1524000" cy="954107"/>
          </a:xfrm>
          <a:prstGeom prst="rect">
            <a:avLst/>
          </a:prstGeom>
          <a:noFill/>
        </p:spPr>
        <p:txBody>
          <a:bodyPr wrap="square" rtlCol="0">
            <a:spAutoFit/>
          </a:bodyPr>
          <a:lstStyle/>
          <a:p>
            <a:r>
              <a:rPr lang="en-US" sz="2800" dirty="0" smtClean="0">
                <a:solidFill>
                  <a:schemeClr val="accent1"/>
                </a:solidFill>
                <a:latin typeface="+mn-lt"/>
                <a:cs typeface="Andalus" panose="02020603050405020304" pitchFamily="18" charset="-78"/>
              </a:rPr>
              <a:t>Fear of Loss</a:t>
            </a:r>
            <a:endParaRPr lang="en-US" sz="2800" dirty="0">
              <a:solidFill>
                <a:schemeClr val="accent1"/>
              </a:solidFill>
              <a:latin typeface="+mn-lt"/>
              <a:cs typeface="Andalus" panose="02020603050405020304" pitchFamily="18" charset="-78"/>
            </a:endParaRPr>
          </a:p>
        </p:txBody>
      </p:sp>
      <p:sp>
        <p:nvSpPr>
          <p:cNvPr id="15" name="TextBox 14"/>
          <p:cNvSpPr txBox="1"/>
          <p:nvPr/>
        </p:nvSpPr>
        <p:spPr>
          <a:xfrm>
            <a:off x="266700" y="4706677"/>
            <a:ext cx="1905000" cy="1200329"/>
          </a:xfrm>
          <a:prstGeom prst="rect">
            <a:avLst/>
          </a:prstGeom>
          <a:noFill/>
        </p:spPr>
        <p:txBody>
          <a:bodyPr wrap="square" rtlCol="0">
            <a:spAutoFit/>
          </a:bodyPr>
          <a:lstStyle/>
          <a:p>
            <a:r>
              <a:rPr lang="en-US" sz="2400" dirty="0" smtClean="0">
                <a:solidFill>
                  <a:schemeClr val="accent1"/>
                </a:solidFill>
                <a:latin typeface="+mn-lt"/>
                <a:cs typeface="Andalus" panose="02020603050405020304" pitchFamily="18" charset="-78"/>
              </a:rPr>
              <a:t>Frustration over unmet needs</a:t>
            </a:r>
            <a:endParaRPr lang="en-US" sz="2400" dirty="0">
              <a:solidFill>
                <a:schemeClr val="accent1"/>
              </a:solidFill>
              <a:latin typeface="+mn-lt"/>
              <a:cs typeface="Andalus" panose="02020603050405020304" pitchFamily="18" charset="-78"/>
            </a:endParaRPr>
          </a:p>
        </p:txBody>
      </p:sp>
      <p:sp>
        <p:nvSpPr>
          <p:cNvPr id="16" name="TextBox 15"/>
          <p:cNvSpPr txBox="1"/>
          <p:nvPr/>
        </p:nvSpPr>
        <p:spPr>
          <a:xfrm>
            <a:off x="6896100" y="2209800"/>
            <a:ext cx="2095500" cy="830997"/>
          </a:xfrm>
          <a:prstGeom prst="rect">
            <a:avLst/>
          </a:prstGeom>
          <a:noFill/>
        </p:spPr>
        <p:txBody>
          <a:bodyPr wrap="square" rtlCol="0">
            <a:spAutoFit/>
          </a:bodyPr>
          <a:lstStyle/>
          <a:p>
            <a:r>
              <a:rPr lang="en-US" sz="2400" dirty="0" smtClean="0">
                <a:solidFill>
                  <a:schemeClr val="accent1"/>
                </a:solidFill>
                <a:latin typeface="+mn-lt"/>
                <a:cs typeface="Andalus" panose="02020603050405020304" pitchFamily="18" charset="-78"/>
              </a:rPr>
              <a:t>Relational Handicaps</a:t>
            </a:r>
            <a:endParaRPr lang="en-US" sz="2400" dirty="0">
              <a:solidFill>
                <a:schemeClr val="accent1"/>
              </a:solidFill>
              <a:latin typeface="+mn-lt"/>
              <a:cs typeface="Andalus" panose="02020603050405020304" pitchFamily="18" charset="-78"/>
            </a:endParaRPr>
          </a:p>
        </p:txBody>
      </p:sp>
      <p:sp>
        <p:nvSpPr>
          <p:cNvPr id="17" name="TextBox 16"/>
          <p:cNvSpPr txBox="1"/>
          <p:nvPr/>
        </p:nvSpPr>
        <p:spPr>
          <a:xfrm>
            <a:off x="6686550" y="4952899"/>
            <a:ext cx="2514600" cy="954107"/>
          </a:xfrm>
          <a:prstGeom prst="rect">
            <a:avLst/>
          </a:prstGeom>
          <a:noFill/>
        </p:spPr>
        <p:txBody>
          <a:bodyPr wrap="square" rtlCol="0">
            <a:spAutoFit/>
          </a:bodyPr>
          <a:lstStyle/>
          <a:p>
            <a:pPr algn="ctr"/>
            <a:r>
              <a:rPr lang="en-US" sz="2800" dirty="0" smtClean="0">
                <a:solidFill>
                  <a:schemeClr val="accent1"/>
                </a:solidFill>
                <a:latin typeface="+mn-lt"/>
                <a:cs typeface="Andalus" panose="02020603050405020304" pitchFamily="18" charset="-78"/>
              </a:rPr>
              <a:t>Unconscious triggers</a:t>
            </a:r>
            <a:endParaRPr lang="en-US" sz="2800" dirty="0">
              <a:solidFill>
                <a:schemeClr val="accent1"/>
              </a:solidFill>
              <a:latin typeface="+mn-lt"/>
              <a:cs typeface="Andalus" panose="02020603050405020304" pitchFamily="18" charset="-78"/>
            </a:endParaRPr>
          </a:p>
        </p:txBody>
      </p:sp>
      <p:cxnSp>
        <p:nvCxnSpPr>
          <p:cNvPr id="19" name="Straight Arrow Connector 18"/>
          <p:cNvCxnSpPr/>
          <p:nvPr/>
        </p:nvCxnSpPr>
        <p:spPr>
          <a:xfrm>
            <a:off x="1066800" y="1600200"/>
            <a:ext cx="838200" cy="762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rot="10800000" flipV="1">
            <a:off x="6934200" y="1524000"/>
            <a:ext cx="838200" cy="609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Straight Arrow Connector 23"/>
          <p:cNvCxnSpPr/>
          <p:nvPr/>
        </p:nvCxnSpPr>
        <p:spPr>
          <a:xfrm rot="10800000">
            <a:off x="7391400" y="3810000"/>
            <a:ext cx="6858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6" name="Straight Arrow Connector 25"/>
          <p:cNvCxnSpPr/>
          <p:nvPr/>
        </p:nvCxnSpPr>
        <p:spPr>
          <a:xfrm>
            <a:off x="838200" y="3733800"/>
            <a:ext cx="7620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2" name="Straight Arrow Connector 31"/>
          <p:cNvCxnSpPr/>
          <p:nvPr/>
        </p:nvCxnSpPr>
        <p:spPr>
          <a:xfrm flipV="1">
            <a:off x="1905000" y="5562599"/>
            <a:ext cx="685800" cy="609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4" name="Straight Arrow Connector 33"/>
          <p:cNvCxnSpPr/>
          <p:nvPr/>
        </p:nvCxnSpPr>
        <p:spPr>
          <a:xfrm rot="16200000" flipV="1">
            <a:off x="6458309" y="5429952"/>
            <a:ext cx="685800" cy="685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5" name="TextBox 34"/>
          <p:cNvSpPr txBox="1"/>
          <p:nvPr/>
        </p:nvSpPr>
        <p:spPr>
          <a:xfrm>
            <a:off x="2895600" y="6324600"/>
            <a:ext cx="3581400" cy="461665"/>
          </a:xfrm>
          <a:prstGeom prst="rect">
            <a:avLst/>
          </a:prstGeom>
          <a:noFill/>
        </p:spPr>
        <p:txBody>
          <a:bodyPr wrap="square" rtlCol="0">
            <a:spAutoFit/>
          </a:bodyPr>
          <a:lstStyle/>
          <a:p>
            <a:pPr algn="ctr"/>
            <a:r>
              <a:rPr lang="en-US" sz="2400" b="1" dirty="0" smtClean="0">
                <a:solidFill>
                  <a:schemeClr val="accent1"/>
                </a:solidFill>
                <a:latin typeface="Andalus" panose="02020603050405020304" pitchFamily="18" charset="-78"/>
                <a:cs typeface="Andalus" panose="02020603050405020304" pitchFamily="18" charset="-78"/>
              </a:rPr>
              <a:t>Conflict with Others</a:t>
            </a:r>
            <a:endParaRPr lang="en-US" sz="2400" b="1" dirty="0">
              <a:solidFill>
                <a:schemeClr val="accent1"/>
              </a:solidFill>
              <a:latin typeface="Andalus" panose="02020603050405020304" pitchFamily="18" charset="-78"/>
              <a:cs typeface="Andalus" panose="02020603050405020304" pitchFamily="18" charset="-78"/>
            </a:endParaRPr>
          </a:p>
        </p:txBody>
      </p:sp>
      <p:sp>
        <p:nvSpPr>
          <p:cNvPr id="38" name="TextBox 37"/>
          <p:cNvSpPr txBox="1"/>
          <p:nvPr/>
        </p:nvSpPr>
        <p:spPr>
          <a:xfrm>
            <a:off x="304800" y="764704"/>
            <a:ext cx="8839200" cy="707886"/>
          </a:xfrm>
          <a:prstGeom prst="rect">
            <a:avLst/>
          </a:prstGeom>
          <a:noFill/>
        </p:spPr>
        <p:txBody>
          <a:bodyPr wrap="square" rtlCol="0">
            <a:spAutoFit/>
          </a:bodyPr>
          <a:lstStyle/>
          <a:p>
            <a:pPr algn="ctr"/>
            <a:r>
              <a:rPr lang="en-US" sz="2000" b="1" dirty="0" smtClean="0"/>
              <a:t>Any experience/situation that parallels or approaches</a:t>
            </a:r>
          </a:p>
          <a:p>
            <a:pPr algn="ctr"/>
            <a:r>
              <a:rPr lang="en-US" sz="2000" b="1" dirty="0" smtClean="0"/>
              <a:t> original hurt must be warded off with controlling behavior</a:t>
            </a:r>
            <a:r>
              <a:rPr lang="en-US" dirty="0" smtClean="0">
                <a:solidFill>
                  <a:srgbClr val="FFFF00"/>
                </a:solidFill>
              </a:rPr>
              <a:t>.</a:t>
            </a:r>
            <a:endParaRPr lang="en-US" dirty="0">
              <a:solidFill>
                <a:srgbClr val="FFFF00"/>
              </a:solidFill>
            </a:endParaRPr>
          </a:p>
        </p:txBody>
      </p:sp>
      <p:sp>
        <p:nvSpPr>
          <p:cNvPr id="39" name="Freeform 38"/>
          <p:cNvSpPr/>
          <p:nvPr/>
        </p:nvSpPr>
        <p:spPr>
          <a:xfrm>
            <a:off x="4557049" y="3106408"/>
            <a:ext cx="195821" cy="1478976"/>
          </a:xfrm>
          <a:custGeom>
            <a:avLst/>
            <a:gdLst>
              <a:gd name="connsiteX0" fmla="*/ 4903 w 195821"/>
              <a:gd name="connsiteY0" fmla="*/ 48774 h 1478976"/>
              <a:gd name="connsiteX1" fmla="*/ 24999 w 195821"/>
              <a:gd name="connsiteY1" fmla="*/ 299983 h 1478976"/>
              <a:gd name="connsiteX2" fmla="*/ 35048 w 195821"/>
              <a:gd name="connsiteY2" fmla="*/ 360273 h 1478976"/>
              <a:gd name="connsiteX3" fmla="*/ 95338 w 195821"/>
              <a:gd name="connsiteY3" fmla="*/ 420563 h 1478976"/>
              <a:gd name="connsiteX4" fmla="*/ 145580 w 195821"/>
              <a:gd name="connsiteY4" fmla="*/ 480854 h 1478976"/>
              <a:gd name="connsiteX5" fmla="*/ 145580 w 195821"/>
              <a:gd name="connsiteY5" fmla="*/ 591385 h 1478976"/>
              <a:gd name="connsiteX6" fmla="*/ 115435 w 195821"/>
              <a:gd name="connsiteY6" fmla="*/ 621530 h 1478976"/>
              <a:gd name="connsiteX7" fmla="*/ 75241 w 195821"/>
              <a:gd name="connsiteY7" fmla="*/ 681821 h 1478976"/>
              <a:gd name="connsiteX8" fmla="*/ 65193 w 195821"/>
              <a:gd name="connsiteY8" fmla="*/ 722014 h 1478976"/>
              <a:gd name="connsiteX9" fmla="*/ 55144 w 195821"/>
              <a:gd name="connsiteY9" fmla="*/ 782304 h 1478976"/>
              <a:gd name="connsiteX10" fmla="*/ 45096 w 195821"/>
              <a:gd name="connsiteY10" fmla="*/ 832546 h 1478976"/>
              <a:gd name="connsiteX11" fmla="*/ 55144 w 195821"/>
              <a:gd name="connsiteY11" fmla="*/ 1053610 h 1478976"/>
              <a:gd name="connsiteX12" fmla="*/ 85289 w 195821"/>
              <a:gd name="connsiteY12" fmla="*/ 1073706 h 1478976"/>
              <a:gd name="connsiteX13" fmla="*/ 145580 w 195821"/>
              <a:gd name="connsiteY13" fmla="*/ 1123948 h 1478976"/>
              <a:gd name="connsiteX14" fmla="*/ 195821 w 195821"/>
              <a:gd name="connsiteY14" fmla="*/ 1214383 h 1478976"/>
              <a:gd name="connsiteX15" fmla="*/ 165676 w 195821"/>
              <a:gd name="connsiteY15" fmla="*/ 1314867 h 1478976"/>
              <a:gd name="connsiteX16" fmla="*/ 135531 w 195821"/>
              <a:gd name="connsiteY16" fmla="*/ 1324915 h 1478976"/>
              <a:gd name="connsiteX17" fmla="*/ 125483 w 195821"/>
              <a:gd name="connsiteY17" fmla="*/ 1355060 h 1478976"/>
              <a:gd name="connsiteX18" fmla="*/ 135531 w 195821"/>
              <a:gd name="connsiteY18" fmla="*/ 1475640 h 1478976"/>
              <a:gd name="connsiteX19" fmla="*/ 135531 w 195821"/>
              <a:gd name="connsiteY19" fmla="*/ 1465592 h 147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5821" h="1478976">
                <a:moveTo>
                  <a:pt x="4903" y="48774"/>
                </a:moveTo>
                <a:cubicBezTo>
                  <a:pt x="28839" y="216334"/>
                  <a:pt x="0" y="0"/>
                  <a:pt x="24999" y="299983"/>
                </a:cubicBezTo>
                <a:cubicBezTo>
                  <a:pt x="26691" y="320287"/>
                  <a:pt x="24782" y="342674"/>
                  <a:pt x="35048" y="360273"/>
                </a:cubicBezTo>
                <a:cubicBezTo>
                  <a:pt x="49369" y="384822"/>
                  <a:pt x="79573" y="396915"/>
                  <a:pt x="95338" y="420563"/>
                </a:cubicBezTo>
                <a:cubicBezTo>
                  <a:pt x="123318" y="462532"/>
                  <a:pt x="106896" y="442168"/>
                  <a:pt x="145580" y="480854"/>
                </a:cubicBezTo>
                <a:cubicBezTo>
                  <a:pt x="160098" y="524410"/>
                  <a:pt x="167316" y="531612"/>
                  <a:pt x="145580" y="591385"/>
                </a:cubicBezTo>
                <a:cubicBezTo>
                  <a:pt x="140724" y="604740"/>
                  <a:pt x="124159" y="610313"/>
                  <a:pt x="115435" y="621530"/>
                </a:cubicBezTo>
                <a:cubicBezTo>
                  <a:pt x="100606" y="640596"/>
                  <a:pt x="75241" y="681821"/>
                  <a:pt x="75241" y="681821"/>
                </a:cubicBezTo>
                <a:cubicBezTo>
                  <a:pt x="71892" y="695219"/>
                  <a:pt x="67901" y="708472"/>
                  <a:pt x="65193" y="722014"/>
                </a:cubicBezTo>
                <a:cubicBezTo>
                  <a:pt x="61197" y="741992"/>
                  <a:pt x="58789" y="762259"/>
                  <a:pt x="55144" y="782304"/>
                </a:cubicBezTo>
                <a:cubicBezTo>
                  <a:pt x="52089" y="799107"/>
                  <a:pt x="48445" y="815799"/>
                  <a:pt x="45096" y="832546"/>
                </a:cubicBezTo>
                <a:cubicBezTo>
                  <a:pt x="48445" y="906234"/>
                  <a:pt x="43017" y="980850"/>
                  <a:pt x="55144" y="1053610"/>
                </a:cubicBezTo>
                <a:cubicBezTo>
                  <a:pt x="57129" y="1065522"/>
                  <a:pt x="76011" y="1065975"/>
                  <a:pt x="85289" y="1073706"/>
                </a:cubicBezTo>
                <a:cubicBezTo>
                  <a:pt x="162667" y="1138185"/>
                  <a:pt x="70729" y="1074047"/>
                  <a:pt x="145580" y="1123948"/>
                </a:cubicBezTo>
                <a:cubicBezTo>
                  <a:pt x="191648" y="1193051"/>
                  <a:pt x="178135" y="1161324"/>
                  <a:pt x="195821" y="1214383"/>
                </a:cubicBezTo>
                <a:cubicBezTo>
                  <a:pt x="191424" y="1245166"/>
                  <a:pt x="195159" y="1291281"/>
                  <a:pt x="165676" y="1314867"/>
                </a:cubicBezTo>
                <a:cubicBezTo>
                  <a:pt x="157405" y="1321484"/>
                  <a:pt x="145579" y="1321566"/>
                  <a:pt x="135531" y="1324915"/>
                </a:cubicBezTo>
                <a:cubicBezTo>
                  <a:pt x="132182" y="1334963"/>
                  <a:pt x="125483" y="1344468"/>
                  <a:pt x="125483" y="1355060"/>
                </a:cubicBezTo>
                <a:cubicBezTo>
                  <a:pt x="125483" y="1395393"/>
                  <a:pt x="131880" y="1435473"/>
                  <a:pt x="135531" y="1475640"/>
                </a:cubicBezTo>
                <a:cubicBezTo>
                  <a:pt x="135834" y="1478976"/>
                  <a:pt x="135531" y="1468941"/>
                  <a:pt x="135531" y="1465592"/>
                </a:cubicBezTo>
              </a:path>
            </a:pathLst>
          </a:custGeom>
          <a:ln>
            <a:solidFill>
              <a:srgbClr val="C00000"/>
            </a:solidFill>
          </a:ln>
          <a:effectLst>
            <a:glow rad="228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2001792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edge">
                                      <p:cBhvr>
                                        <p:cTn id="7" dur="1000"/>
                                        <p:tgtEl>
                                          <p:spTgt spid="38">
                                            <p:txEl>
                                              <p:pRg st="0" end="0"/>
                                            </p:txEl>
                                          </p:spTgt>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animEffect transition="in" filter="wedge">
                                      <p:cBhvr>
                                        <p:cTn id="11" dur="1000"/>
                                        <p:tgtEl>
                                          <p:spTgt spid="38">
                                            <p:txEl>
                                              <p:pRg st="1" end="1"/>
                                            </p:txEl>
                                          </p:spTgt>
                                        </p:tgtEl>
                                      </p:cBhvr>
                                    </p:animEffect>
                                  </p:childTnLst>
                                </p:cTn>
                              </p:par>
                            </p:childTnLst>
                          </p:cTn>
                        </p:par>
                        <p:par>
                          <p:cTn id="12" fill="hold">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par>
                          <p:cTn id="16" fill="hold">
                            <p:stCondLst>
                              <p:cond delay="4000"/>
                            </p:stCondLst>
                            <p:childTnLst>
                              <p:par>
                                <p:cTn id="17" presetID="47"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29" presetClass="entr" presetSubtype="0" fill="hold"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xEl>
                                              <p:pRg st="0" end="0"/>
                                            </p:txEl>
                                          </p:spTgt>
                                        </p:tgtEl>
                                      </p:cBhvr>
                                    </p:animEffect>
                                  </p:childTnLst>
                                </p:cTn>
                              </p:par>
                            </p:childTnLst>
                          </p:cTn>
                        </p:par>
                        <p:par>
                          <p:cTn id="28" fill="hold">
                            <p:stCondLst>
                              <p:cond delay="6000"/>
                            </p:stCondLst>
                            <p:childTnLst>
                              <p:par>
                                <p:cTn id="29" presetID="29" presetClass="entr" presetSubtype="0" fill="hold" nodeType="after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p:cTn id="31"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9">
                                            <p:txEl>
                                              <p:pRg st="0" end="0"/>
                                            </p:txEl>
                                          </p:spTgt>
                                        </p:tgtEl>
                                      </p:cBhvr>
                                    </p:animEffect>
                                  </p:childTnLst>
                                </p:cTn>
                              </p:par>
                            </p:childTnLst>
                          </p:cTn>
                        </p:par>
                        <p:par>
                          <p:cTn id="34" fill="hold">
                            <p:stCondLst>
                              <p:cond delay="7000"/>
                            </p:stCondLst>
                            <p:childTnLst>
                              <p:par>
                                <p:cTn id="35" presetID="29" presetClass="entr" presetSubtype="0" fill="hold" nodeType="after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6">
                                            <p:txEl>
                                              <p:pRg st="0" end="0"/>
                                            </p:txEl>
                                          </p:spTgt>
                                        </p:tgtEl>
                                      </p:cBhvr>
                                    </p:animEffect>
                                  </p:childTnLst>
                                </p:cTn>
                              </p:par>
                            </p:childTnLst>
                          </p:cTn>
                        </p:par>
                        <p:par>
                          <p:cTn id="40" fill="hold">
                            <p:stCondLst>
                              <p:cond delay="8000"/>
                            </p:stCondLst>
                            <p:childTnLst>
                              <p:par>
                                <p:cTn id="41" presetID="29" presetClass="entr" presetSubtype="0" fill="hold" nodeType="after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p:cTn id="43"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0">
                                            <p:txEl>
                                              <p:pRg st="0" end="0"/>
                                            </p:txEl>
                                          </p:spTgt>
                                        </p:tgtEl>
                                      </p:cBhvr>
                                    </p:animEffect>
                                  </p:childTnLst>
                                </p:cTn>
                              </p:par>
                            </p:childTnLst>
                          </p:cTn>
                        </p:par>
                        <p:par>
                          <p:cTn id="46" fill="hold">
                            <p:stCondLst>
                              <p:cond delay="9000"/>
                            </p:stCondLst>
                            <p:childTnLst>
                              <p:par>
                                <p:cTn id="47" presetID="29" presetClass="entr" presetSubtype="0" fill="hold" nodeType="after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p:cTn id="49"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50"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
                                            <p:txEl>
                                              <p:pRg st="0" end="0"/>
                                            </p:txEl>
                                          </p:spTgt>
                                        </p:tgtEl>
                                      </p:cBhvr>
                                    </p:animEffect>
                                  </p:childTnLst>
                                </p:cTn>
                              </p:par>
                            </p:childTnLst>
                          </p:cTn>
                        </p:par>
                        <p:par>
                          <p:cTn id="52" fill="hold">
                            <p:stCondLst>
                              <p:cond delay="10000"/>
                            </p:stCondLst>
                            <p:childTnLst>
                              <p:par>
                                <p:cTn id="53" presetID="29" presetClass="entr" presetSubtype="0" fill="hold" nodeType="after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p:cTn id="55"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56"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1">
                                            <p:txEl>
                                              <p:pRg st="0" end="0"/>
                                            </p:txEl>
                                          </p:spTgt>
                                        </p:tgtEl>
                                      </p:cBhvr>
                                    </p:animEffect>
                                  </p:childTnLst>
                                </p:cTn>
                              </p:par>
                            </p:childTnLst>
                          </p:cTn>
                        </p:par>
                        <p:par>
                          <p:cTn id="58" fill="hold">
                            <p:stCondLst>
                              <p:cond delay="11000"/>
                            </p:stCondLst>
                            <p:childTnLst>
                              <p:par>
                                <p:cTn id="59" presetID="29" presetClass="entr" presetSubtype="0" fill="hold" nodeType="after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 calcmode="lin" valueType="num">
                                      <p:cBhvr>
                                        <p:cTn id="61"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62"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63" dur="1000"/>
                                        <p:tgtEl>
                                          <p:spTgt spid="8">
                                            <p:txEl>
                                              <p:pRg st="0" end="0"/>
                                            </p:txEl>
                                          </p:spTgt>
                                        </p:tgtEl>
                                      </p:cBhvr>
                                    </p:animEffect>
                                  </p:childTnLst>
                                </p:cTn>
                              </p:par>
                            </p:childTnLst>
                          </p:cTn>
                        </p:par>
                        <p:par>
                          <p:cTn id="64" fill="hold">
                            <p:stCondLst>
                              <p:cond delay="12000"/>
                            </p:stCondLst>
                            <p:childTnLst>
                              <p:par>
                                <p:cTn id="65" presetID="29" presetClass="entr" presetSubtype="0" fill="hold" nodeType="afterEffect">
                                  <p:stCondLst>
                                    <p:cond delay="0"/>
                                  </p:stCondLst>
                                  <p:childTnLst>
                                    <p:set>
                                      <p:cBhvr>
                                        <p:cTn id="66" dur="1" fill="hold">
                                          <p:stCondLst>
                                            <p:cond delay="0"/>
                                          </p:stCondLst>
                                        </p:cTn>
                                        <p:tgtEl>
                                          <p:spTgt spid="8">
                                            <p:txEl>
                                              <p:pRg st="1" end="1"/>
                                            </p:txEl>
                                          </p:spTgt>
                                        </p:tgtEl>
                                        <p:attrNameLst>
                                          <p:attrName>style.visibility</p:attrName>
                                        </p:attrNameLst>
                                      </p:cBhvr>
                                      <p:to>
                                        <p:strVal val="visible"/>
                                      </p:to>
                                    </p:set>
                                    <p:anim calcmode="lin" valueType="num">
                                      <p:cBhvr>
                                        <p:cTn id="67"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68"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8">
                                            <p:txEl>
                                              <p:pRg st="1" end="1"/>
                                            </p:txEl>
                                          </p:spTgt>
                                        </p:tgtEl>
                                      </p:cBhvr>
                                    </p:animEffect>
                                  </p:childTnLst>
                                </p:cTn>
                              </p:par>
                            </p:childTnLst>
                          </p:cTn>
                        </p:par>
                        <p:par>
                          <p:cTn id="70" fill="hold">
                            <p:stCondLst>
                              <p:cond delay="13000"/>
                            </p:stCondLst>
                            <p:childTnLst>
                              <p:par>
                                <p:cTn id="71" presetID="20" presetClass="entr" presetSubtype="0" fill="hold" nodeType="afterEffect">
                                  <p:stCondLst>
                                    <p:cond delay="0"/>
                                  </p:stCondLst>
                                  <p:childTnLst>
                                    <p:set>
                                      <p:cBhvr>
                                        <p:cTn id="72" dur="1" fill="hold">
                                          <p:stCondLst>
                                            <p:cond delay="0"/>
                                          </p:stCondLst>
                                        </p:cTn>
                                        <p:tgtEl>
                                          <p:spTgt spid="14">
                                            <p:txEl>
                                              <p:pRg st="0" end="0"/>
                                            </p:txEl>
                                          </p:spTgt>
                                        </p:tgtEl>
                                        <p:attrNameLst>
                                          <p:attrName>style.visibility</p:attrName>
                                        </p:attrNameLst>
                                      </p:cBhvr>
                                      <p:to>
                                        <p:strVal val="visible"/>
                                      </p:to>
                                    </p:set>
                                    <p:animEffect transition="in" filter="wedge">
                                      <p:cBhvr>
                                        <p:cTn id="73" dur="1000"/>
                                        <p:tgtEl>
                                          <p:spTgt spid="14">
                                            <p:txEl>
                                              <p:pRg st="0" end="0"/>
                                            </p:txEl>
                                          </p:spTgt>
                                        </p:tgtEl>
                                      </p:cBhvr>
                                    </p:animEffect>
                                  </p:childTnLst>
                                </p:cTn>
                              </p:par>
                            </p:childTnLst>
                          </p:cTn>
                        </p:par>
                        <p:par>
                          <p:cTn id="74" fill="hold">
                            <p:stCondLst>
                              <p:cond delay="14000"/>
                            </p:stCondLst>
                            <p:childTnLst>
                              <p:par>
                                <p:cTn id="75" presetID="20" presetClass="entr" presetSubtype="0" fill="hold" nodeType="afterEffect">
                                  <p:stCondLst>
                                    <p:cond delay="0"/>
                                  </p:stCondLst>
                                  <p:childTnLst>
                                    <p:set>
                                      <p:cBhvr>
                                        <p:cTn id="76" dur="1" fill="hold">
                                          <p:stCondLst>
                                            <p:cond delay="0"/>
                                          </p:stCondLst>
                                        </p:cTn>
                                        <p:tgtEl>
                                          <p:spTgt spid="15">
                                            <p:txEl>
                                              <p:pRg st="0" end="0"/>
                                            </p:txEl>
                                          </p:spTgt>
                                        </p:tgtEl>
                                        <p:attrNameLst>
                                          <p:attrName>style.visibility</p:attrName>
                                        </p:attrNameLst>
                                      </p:cBhvr>
                                      <p:to>
                                        <p:strVal val="visible"/>
                                      </p:to>
                                    </p:set>
                                    <p:animEffect transition="in" filter="wedge">
                                      <p:cBhvr>
                                        <p:cTn id="77" dur="2000"/>
                                        <p:tgtEl>
                                          <p:spTgt spid="15">
                                            <p:txEl>
                                              <p:pRg st="0" end="0"/>
                                            </p:txEl>
                                          </p:spTgt>
                                        </p:tgtEl>
                                      </p:cBhvr>
                                    </p:animEffect>
                                  </p:childTnLst>
                                </p:cTn>
                              </p:par>
                            </p:childTnLst>
                          </p:cTn>
                        </p:par>
                        <p:par>
                          <p:cTn id="78" fill="hold">
                            <p:stCondLst>
                              <p:cond delay="16000"/>
                            </p:stCondLst>
                            <p:childTnLst>
                              <p:par>
                                <p:cTn id="79" presetID="20" presetClass="entr" presetSubtype="0" fill="hold" nodeType="afterEffect">
                                  <p:stCondLst>
                                    <p:cond delay="0"/>
                                  </p:stCondLst>
                                  <p:childTnLst>
                                    <p:set>
                                      <p:cBhvr>
                                        <p:cTn id="80" dur="1" fill="hold">
                                          <p:stCondLst>
                                            <p:cond delay="0"/>
                                          </p:stCondLst>
                                        </p:cTn>
                                        <p:tgtEl>
                                          <p:spTgt spid="35">
                                            <p:txEl>
                                              <p:pRg st="0" end="0"/>
                                            </p:txEl>
                                          </p:spTgt>
                                        </p:tgtEl>
                                        <p:attrNameLst>
                                          <p:attrName>style.visibility</p:attrName>
                                        </p:attrNameLst>
                                      </p:cBhvr>
                                      <p:to>
                                        <p:strVal val="visible"/>
                                      </p:to>
                                    </p:set>
                                    <p:animEffect transition="in" filter="wedge">
                                      <p:cBhvr>
                                        <p:cTn id="81" dur="2000"/>
                                        <p:tgtEl>
                                          <p:spTgt spid="35">
                                            <p:txEl>
                                              <p:pRg st="0" end="0"/>
                                            </p:txEl>
                                          </p:spTgt>
                                        </p:tgtEl>
                                      </p:cBhvr>
                                    </p:animEffect>
                                  </p:childTnLst>
                                </p:cTn>
                              </p:par>
                            </p:childTnLst>
                          </p:cTn>
                        </p:par>
                        <p:par>
                          <p:cTn id="82" fill="hold">
                            <p:stCondLst>
                              <p:cond delay="18000"/>
                            </p:stCondLst>
                            <p:childTnLst>
                              <p:par>
                                <p:cTn id="83" presetID="20" presetClass="entr" presetSubtype="0" fill="hold" nodeType="afterEffect">
                                  <p:stCondLst>
                                    <p:cond delay="0"/>
                                  </p:stCondLst>
                                  <p:childTnLst>
                                    <p:set>
                                      <p:cBhvr>
                                        <p:cTn id="84" dur="1" fill="hold">
                                          <p:stCondLst>
                                            <p:cond delay="0"/>
                                          </p:stCondLst>
                                        </p:cTn>
                                        <p:tgtEl>
                                          <p:spTgt spid="17">
                                            <p:txEl>
                                              <p:pRg st="0" end="0"/>
                                            </p:txEl>
                                          </p:spTgt>
                                        </p:tgtEl>
                                        <p:attrNameLst>
                                          <p:attrName>style.visibility</p:attrName>
                                        </p:attrNameLst>
                                      </p:cBhvr>
                                      <p:to>
                                        <p:strVal val="visible"/>
                                      </p:to>
                                    </p:set>
                                    <p:animEffect transition="in" filter="wedge">
                                      <p:cBhvr>
                                        <p:cTn id="85" dur="2000"/>
                                        <p:tgtEl>
                                          <p:spTgt spid="17">
                                            <p:txEl>
                                              <p:pRg st="0" end="0"/>
                                            </p:txEl>
                                          </p:spTgt>
                                        </p:tgtEl>
                                      </p:cBhvr>
                                    </p:animEffect>
                                  </p:childTnLst>
                                </p:cTn>
                              </p:par>
                            </p:childTnLst>
                          </p:cTn>
                        </p:par>
                        <p:par>
                          <p:cTn id="86" fill="hold">
                            <p:stCondLst>
                              <p:cond delay="20000"/>
                            </p:stCondLst>
                            <p:childTnLst>
                              <p:par>
                                <p:cTn id="87" presetID="20" presetClass="entr" presetSubtype="0" fill="hold" nodeType="afterEffect">
                                  <p:stCondLst>
                                    <p:cond delay="0"/>
                                  </p:stCondLst>
                                  <p:childTnLst>
                                    <p:set>
                                      <p:cBhvr>
                                        <p:cTn id="88" dur="1" fill="hold">
                                          <p:stCondLst>
                                            <p:cond delay="0"/>
                                          </p:stCondLst>
                                        </p:cTn>
                                        <p:tgtEl>
                                          <p:spTgt spid="16">
                                            <p:txEl>
                                              <p:pRg st="0" end="0"/>
                                            </p:txEl>
                                          </p:spTgt>
                                        </p:tgtEl>
                                        <p:attrNameLst>
                                          <p:attrName>style.visibility</p:attrName>
                                        </p:attrNameLst>
                                      </p:cBhvr>
                                      <p:to>
                                        <p:strVal val="visible"/>
                                      </p:to>
                                    </p:set>
                                    <p:animEffect transition="in" filter="wedge">
                                      <p:cBhvr>
                                        <p:cTn id="89"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640960" cy="4785395"/>
          </a:xfrm>
        </p:spPr>
        <p:txBody>
          <a:bodyPr>
            <a:normAutofit/>
          </a:bodyPr>
          <a:lstStyle/>
          <a:p>
            <a:r>
              <a:rPr lang="en-CA" sz="2800" dirty="0" smtClean="0"/>
              <a:t>CTSD clients  with a strong belief system may have difficulty relating areas of faith and church involvement to secular therapists</a:t>
            </a:r>
          </a:p>
          <a:p>
            <a:pPr marL="0" indent="0">
              <a:buNone/>
            </a:pPr>
            <a:endParaRPr lang="en-CA" sz="2800" dirty="0"/>
          </a:p>
          <a:p>
            <a:r>
              <a:rPr lang="en-CA" sz="2800" dirty="0" smtClean="0"/>
              <a:t>Secular therapists may struggle in understanding health and unhealthy spirituality</a:t>
            </a:r>
          </a:p>
          <a:p>
            <a:endParaRPr lang="en-CA" sz="2800" dirty="0"/>
          </a:p>
          <a:p>
            <a:r>
              <a:rPr lang="en-CA" sz="2800" dirty="0" smtClean="0"/>
              <a:t>What about prayer?</a:t>
            </a:r>
          </a:p>
          <a:p>
            <a:endParaRPr lang="en-CA" dirty="0"/>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76672"/>
            <a:ext cx="7416824" cy="8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32113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76200"/>
            <a:ext cx="7416824" cy="1768624"/>
          </a:xfrm>
        </p:spPr>
        <p:txBody>
          <a:bodyPr>
            <a:normAutofit fontScale="90000"/>
          </a:bodyPr>
          <a:lstStyle/>
          <a:p>
            <a:r>
              <a:rPr lang="en-CA" sz="3600" b="1" dirty="0"/>
              <a:t>Major Factors </a:t>
            </a:r>
            <a:br>
              <a:rPr lang="en-CA" sz="3600" b="1" dirty="0"/>
            </a:br>
            <a:r>
              <a:rPr lang="en-CA" sz="3600" b="1" dirty="0"/>
              <a:t>Predicting Psychological Trauma</a:t>
            </a:r>
            <a:r>
              <a:rPr lang="en-CA" sz="3200" dirty="0">
                <a:solidFill>
                  <a:srgbClr val="CCDCA4"/>
                </a:solidFill>
              </a:rPr>
              <a:t/>
            </a:r>
            <a:br>
              <a:rPr lang="en-CA" sz="3200" dirty="0">
                <a:solidFill>
                  <a:srgbClr val="CCDCA4"/>
                </a:solidFill>
              </a:rPr>
            </a:br>
            <a:endParaRPr lang="en-CA" dirty="0"/>
          </a:p>
        </p:txBody>
      </p:sp>
      <p:sp>
        <p:nvSpPr>
          <p:cNvPr id="4" name="Content Placeholder 3"/>
          <p:cNvSpPr>
            <a:spLocks noGrp="1"/>
          </p:cNvSpPr>
          <p:nvPr>
            <p:ph idx="1"/>
          </p:nvPr>
        </p:nvSpPr>
        <p:spPr/>
        <p:txBody>
          <a:bodyPr/>
          <a:lstStyle/>
          <a:p>
            <a:r>
              <a:rPr lang="en-US" sz="2800" dirty="0"/>
              <a:t>Fear of torture</a:t>
            </a:r>
          </a:p>
          <a:p>
            <a:r>
              <a:rPr lang="en-US" sz="2800" dirty="0"/>
              <a:t>Sexual assault</a:t>
            </a:r>
          </a:p>
          <a:p>
            <a:r>
              <a:rPr lang="en-US" sz="2800" dirty="0"/>
              <a:t>Fear of sexual assault</a:t>
            </a:r>
          </a:p>
          <a:p>
            <a:endParaRPr lang="en-US" sz="2800" dirty="0"/>
          </a:p>
          <a:p>
            <a:r>
              <a:rPr lang="en-US" sz="2800" dirty="0"/>
              <a:t>Watching someone else die, experience extreme pain or physical injury</a:t>
            </a:r>
          </a:p>
          <a:p>
            <a:endParaRPr lang="en-US" sz="2800" dirty="0"/>
          </a:p>
          <a:p>
            <a:r>
              <a:rPr lang="en-US" sz="2800" dirty="0"/>
              <a:t>A belief of failed responsibility that results in harm to others</a:t>
            </a:r>
          </a:p>
          <a:p>
            <a:endParaRPr lang="en-US" dirty="0"/>
          </a:p>
        </p:txBody>
      </p:sp>
    </p:spTree>
    <p:extLst>
      <p:ext uri="{BB962C8B-B14F-4D97-AF65-F5344CB8AC3E}">
        <p14:creationId xmlns:p14="http://schemas.microsoft.com/office/powerpoint/2010/main" val="191122559"/>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015224"/>
          </a:xfrm>
        </p:spPr>
        <p:txBody>
          <a:bodyPr>
            <a:normAutofit fontScale="90000"/>
          </a:bodyPr>
          <a:lstStyle/>
          <a:p>
            <a:r>
              <a:rPr lang="en-CA" dirty="0" smtClean="0"/>
              <a:t>Spiritual &amp; Existential Concerns</a:t>
            </a:r>
            <a:endParaRPr lang="en-CA" dirty="0"/>
          </a:p>
        </p:txBody>
      </p:sp>
      <p:sp>
        <p:nvSpPr>
          <p:cNvPr id="3" name="Content Placeholder 2"/>
          <p:cNvSpPr>
            <a:spLocks noGrp="1"/>
          </p:cNvSpPr>
          <p:nvPr>
            <p:ph idx="1"/>
          </p:nvPr>
        </p:nvSpPr>
        <p:spPr>
          <a:xfrm>
            <a:off x="395536" y="1628800"/>
            <a:ext cx="8229600" cy="4785395"/>
          </a:xfrm>
        </p:spPr>
        <p:txBody>
          <a:bodyPr>
            <a:noAutofit/>
          </a:bodyPr>
          <a:lstStyle/>
          <a:p>
            <a:r>
              <a:rPr lang="en-CA" sz="2400" dirty="0" smtClean="0"/>
              <a:t>The need for counsellors/pastors prepared to wade through complicated questions of meaning alongside their clients.</a:t>
            </a:r>
          </a:p>
          <a:p>
            <a:endParaRPr lang="en-CA" sz="2400" dirty="0"/>
          </a:p>
          <a:p>
            <a:r>
              <a:rPr lang="en-CA" sz="2400" dirty="0" smtClean="0"/>
              <a:t>Simplistic answers  or even a prayer begging God to take care of the Christian in the coming week could easily originate out of an overwhelmed counsellor’s feelings of helplessness!</a:t>
            </a:r>
          </a:p>
          <a:p>
            <a:endParaRPr lang="en-CA" sz="2400" dirty="0"/>
          </a:p>
          <a:p>
            <a:r>
              <a:rPr lang="en-CA" sz="2400" dirty="0" smtClean="0"/>
              <a:t>When &amp; how prayer is used are relevant therapeutic questions</a:t>
            </a:r>
            <a:endParaRPr lang="en-CA" sz="2400" dirty="0"/>
          </a:p>
        </p:txBody>
      </p:sp>
    </p:spTree>
    <p:extLst>
      <p:ext uri="{BB962C8B-B14F-4D97-AF65-F5344CB8AC3E}">
        <p14:creationId xmlns:p14="http://schemas.microsoft.com/office/powerpoint/2010/main" val="3415041801"/>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5040560" cy="878160"/>
          </a:xfrm>
        </p:spPr>
        <p:txBody>
          <a:bodyPr/>
          <a:lstStyle/>
          <a:p>
            <a:r>
              <a:rPr lang="en-CA" dirty="0" smtClean="0"/>
              <a:t>The Demonic</a:t>
            </a:r>
            <a:endParaRPr lang="en-CA" dirty="0"/>
          </a:p>
        </p:txBody>
      </p:sp>
      <p:sp>
        <p:nvSpPr>
          <p:cNvPr id="3" name="Content Placeholder 2"/>
          <p:cNvSpPr>
            <a:spLocks noGrp="1"/>
          </p:cNvSpPr>
          <p:nvPr>
            <p:ph idx="1"/>
          </p:nvPr>
        </p:nvSpPr>
        <p:spPr>
          <a:xfrm>
            <a:off x="467544" y="1484785"/>
            <a:ext cx="8229600" cy="4032448"/>
          </a:xfrm>
        </p:spPr>
        <p:txBody>
          <a:bodyPr>
            <a:normAutofit fontScale="92500" lnSpcReduction="20000"/>
          </a:bodyPr>
          <a:lstStyle/>
          <a:p>
            <a:pPr marL="0" indent="0">
              <a:buNone/>
            </a:pPr>
            <a:endParaRPr lang="en-CA" dirty="0"/>
          </a:p>
          <a:p>
            <a:r>
              <a:rPr lang="en-CA" sz="2800" dirty="0"/>
              <a:t>P</a:t>
            </a:r>
            <a:r>
              <a:rPr lang="en-CA" sz="2800" dirty="0" smtClean="0"/>
              <a:t>osttraumatic symptoms have often been assumed to have a spiritual cause.  This doesn’t mean that there could not be a spiritual evil connected to the symptoms; but the symptoms themselves are not evil</a:t>
            </a:r>
          </a:p>
          <a:p>
            <a:endParaRPr lang="en-CA" sz="2800" dirty="0"/>
          </a:p>
          <a:p>
            <a:r>
              <a:rPr lang="en-CA" sz="2800" dirty="0" smtClean="0"/>
              <a:t>Toxic churches can create further damage and helping the client understand the difference between a healthy church community and a toxic one is important</a:t>
            </a:r>
            <a:endParaRPr lang="en-CA" sz="2800" dirty="0"/>
          </a:p>
        </p:txBody>
      </p:sp>
    </p:spTree>
    <p:extLst>
      <p:ext uri="{BB962C8B-B14F-4D97-AF65-F5344CB8AC3E}">
        <p14:creationId xmlns:p14="http://schemas.microsoft.com/office/powerpoint/2010/main" val="391548858"/>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672"/>
            <a:ext cx="6393904" cy="590128"/>
          </a:xfrm>
        </p:spPr>
        <p:txBody>
          <a:bodyPr>
            <a:normAutofit fontScale="90000"/>
          </a:bodyPr>
          <a:lstStyle/>
          <a:p>
            <a:pPr>
              <a:spcAft>
                <a:spcPts val="0"/>
              </a:spcAft>
            </a:pPr>
            <a:r>
              <a:rPr lang="en-CA" sz="2800" dirty="0">
                <a:latin typeface="Calibri"/>
                <a:ea typeface="Calibri"/>
                <a:cs typeface="Times New Roman"/>
              </a:rPr>
              <a:t/>
            </a:r>
            <a:br>
              <a:rPr lang="en-CA" sz="2800" dirty="0">
                <a:latin typeface="Calibri"/>
                <a:ea typeface="Calibri"/>
                <a:cs typeface="Times New Roman"/>
              </a:rPr>
            </a:br>
            <a:r>
              <a:rPr lang="en-CA" dirty="0">
                <a:solidFill>
                  <a:srgbClr val="F07F09"/>
                </a:solidFill>
                <a:latin typeface="Times New Roman"/>
                <a:ea typeface="Calibri"/>
                <a:cs typeface="Times New Roman"/>
              </a:rPr>
              <a:t>PROCESS OF THERAPY</a:t>
            </a:r>
            <a:endParaRPr lang="en-CA" dirty="0"/>
          </a:p>
        </p:txBody>
      </p:sp>
      <p:sp>
        <p:nvSpPr>
          <p:cNvPr id="3" name="Content Placeholder 2"/>
          <p:cNvSpPr>
            <a:spLocks noGrp="1"/>
          </p:cNvSpPr>
          <p:nvPr>
            <p:ph idx="1"/>
          </p:nvPr>
        </p:nvSpPr>
        <p:spPr>
          <a:xfrm>
            <a:off x="539552" y="1628800"/>
            <a:ext cx="8229600" cy="4525963"/>
          </a:xfrm>
        </p:spPr>
        <p:txBody>
          <a:bodyPr>
            <a:normAutofit fontScale="92500" lnSpcReduction="20000"/>
          </a:bodyPr>
          <a:lstStyle/>
          <a:p>
            <a:pPr lvl="0">
              <a:spcAft>
                <a:spcPts val="0"/>
              </a:spcAft>
              <a:buFont typeface="Times New Roman"/>
              <a:buChar char="•"/>
              <a:tabLst>
                <a:tab pos="457200" algn="l"/>
              </a:tabLst>
            </a:pPr>
            <a:r>
              <a:rPr lang="en-CA" dirty="0">
                <a:latin typeface="Times New Roman"/>
                <a:ea typeface="Calibri"/>
                <a:cs typeface="Times New Roman"/>
              </a:rPr>
              <a:t>Psycho-education is extremely important.</a:t>
            </a:r>
            <a:endParaRPr lang="en-CA" sz="2000" dirty="0">
              <a:latin typeface="Calibri"/>
              <a:ea typeface="Calibri"/>
              <a:cs typeface="Times New Roman"/>
            </a:endParaRPr>
          </a:p>
          <a:p>
            <a:pPr marL="114300" indent="0">
              <a:spcAft>
                <a:spcPts val="0"/>
              </a:spcAft>
              <a:buNone/>
            </a:pPr>
            <a:endParaRPr lang="en-CA" sz="2000" dirty="0">
              <a:latin typeface="Calibri"/>
              <a:ea typeface="Calibri"/>
              <a:cs typeface="Times New Roman"/>
            </a:endParaRPr>
          </a:p>
          <a:p>
            <a:pPr lvl="0">
              <a:spcAft>
                <a:spcPts val="0"/>
              </a:spcAft>
              <a:buFont typeface="Times New Roman"/>
              <a:buChar char="•"/>
              <a:tabLst>
                <a:tab pos="457200" algn="l"/>
              </a:tabLst>
            </a:pPr>
            <a:r>
              <a:rPr lang="en-CA" dirty="0">
                <a:latin typeface="Times New Roman"/>
                <a:ea typeface="Calibri"/>
                <a:cs typeface="Times New Roman"/>
              </a:rPr>
              <a:t>Understanding the whole process can make a considerable difference to how therapy proceeds.</a:t>
            </a:r>
            <a:endParaRPr lang="en-CA" sz="2000" dirty="0">
              <a:latin typeface="Calibri"/>
              <a:ea typeface="Calibri"/>
              <a:cs typeface="Times New Roman"/>
            </a:endParaRPr>
          </a:p>
          <a:p>
            <a:pPr marL="114300" indent="0">
              <a:spcAft>
                <a:spcPts val="0"/>
              </a:spcAft>
              <a:buNone/>
            </a:pPr>
            <a:endParaRPr lang="en-CA" sz="2400" dirty="0">
              <a:latin typeface="Times New Roman"/>
              <a:ea typeface="Times New Roman"/>
            </a:endParaRPr>
          </a:p>
          <a:p>
            <a:pPr lvl="0">
              <a:spcAft>
                <a:spcPts val="0"/>
              </a:spcAft>
              <a:buFont typeface="Times New Roman"/>
              <a:buChar char="•"/>
              <a:tabLst>
                <a:tab pos="457200" algn="l"/>
              </a:tabLst>
            </a:pPr>
            <a:r>
              <a:rPr lang="en-CA" dirty="0">
                <a:latin typeface="Times New Roman"/>
                <a:ea typeface="Calibri"/>
                <a:cs typeface="Times New Roman"/>
              </a:rPr>
              <a:t>Some </a:t>
            </a:r>
            <a:r>
              <a:rPr lang="en-CA" dirty="0" smtClean="0">
                <a:latin typeface="Times New Roman"/>
                <a:ea typeface="Calibri"/>
                <a:cs typeface="Times New Roman"/>
              </a:rPr>
              <a:t>people </a:t>
            </a:r>
            <a:r>
              <a:rPr lang="en-CA" dirty="0">
                <a:latin typeface="Times New Roman"/>
                <a:ea typeface="Calibri"/>
                <a:cs typeface="Times New Roman"/>
              </a:rPr>
              <a:t>come knowing they have a trauma history with the express intention of working through the trauma.</a:t>
            </a:r>
            <a:endParaRPr lang="en-CA" sz="2000" dirty="0">
              <a:latin typeface="Calibri"/>
              <a:ea typeface="Calibri"/>
              <a:cs typeface="Times New Roman"/>
            </a:endParaRPr>
          </a:p>
          <a:p>
            <a:pPr marL="114300" indent="0">
              <a:spcAft>
                <a:spcPts val="0"/>
              </a:spcAft>
              <a:buNone/>
            </a:pPr>
            <a:endParaRPr lang="en-CA" sz="2400" dirty="0">
              <a:latin typeface="Times New Roman"/>
              <a:ea typeface="Times New Roman"/>
            </a:endParaRPr>
          </a:p>
          <a:p>
            <a:pPr lvl="0">
              <a:spcAft>
                <a:spcPts val="0"/>
              </a:spcAft>
              <a:buFont typeface="Times New Roman"/>
              <a:buChar char="•"/>
              <a:tabLst>
                <a:tab pos="457200" algn="l"/>
              </a:tabLst>
            </a:pPr>
            <a:r>
              <a:rPr lang="en-CA" dirty="0">
                <a:latin typeface="Times New Roman"/>
                <a:ea typeface="Calibri"/>
                <a:cs typeface="Times New Roman"/>
              </a:rPr>
              <a:t>Others come for apparently unrelated reasons and </a:t>
            </a:r>
            <a:r>
              <a:rPr lang="en-CA" dirty="0" smtClean="0">
                <a:latin typeface="Times New Roman"/>
                <a:ea typeface="Calibri"/>
                <a:cs typeface="Times New Roman"/>
              </a:rPr>
              <a:t>pastors/counsellors </a:t>
            </a:r>
            <a:r>
              <a:rPr lang="en-CA" dirty="0">
                <a:latin typeface="Times New Roman"/>
                <a:ea typeface="Calibri"/>
                <a:cs typeface="Times New Roman"/>
              </a:rPr>
              <a:t>may miss the possible associations</a:t>
            </a:r>
            <a:endParaRPr lang="en-CA" sz="2000" dirty="0">
              <a:latin typeface="Calibri"/>
              <a:ea typeface="Calibri"/>
              <a:cs typeface="Times New Roman"/>
            </a:endParaRPr>
          </a:p>
          <a:p>
            <a:pPr marL="0" indent="0">
              <a:buNone/>
            </a:pPr>
            <a:endParaRPr lang="en-CA" dirty="0"/>
          </a:p>
        </p:txBody>
      </p:sp>
    </p:spTree>
    <p:extLst>
      <p:ext uri="{BB962C8B-B14F-4D97-AF65-F5344CB8AC3E}">
        <p14:creationId xmlns:p14="http://schemas.microsoft.com/office/powerpoint/2010/main" val="1018572024"/>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Phase Treatment Model</a:t>
            </a:r>
            <a:endParaRPr lang="en-CA" dirty="0"/>
          </a:p>
        </p:txBody>
      </p:sp>
      <p:sp>
        <p:nvSpPr>
          <p:cNvPr id="4" name="TextBox 3"/>
          <p:cNvSpPr txBox="1"/>
          <p:nvPr/>
        </p:nvSpPr>
        <p:spPr>
          <a:xfrm>
            <a:off x="6444208" y="5413866"/>
            <a:ext cx="2520280" cy="369332"/>
          </a:xfrm>
          <a:prstGeom prst="rect">
            <a:avLst/>
          </a:prstGeom>
          <a:noFill/>
        </p:spPr>
        <p:txBody>
          <a:bodyPr wrap="square" rtlCol="0">
            <a:spAutoFit/>
          </a:bodyPr>
          <a:lstStyle/>
          <a:p>
            <a:r>
              <a:rPr lang="en-CA" b="1" dirty="0" smtClean="0">
                <a:solidFill>
                  <a:schemeClr val="bg1"/>
                </a:solidFill>
              </a:rPr>
              <a:t>Herman (1992/1997</a:t>
            </a:r>
            <a:r>
              <a:rPr lang="en-CA" b="1" dirty="0" smtClean="0">
                <a:solidFill>
                  <a:srgbClr val="FFFF00"/>
                </a:solidFill>
              </a:rPr>
              <a:t>)</a:t>
            </a:r>
            <a:endParaRPr lang="en-CA" b="1" dirty="0">
              <a:solidFill>
                <a:srgbClr val="FFFF00"/>
              </a:solidFill>
            </a:endParaRPr>
          </a:p>
        </p:txBody>
      </p:sp>
      <p:sp>
        <p:nvSpPr>
          <p:cNvPr id="5" name="Content Placeholder 4"/>
          <p:cNvSpPr>
            <a:spLocks noGrp="1"/>
          </p:cNvSpPr>
          <p:nvPr>
            <p:ph idx="1"/>
          </p:nvPr>
        </p:nvSpPr>
        <p:spPr>
          <a:xfrm>
            <a:off x="4644008" y="1988840"/>
            <a:ext cx="4608512" cy="3312368"/>
          </a:xfrm>
        </p:spPr>
        <p:txBody>
          <a:bodyPr/>
          <a:lstStyle/>
          <a:p>
            <a:r>
              <a:rPr lang="en-US" dirty="0"/>
              <a:t>Safety </a:t>
            </a:r>
            <a:r>
              <a:rPr lang="en-US" dirty="0" smtClean="0"/>
              <a:t>&amp; Stabilization</a:t>
            </a:r>
            <a:endParaRPr lang="en-US" dirty="0"/>
          </a:p>
          <a:p>
            <a:endParaRPr lang="en-US" dirty="0"/>
          </a:p>
          <a:p>
            <a:r>
              <a:rPr lang="en-US" dirty="0"/>
              <a:t>Trauma Processing</a:t>
            </a:r>
          </a:p>
          <a:p>
            <a:endParaRPr lang="en-US" dirty="0"/>
          </a:p>
          <a:p>
            <a:r>
              <a:rPr lang="en-US" dirty="0"/>
              <a:t>Consolidation </a:t>
            </a:r>
            <a:r>
              <a:rPr lang="en-US" dirty="0" smtClean="0"/>
              <a:t>&amp; Resolution</a:t>
            </a:r>
            <a:endParaRPr lang="en-US" dirty="0"/>
          </a:p>
        </p:txBody>
      </p:sp>
      <p:pic>
        <p:nvPicPr>
          <p:cNvPr id="532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4955106"/>
            <a:ext cx="248350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1484784"/>
            <a:ext cx="2028394" cy="20608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539647"/>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64"/>
            <a:ext cx="7543800" cy="662136"/>
          </a:xfrm>
        </p:spPr>
        <p:txBody>
          <a:bodyPr>
            <a:normAutofit fontScale="90000"/>
          </a:bodyPr>
          <a:lstStyle/>
          <a:p>
            <a:r>
              <a:rPr lang="en-CA" dirty="0" smtClean="0"/>
              <a:t>Phase 1- Assessment</a:t>
            </a:r>
            <a:r>
              <a:rPr lang="en-CA" dirty="0"/>
              <a:t/>
            </a:r>
            <a:br>
              <a:rPr lang="en-CA" dirty="0"/>
            </a:br>
            <a:endParaRPr lang="en-CA" dirty="0"/>
          </a:p>
        </p:txBody>
      </p:sp>
      <p:sp>
        <p:nvSpPr>
          <p:cNvPr id="3" name="Content Placeholder 2"/>
          <p:cNvSpPr>
            <a:spLocks noGrp="1"/>
          </p:cNvSpPr>
          <p:nvPr>
            <p:ph idx="1"/>
          </p:nvPr>
        </p:nvSpPr>
        <p:spPr>
          <a:xfrm>
            <a:off x="467544" y="1412776"/>
            <a:ext cx="8229600" cy="4237931"/>
          </a:xfrm>
        </p:spPr>
        <p:txBody>
          <a:bodyPr>
            <a:normAutofit fontScale="92500" lnSpcReduction="20000"/>
          </a:bodyPr>
          <a:lstStyle/>
          <a:p>
            <a:r>
              <a:rPr lang="en-CA" dirty="0" smtClean="0"/>
              <a:t>If posttraumatic or dissociative symptoms are displayed; therapists need to determine whether their clients have PTSD or CTSD.</a:t>
            </a:r>
          </a:p>
          <a:p>
            <a:endParaRPr lang="en-CA" dirty="0"/>
          </a:p>
          <a:p>
            <a:r>
              <a:rPr lang="en-CA" dirty="0" smtClean="0"/>
              <a:t>Phase one can last from several months to a sometimes  years,  as assessment expands with trauma history</a:t>
            </a:r>
          </a:p>
          <a:p>
            <a:pPr marL="0" indent="0">
              <a:buNone/>
            </a:pPr>
            <a:endParaRPr lang="en-CA" dirty="0"/>
          </a:p>
          <a:p>
            <a:r>
              <a:rPr lang="en-CA" dirty="0" smtClean="0"/>
              <a:t>Sometimes </a:t>
            </a:r>
            <a:r>
              <a:rPr lang="en-CA" dirty="0"/>
              <a:t>clients chose not to progress beyond </a:t>
            </a:r>
          </a:p>
          <a:p>
            <a:pPr marL="0" indent="0">
              <a:buNone/>
            </a:pPr>
            <a:r>
              <a:rPr lang="en-CA" dirty="0"/>
              <a:t>	Phase 1</a:t>
            </a:r>
          </a:p>
          <a:p>
            <a:endParaRPr lang="en-CA" dirty="0"/>
          </a:p>
        </p:txBody>
      </p:sp>
    </p:spTree>
    <p:extLst>
      <p:ext uri="{BB962C8B-B14F-4D97-AF65-F5344CB8AC3E}">
        <p14:creationId xmlns:p14="http://schemas.microsoft.com/office/powerpoint/2010/main" val="3254999376"/>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Safety &amp; Stabilization</a:t>
            </a:r>
            <a:endParaRPr lang="en-CA" dirty="0"/>
          </a:p>
        </p:txBody>
      </p:sp>
      <p:sp>
        <p:nvSpPr>
          <p:cNvPr id="3" name="Content Placeholder 2"/>
          <p:cNvSpPr>
            <a:spLocks noGrp="1"/>
          </p:cNvSpPr>
          <p:nvPr>
            <p:ph idx="1"/>
          </p:nvPr>
        </p:nvSpPr>
        <p:spPr>
          <a:xfrm>
            <a:off x="1907704" y="2060848"/>
            <a:ext cx="5760640" cy="3196952"/>
          </a:xfrm>
          <a:ln/>
        </p:spPr>
        <p:style>
          <a:lnRef idx="0">
            <a:schemeClr val="accent4"/>
          </a:lnRef>
          <a:fillRef idx="3">
            <a:schemeClr val="accent4"/>
          </a:fillRef>
          <a:effectRef idx="3">
            <a:schemeClr val="accent4"/>
          </a:effectRef>
          <a:fontRef idx="minor">
            <a:schemeClr val="lt1"/>
          </a:fontRef>
        </p:style>
        <p:txBody>
          <a:bodyPr/>
          <a:lstStyle/>
          <a:p>
            <a:pPr marL="514350" indent="-514350">
              <a:buFont typeface="+mj-lt"/>
              <a:buAutoNum type="arabicPeriod"/>
            </a:pPr>
            <a:r>
              <a:rPr lang="en-CA"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Develop rapport</a:t>
            </a:r>
          </a:p>
          <a:p>
            <a:pPr marL="0" indent="0">
              <a:buNone/>
            </a:pPr>
            <a:endParaRPr lang="en-CA"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514350" indent="-514350">
              <a:buAutoNum type="arabicPeriod" startAt="2"/>
            </a:pPr>
            <a:r>
              <a:rPr lang="en-CA"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Become a safe person</a:t>
            </a:r>
          </a:p>
          <a:p>
            <a:pPr marL="0" indent="0">
              <a:buNone/>
            </a:pPr>
            <a:endParaRPr lang="en-CA"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None/>
            </a:pPr>
            <a:r>
              <a:rPr lang="en-CA"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Remain a safe person</a:t>
            </a:r>
          </a:p>
          <a:p>
            <a:pPr marL="0" indent="0">
              <a:buNone/>
            </a:pPr>
            <a:endParaRPr lang="en-CA" sz="36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24064380"/>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Safety &amp; Stabilization</a:t>
            </a:r>
            <a:endParaRPr lang="en-CA" dirty="0"/>
          </a:p>
        </p:txBody>
      </p:sp>
      <p:sp>
        <p:nvSpPr>
          <p:cNvPr id="3" name="Content Placeholder 2"/>
          <p:cNvSpPr>
            <a:spLocks noGrp="1"/>
          </p:cNvSpPr>
          <p:nvPr>
            <p:ph idx="1"/>
          </p:nvPr>
        </p:nvSpPr>
        <p:spPr/>
        <p:txBody>
          <a:bodyPr>
            <a:normAutofit/>
          </a:bodyPr>
          <a:lstStyle/>
          <a:p>
            <a:r>
              <a:rPr lang="en-CA" dirty="0" smtClean="0"/>
              <a:t>O</a:t>
            </a:r>
            <a:r>
              <a:rPr lang="en-CA" sz="2800" dirty="0" smtClean="0"/>
              <a:t>ften re-experiencing of post traumatic symptoms is what propels CTSD clients to come to therapy</a:t>
            </a:r>
          </a:p>
          <a:p>
            <a:endParaRPr lang="en-CA" sz="2800" dirty="0"/>
          </a:p>
          <a:p>
            <a:r>
              <a:rPr lang="en-CA" sz="2800" dirty="0" smtClean="0"/>
              <a:t>If clients have been wounded by other therapists or social workers or religious leaders, however inadvertently, establishment of a secure therapeutic relationship becomes even more important.</a:t>
            </a:r>
            <a:endParaRPr lang="en-CA" sz="2800" dirty="0"/>
          </a:p>
        </p:txBody>
      </p:sp>
    </p:spTree>
    <p:extLst>
      <p:ext uri="{BB962C8B-B14F-4D97-AF65-F5344CB8AC3E}">
        <p14:creationId xmlns:p14="http://schemas.microsoft.com/office/powerpoint/2010/main" val="2223095148"/>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Becoming a Safe Person</a:t>
            </a:r>
            <a:endParaRPr lang="en-CA" dirty="0"/>
          </a:p>
        </p:txBody>
      </p:sp>
      <p:sp>
        <p:nvSpPr>
          <p:cNvPr id="3" name="Content Placeholder 2"/>
          <p:cNvSpPr>
            <a:spLocks noGrp="1"/>
          </p:cNvSpPr>
          <p:nvPr>
            <p:ph idx="1"/>
          </p:nvPr>
        </p:nvSpPr>
        <p:spPr>
          <a:xfrm>
            <a:off x="2267744" y="1916832"/>
            <a:ext cx="5616624" cy="2952328"/>
          </a:xfrm>
        </p:spPr>
        <p:style>
          <a:lnRef idx="3">
            <a:schemeClr val="lt1"/>
          </a:lnRef>
          <a:fillRef idx="1">
            <a:schemeClr val="accent6"/>
          </a:fillRef>
          <a:effectRef idx="1">
            <a:schemeClr val="accent6"/>
          </a:effectRef>
          <a:fontRef idx="minor">
            <a:schemeClr val="lt1"/>
          </a:fontRef>
        </p:style>
        <p:txBody>
          <a:bodyPr/>
          <a:lstStyle/>
          <a:p>
            <a:r>
              <a:rPr lang="en-CA" sz="3200" dirty="0" smtClean="0">
                <a:solidFill>
                  <a:srgbClr val="FFFF00"/>
                </a:solidFill>
              </a:rPr>
              <a:t>Respect uniqueness</a:t>
            </a:r>
          </a:p>
          <a:p>
            <a:pPr marL="0" indent="0">
              <a:buNone/>
            </a:pPr>
            <a:endParaRPr lang="en-CA" sz="3200" dirty="0" smtClean="0">
              <a:solidFill>
                <a:srgbClr val="FFFF00"/>
              </a:solidFill>
            </a:endParaRPr>
          </a:p>
          <a:p>
            <a:r>
              <a:rPr lang="en-CA" sz="3200" dirty="0" smtClean="0">
                <a:solidFill>
                  <a:srgbClr val="FFFF00"/>
                </a:solidFill>
              </a:rPr>
              <a:t>Know your limitations</a:t>
            </a:r>
          </a:p>
          <a:p>
            <a:pPr marL="0" indent="0">
              <a:buNone/>
            </a:pPr>
            <a:endParaRPr lang="en-CA" sz="3200" dirty="0" smtClean="0">
              <a:solidFill>
                <a:srgbClr val="FFFF00"/>
              </a:solidFill>
            </a:endParaRPr>
          </a:p>
          <a:p>
            <a:r>
              <a:rPr lang="en-CA" sz="3200" dirty="0" smtClean="0">
                <a:solidFill>
                  <a:srgbClr val="FFFF00"/>
                </a:solidFill>
              </a:rPr>
              <a:t>Give Advanced warning</a:t>
            </a:r>
            <a:endParaRPr lang="en-CA" sz="3200" dirty="0">
              <a:solidFill>
                <a:srgbClr val="FFFF00"/>
              </a:solidFill>
            </a:endParaRPr>
          </a:p>
        </p:txBody>
      </p:sp>
    </p:spTree>
    <p:extLst>
      <p:ext uri="{BB962C8B-B14F-4D97-AF65-F5344CB8AC3E}">
        <p14:creationId xmlns:p14="http://schemas.microsoft.com/office/powerpoint/2010/main" val="2932389754"/>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6923112" cy="1143000"/>
          </a:xfrm>
        </p:spPr>
        <p:txBody>
          <a:bodyPr/>
          <a:lstStyle/>
          <a:p>
            <a:r>
              <a:rPr lang="en-CA" dirty="0" smtClean="0"/>
              <a:t>Remaining a Safe Person</a:t>
            </a:r>
            <a:endParaRPr lang="en-CA" dirty="0"/>
          </a:p>
        </p:txBody>
      </p:sp>
      <p:sp>
        <p:nvSpPr>
          <p:cNvPr id="3" name="Content Placeholder 2"/>
          <p:cNvSpPr>
            <a:spLocks noGrp="1"/>
          </p:cNvSpPr>
          <p:nvPr>
            <p:ph idx="1"/>
          </p:nvPr>
        </p:nvSpPr>
        <p:spPr>
          <a:xfrm>
            <a:off x="1763688" y="1916832"/>
            <a:ext cx="6192688" cy="3849291"/>
          </a:xfrm>
        </p:spPr>
        <p:style>
          <a:lnRef idx="3">
            <a:schemeClr val="lt1"/>
          </a:lnRef>
          <a:fillRef idx="1">
            <a:schemeClr val="accent1"/>
          </a:fillRef>
          <a:effectRef idx="1">
            <a:schemeClr val="accent1"/>
          </a:effectRef>
          <a:fontRef idx="minor">
            <a:schemeClr val="lt1"/>
          </a:fontRef>
        </p:style>
        <p:txBody>
          <a:bodyPr/>
          <a:lstStyle/>
          <a:p>
            <a:endParaRPr lang="en-CA" sz="3200" dirty="0" smtClean="0"/>
          </a:p>
          <a:p>
            <a:r>
              <a:rPr lang="en-CA" sz="3200" dirty="0" smtClean="0"/>
              <a:t>Keep appropriate Boundaries</a:t>
            </a:r>
          </a:p>
          <a:p>
            <a:endParaRPr lang="en-CA" sz="3200" dirty="0"/>
          </a:p>
          <a:p>
            <a:r>
              <a:rPr lang="en-CA" sz="3200" dirty="0" smtClean="0"/>
              <a:t>Consult</a:t>
            </a:r>
          </a:p>
          <a:p>
            <a:endParaRPr lang="en-CA" sz="3200" dirty="0"/>
          </a:p>
          <a:p>
            <a:r>
              <a:rPr lang="en-CA" sz="3200" dirty="0" smtClean="0"/>
              <a:t>Protect Confidentiality</a:t>
            </a:r>
            <a:endParaRPr lang="en-CA" sz="3200" dirty="0"/>
          </a:p>
        </p:txBody>
      </p:sp>
    </p:spTree>
    <p:extLst>
      <p:ext uri="{BB962C8B-B14F-4D97-AF65-F5344CB8AC3E}">
        <p14:creationId xmlns:p14="http://schemas.microsoft.com/office/powerpoint/2010/main" val="1505496226"/>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6779096" cy="1143000"/>
          </a:xfrm>
        </p:spPr>
        <p:txBody>
          <a:bodyPr/>
          <a:lstStyle/>
          <a:p>
            <a:r>
              <a:rPr lang="en-CA" dirty="0" smtClean="0"/>
              <a:t>Safety from Others</a:t>
            </a:r>
            <a:endParaRPr lang="en-CA" dirty="0"/>
          </a:p>
        </p:txBody>
      </p:sp>
      <p:sp>
        <p:nvSpPr>
          <p:cNvPr id="3" name="Content Placeholder 2"/>
          <p:cNvSpPr>
            <a:spLocks noGrp="1"/>
          </p:cNvSpPr>
          <p:nvPr>
            <p:ph idx="1"/>
          </p:nvPr>
        </p:nvSpPr>
        <p:spPr>
          <a:xfrm>
            <a:off x="611560" y="1772816"/>
            <a:ext cx="7704856" cy="3312368"/>
          </a:xfrm>
        </p:spPr>
        <p:style>
          <a:lnRef idx="3">
            <a:schemeClr val="lt1"/>
          </a:lnRef>
          <a:fillRef idx="1">
            <a:schemeClr val="accent1"/>
          </a:fillRef>
          <a:effectRef idx="1">
            <a:schemeClr val="accent1"/>
          </a:effectRef>
          <a:fontRef idx="minor">
            <a:schemeClr val="lt1"/>
          </a:fontRef>
        </p:style>
        <p:txBody>
          <a:bodyPr>
            <a:normAutofit fontScale="92500" lnSpcReduction="20000"/>
          </a:bodyPr>
          <a:lstStyle/>
          <a:p>
            <a:r>
              <a:rPr lang="en-CA" dirty="0" smtClean="0"/>
              <a:t>Trauma survivors may not always recognize people or situations that put them at risk of re-traumatization</a:t>
            </a:r>
          </a:p>
          <a:p>
            <a:pPr marL="0" indent="0">
              <a:buNone/>
            </a:pPr>
            <a:endParaRPr lang="en-CA" dirty="0"/>
          </a:p>
          <a:p>
            <a:r>
              <a:rPr lang="en-CA" dirty="0" smtClean="0"/>
              <a:t>Identify healthy vs unhealthy relationships</a:t>
            </a:r>
          </a:p>
          <a:p>
            <a:endParaRPr lang="en-CA" dirty="0"/>
          </a:p>
          <a:p>
            <a:r>
              <a:rPr lang="en-CA" dirty="0" smtClean="0"/>
              <a:t>Help clients find physical safety</a:t>
            </a:r>
          </a:p>
          <a:p>
            <a:endParaRPr lang="en-CA" dirty="0"/>
          </a:p>
          <a:p>
            <a:pPr marL="0" indent="0">
              <a:buNone/>
            </a:pPr>
            <a:endParaRPr lang="en-CA" dirty="0"/>
          </a:p>
        </p:txBody>
      </p:sp>
    </p:spTree>
    <p:extLst>
      <p:ext uri="{BB962C8B-B14F-4D97-AF65-F5344CB8AC3E}">
        <p14:creationId xmlns:p14="http://schemas.microsoft.com/office/powerpoint/2010/main" val="2076717800"/>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548680"/>
            <a:ext cx="7704856" cy="1224136"/>
          </a:xfrm>
        </p:spPr>
        <p:txBody>
          <a:bodyPr>
            <a:noAutofit/>
          </a:bodyPr>
          <a:lstStyle/>
          <a:p>
            <a:r>
              <a:rPr lang="en-CA" sz="3600" dirty="0">
                <a:effectLst/>
              </a:rPr>
              <a:t>Major Factors </a:t>
            </a:r>
            <a:r>
              <a:rPr lang="en-CA" sz="3600" dirty="0" smtClean="0">
                <a:effectLst/>
              </a:rPr>
              <a:t/>
            </a:r>
            <a:br>
              <a:rPr lang="en-CA" sz="3600" dirty="0" smtClean="0">
                <a:effectLst/>
              </a:rPr>
            </a:br>
            <a:r>
              <a:rPr lang="en-CA" sz="3600" dirty="0" smtClean="0">
                <a:effectLst/>
              </a:rPr>
              <a:t>Predicting Psychological Trauma</a:t>
            </a:r>
            <a:r>
              <a:rPr lang="en-CA" sz="3600" dirty="0">
                <a:solidFill>
                  <a:schemeClr val="accent1">
                    <a:lumMod val="75000"/>
                  </a:schemeClr>
                </a:solidFill>
                <a:effectLst/>
              </a:rPr>
              <a:t/>
            </a:r>
            <a:br>
              <a:rPr lang="en-CA" sz="3600" dirty="0">
                <a:solidFill>
                  <a:schemeClr val="accent1">
                    <a:lumMod val="75000"/>
                  </a:schemeClr>
                </a:solidFill>
                <a:effectLst/>
              </a:rPr>
            </a:br>
            <a:endParaRPr lang="en-CA" sz="3600" dirty="0">
              <a:solidFill>
                <a:schemeClr val="accent1">
                  <a:lumMod val="75000"/>
                </a:schemeClr>
              </a:solidFill>
              <a:effectLst/>
            </a:endParaRPr>
          </a:p>
        </p:txBody>
      </p:sp>
      <p:sp>
        <p:nvSpPr>
          <p:cNvPr id="6" name="Rectangle 5"/>
          <p:cNvSpPr/>
          <p:nvPr/>
        </p:nvSpPr>
        <p:spPr>
          <a:xfrm>
            <a:off x="323528" y="1700808"/>
            <a:ext cx="8640960" cy="3970318"/>
          </a:xfrm>
          <a:prstGeom prst="rect">
            <a:avLst/>
          </a:prstGeom>
        </p:spPr>
        <p:txBody>
          <a:bodyPr wrap="square">
            <a:spAutoFit/>
          </a:bodyPr>
          <a:lstStyle/>
          <a:p>
            <a:pPr marL="342900" lvl="0" indent="-342900">
              <a:buFont typeface="Courier New" panose="02070309020205020404" pitchFamily="49" charset="0"/>
              <a:buChar char="o"/>
            </a:pPr>
            <a:r>
              <a:rPr lang="en-US" sz="2800" dirty="0">
                <a:solidFill>
                  <a:prstClr val="white"/>
                </a:solidFill>
                <a:latin typeface="+mn-lt"/>
                <a:cs typeface="Andalus"/>
              </a:rPr>
              <a:t>Actual severe physical injury, disfigurement, dismemberment or disability</a:t>
            </a:r>
          </a:p>
          <a:p>
            <a:pPr marL="342900" lvl="0" indent="-342900">
              <a:buFont typeface="Courier New" panose="02070309020205020404" pitchFamily="49" charset="0"/>
              <a:buChar char="o"/>
            </a:pPr>
            <a:endParaRPr lang="en-US" sz="2800" dirty="0">
              <a:solidFill>
                <a:prstClr val="white"/>
              </a:solidFill>
              <a:latin typeface="+mn-lt"/>
              <a:cs typeface="Andalus"/>
            </a:endParaRPr>
          </a:p>
          <a:p>
            <a:pPr marL="342900" lvl="0" indent="-342900">
              <a:buFont typeface="Courier New" panose="02070309020205020404" pitchFamily="49" charset="0"/>
              <a:buChar char="o"/>
            </a:pPr>
            <a:r>
              <a:rPr lang="en-US" sz="2800" dirty="0">
                <a:solidFill>
                  <a:prstClr val="white"/>
                </a:solidFill>
                <a:latin typeface="+mn-lt"/>
                <a:cs typeface="Andalus"/>
              </a:rPr>
              <a:t>Fear of severe physical injury, disfigurement, dismemberment or disability</a:t>
            </a:r>
          </a:p>
          <a:p>
            <a:pPr marL="342900" lvl="0" indent="-342900">
              <a:buFont typeface="Courier New" panose="02070309020205020404" pitchFamily="49" charset="0"/>
              <a:buChar char="o"/>
            </a:pPr>
            <a:endParaRPr lang="en-US" sz="2800" dirty="0">
              <a:solidFill>
                <a:prstClr val="white"/>
              </a:solidFill>
              <a:latin typeface="+mn-lt"/>
              <a:cs typeface="Andalus"/>
            </a:endParaRPr>
          </a:p>
          <a:p>
            <a:pPr marL="342900" lvl="0" indent="-342900">
              <a:buFont typeface="Courier New" panose="02070309020205020404" pitchFamily="49" charset="0"/>
              <a:buChar char="o"/>
            </a:pPr>
            <a:r>
              <a:rPr lang="en-US" sz="2800" dirty="0">
                <a:solidFill>
                  <a:prstClr val="white"/>
                </a:solidFill>
                <a:latin typeface="+mn-lt"/>
                <a:cs typeface="Andalus"/>
              </a:rPr>
              <a:t>Fear of losing one’s life</a:t>
            </a:r>
          </a:p>
          <a:p>
            <a:pPr marL="342900" lvl="0" indent="-342900">
              <a:buFont typeface="Courier New" panose="02070309020205020404" pitchFamily="49" charset="0"/>
              <a:buChar char="o"/>
            </a:pPr>
            <a:endParaRPr lang="en-US" sz="2800" dirty="0">
              <a:solidFill>
                <a:prstClr val="white"/>
              </a:solidFill>
              <a:latin typeface="+mn-lt"/>
              <a:cs typeface="Andalus"/>
            </a:endParaRPr>
          </a:p>
          <a:p>
            <a:pPr marL="342900" lvl="0" indent="-342900">
              <a:buFont typeface="Courier New" panose="02070309020205020404" pitchFamily="49" charset="0"/>
              <a:buChar char="o"/>
            </a:pPr>
            <a:r>
              <a:rPr lang="en-US" sz="2800" dirty="0">
                <a:solidFill>
                  <a:prstClr val="white"/>
                </a:solidFill>
                <a:latin typeface="+mn-lt"/>
                <a:cs typeface="Andalus"/>
              </a:rPr>
              <a:t>Torture</a:t>
            </a:r>
          </a:p>
        </p:txBody>
      </p:sp>
    </p:spTree>
    <p:extLst>
      <p:ext uri="{BB962C8B-B14F-4D97-AF65-F5344CB8AC3E}">
        <p14:creationId xmlns:p14="http://schemas.microsoft.com/office/powerpoint/2010/main" val="413378960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229600" cy="1143000"/>
          </a:xfrm>
        </p:spPr>
        <p:txBody>
          <a:bodyPr>
            <a:normAutofit fontScale="90000"/>
          </a:bodyPr>
          <a:lstStyle/>
          <a:p>
            <a:r>
              <a:rPr lang="en-CA" dirty="0" smtClean="0"/>
              <a:t>Safety from Self and Symptoms</a:t>
            </a:r>
            <a:endParaRPr lang="en-CA" dirty="0"/>
          </a:p>
        </p:txBody>
      </p:sp>
      <p:sp>
        <p:nvSpPr>
          <p:cNvPr id="3" name="Content Placeholder 2"/>
          <p:cNvSpPr>
            <a:spLocks noGrp="1"/>
          </p:cNvSpPr>
          <p:nvPr>
            <p:ph idx="1"/>
          </p:nvPr>
        </p:nvSpPr>
        <p:spPr>
          <a:xfrm>
            <a:off x="251520" y="1628800"/>
            <a:ext cx="8784976" cy="3528392"/>
          </a:xfrm>
        </p:spPr>
        <p:style>
          <a:lnRef idx="3">
            <a:schemeClr val="lt1"/>
          </a:lnRef>
          <a:fillRef idx="1">
            <a:schemeClr val="accent1"/>
          </a:fillRef>
          <a:effectRef idx="1">
            <a:schemeClr val="accent1"/>
          </a:effectRef>
          <a:fontRef idx="minor">
            <a:schemeClr val="lt1"/>
          </a:fontRef>
        </p:style>
        <p:txBody>
          <a:bodyPr>
            <a:normAutofit/>
          </a:bodyPr>
          <a:lstStyle/>
          <a:p>
            <a:r>
              <a:rPr lang="en-CA" sz="2800" dirty="0" smtClean="0"/>
              <a:t>Making sense of symptoms</a:t>
            </a:r>
          </a:p>
          <a:p>
            <a:pPr marL="0" indent="0">
              <a:buNone/>
            </a:pPr>
            <a:endParaRPr lang="en-CA" sz="2800" dirty="0" smtClean="0"/>
          </a:p>
          <a:p>
            <a:r>
              <a:rPr lang="en-CA" sz="2800" dirty="0" smtClean="0"/>
              <a:t>Therapeutic use of dissociation</a:t>
            </a:r>
          </a:p>
          <a:p>
            <a:pPr marL="0" indent="0">
              <a:buNone/>
            </a:pPr>
            <a:endParaRPr lang="en-CA" sz="2800" dirty="0" smtClean="0"/>
          </a:p>
          <a:p>
            <a:r>
              <a:rPr lang="en-CA" sz="2800" dirty="0" smtClean="0"/>
              <a:t>Dealing with self-destructive and suicidal tendencies</a:t>
            </a:r>
          </a:p>
          <a:p>
            <a:pPr marL="0" indent="0">
              <a:buNone/>
            </a:pPr>
            <a:endParaRPr lang="en-CA" sz="2800" dirty="0" smtClean="0"/>
          </a:p>
          <a:p>
            <a:r>
              <a:rPr lang="en-CA" sz="2800" dirty="0" smtClean="0"/>
              <a:t>Early symptom containment including medication</a:t>
            </a:r>
          </a:p>
        </p:txBody>
      </p:sp>
    </p:spTree>
    <p:extLst>
      <p:ext uri="{BB962C8B-B14F-4D97-AF65-F5344CB8AC3E}">
        <p14:creationId xmlns:p14="http://schemas.microsoft.com/office/powerpoint/2010/main" val="3278461393"/>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Safety from Self</a:t>
            </a:r>
            <a:endParaRPr lang="en-CA" dirty="0"/>
          </a:p>
        </p:txBody>
      </p:sp>
      <p:sp>
        <p:nvSpPr>
          <p:cNvPr id="3" name="Content Placeholder 2"/>
          <p:cNvSpPr>
            <a:spLocks noGrp="1"/>
          </p:cNvSpPr>
          <p:nvPr>
            <p:ph idx="1"/>
          </p:nvPr>
        </p:nvSpPr>
        <p:spPr>
          <a:xfrm>
            <a:off x="1115616" y="1600200"/>
            <a:ext cx="6768752" cy="4525963"/>
          </a:xfrm>
        </p:spPr>
        <p:style>
          <a:lnRef idx="3">
            <a:schemeClr val="lt1"/>
          </a:lnRef>
          <a:fillRef idx="1">
            <a:schemeClr val="accent1"/>
          </a:fillRef>
          <a:effectRef idx="1">
            <a:schemeClr val="accent1"/>
          </a:effectRef>
          <a:fontRef idx="minor">
            <a:schemeClr val="lt1"/>
          </a:fontRef>
        </p:style>
        <p:txBody>
          <a:bodyPr/>
          <a:lstStyle/>
          <a:p>
            <a:pPr marL="0" indent="0">
              <a:buNone/>
            </a:pPr>
            <a:endParaRPr lang="en-CA" dirty="0"/>
          </a:p>
          <a:p>
            <a:r>
              <a:rPr lang="en-CA" dirty="0"/>
              <a:t>Additional </a:t>
            </a:r>
            <a:r>
              <a:rPr lang="en-CA" dirty="0" smtClean="0"/>
              <a:t>techniques</a:t>
            </a:r>
          </a:p>
          <a:p>
            <a:pPr lvl="1"/>
            <a:r>
              <a:rPr lang="en-CA" sz="2400" dirty="0" smtClean="0"/>
              <a:t>Dissociation to contain overwhelming affect: visualize some place inside self they could ‘store’ the emotion till next week</a:t>
            </a:r>
          </a:p>
          <a:p>
            <a:pPr marL="457200" lvl="1" indent="0">
              <a:buNone/>
            </a:pPr>
            <a:endParaRPr lang="en-CA" sz="2400" dirty="0"/>
          </a:p>
          <a:p>
            <a:pPr lvl="1"/>
            <a:r>
              <a:rPr lang="en-CA" sz="2400" dirty="0" smtClean="0"/>
              <a:t>Leave [emotion/memory] at the office  in a file… (must be explored next time)</a:t>
            </a:r>
          </a:p>
          <a:p>
            <a:pPr lvl="1"/>
            <a:endParaRPr lang="en-CA" sz="2400" dirty="0" smtClean="0"/>
          </a:p>
          <a:p>
            <a:pPr lvl="1"/>
            <a:endParaRPr lang="en-CA" sz="2400" dirty="0"/>
          </a:p>
        </p:txBody>
      </p:sp>
    </p:spTree>
    <p:extLst>
      <p:ext uri="{BB962C8B-B14F-4D97-AF65-F5344CB8AC3E}">
        <p14:creationId xmlns:p14="http://schemas.microsoft.com/office/powerpoint/2010/main" val="416628947"/>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Safety from Self</a:t>
            </a:r>
          </a:p>
        </p:txBody>
      </p:sp>
      <p:sp>
        <p:nvSpPr>
          <p:cNvPr id="3" name="Content Placeholder 2"/>
          <p:cNvSpPr>
            <a:spLocks noGrp="1"/>
          </p:cNvSpPr>
          <p:nvPr>
            <p:ph idx="1"/>
          </p:nvPr>
        </p:nvSpPr>
        <p:spPr>
          <a:xfrm>
            <a:off x="323528" y="1196752"/>
            <a:ext cx="8568952" cy="4929411"/>
          </a:xfrm>
        </p:spPr>
        <p:txBody>
          <a:bodyPr>
            <a:normAutofit lnSpcReduction="10000"/>
          </a:bodyPr>
          <a:lstStyle/>
          <a:p>
            <a:pPr marL="342900" lvl="1" indent="-342900">
              <a:buFont typeface="Arial" panose="020B0604020202020204" pitchFamily="34" charset="0"/>
              <a:buChar char="•"/>
            </a:pPr>
            <a:r>
              <a:rPr lang="en-CA" sz="2400" dirty="0" smtClean="0"/>
              <a:t>Suicidal Ideation</a:t>
            </a:r>
          </a:p>
          <a:p>
            <a:pPr marL="342900" lvl="1" indent="-342900">
              <a:buFont typeface="Arial" panose="020B0604020202020204" pitchFamily="34" charset="0"/>
              <a:buChar char="•"/>
            </a:pPr>
            <a:endParaRPr lang="en-CA" sz="2400" dirty="0"/>
          </a:p>
          <a:p>
            <a:pPr marL="342900" lvl="1" indent="-342900">
              <a:buFont typeface="Arial" panose="020B0604020202020204" pitchFamily="34" charset="0"/>
              <a:buChar char="•"/>
            </a:pPr>
            <a:r>
              <a:rPr lang="en-CA" sz="2400" dirty="0" smtClean="0"/>
              <a:t>Self harm</a:t>
            </a:r>
          </a:p>
          <a:p>
            <a:pPr marL="742950" lvl="2" indent="-342900">
              <a:buFont typeface="Arial" panose="020B0604020202020204" pitchFamily="34" charset="0"/>
              <a:buChar char="•"/>
            </a:pPr>
            <a:r>
              <a:rPr lang="en-CA" sz="2400" dirty="0"/>
              <a:t>Not always possible to </a:t>
            </a:r>
            <a:r>
              <a:rPr lang="en-CA" sz="2400" dirty="0" smtClean="0"/>
              <a:t>keep </a:t>
            </a:r>
            <a:r>
              <a:rPr lang="en-CA" sz="2400" dirty="0"/>
              <a:t>a  CTSD safe from self </a:t>
            </a:r>
            <a:r>
              <a:rPr lang="en-CA" sz="2400" dirty="0" smtClean="0"/>
              <a:t>harm</a:t>
            </a:r>
          </a:p>
          <a:p>
            <a:pPr marL="742950" lvl="2" indent="-342900">
              <a:buFont typeface="Arial" panose="020B0604020202020204" pitchFamily="34" charset="0"/>
              <a:buChar char="•"/>
            </a:pPr>
            <a:r>
              <a:rPr lang="en-CA" sz="2400" dirty="0" smtClean="0"/>
              <a:t>Injurious behaviours fit into 2 general categories:</a:t>
            </a:r>
          </a:p>
          <a:p>
            <a:pPr marL="400050" lvl="2" indent="0">
              <a:buNone/>
            </a:pPr>
            <a:endParaRPr lang="en-CA" sz="2400" dirty="0" smtClean="0"/>
          </a:p>
          <a:p>
            <a:pPr marL="1200150" lvl="3" indent="-342900">
              <a:buFont typeface="Arial" panose="020B0604020202020204" pitchFamily="34" charset="0"/>
              <a:buChar char="•"/>
            </a:pPr>
            <a:r>
              <a:rPr lang="en-CA" sz="2000" dirty="0" smtClean="0"/>
              <a:t>Attempts to numb emotional pain [drugs/alcohol; self-mutilation]</a:t>
            </a:r>
          </a:p>
          <a:p>
            <a:pPr marL="857250" lvl="3" indent="0">
              <a:buNone/>
            </a:pPr>
            <a:endParaRPr lang="en-CA" sz="2000" dirty="0" smtClean="0"/>
          </a:p>
          <a:p>
            <a:pPr marL="1200150" lvl="3" indent="-342900">
              <a:buFont typeface="Arial" panose="020B0604020202020204" pitchFamily="34" charset="0"/>
              <a:buChar char="•"/>
            </a:pPr>
            <a:r>
              <a:rPr lang="en-CA" sz="2000" dirty="0" smtClean="0"/>
              <a:t>Trauma re-enactments [promiscuous unprotected sex; </a:t>
            </a:r>
          </a:p>
          <a:p>
            <a:pPr marL="857250" lvl="3" indent="0">
              <a:buNone/>
            </a:pPr>
            <a:r>
              <a:rPr lang="en-CA" sz="2000" dirty="0" smtClean="0"/>
              <a:t>	     prostitution; staying with a violent partner; voluntary contact        	       	     with perpetrators who continue the abuse].</a:t>
            </a:r>
          </a:p>
          <a:p>
            <a:pPr marL="857250" lvl="3" indent="0" algn="r">
              <a:buNone/>
            </a:pPr>
            <a:r>
              <a:rPr lang="en-CA" sz="1400" dirty="0" smtClean="0"/>
              <a:t>(Gingrich, 2013)</a:t>
            </a:r>
          </a:p>
          <a:p>
            <a:pPr marL="457200" lvl="1" indent="0">
              <a:buNone/>
            </a:pPr>
            <a:endParaRPr lang="en-CA" sz="2400" dirty="0" smtClean="0"/>
          </a:p>
          <a:p>
            <a:endParaRPr lang="en-CA" dirty="0"/>
          </a:p>
          <a:p>
            <a:pPr marL="0" indent="0">
              <a:buNone/>
            </a:pPr>
            <a:endParaRPr lang="en-CA" dirty="0"/>
          </a:p>
          <a:p>
            <a:endParaRPr lang="en-CA" dirty="0" smtClean="0"/>
          </a:p>
          <a:p>
            <a:endParaRPr lang="en-CA" dirty="0" smtClean="0"/>
          </a:p>
        </p:txBody>
      </p:sp>
    </p:spTree>
    <p:extLst>
      <p:ext uri="{BB962C8B-B14F-4D97-AF65-F5344CB8AC3E}">
        <p14:creationId xmlns:p14="http://schemas.microsoft.com/office/powerpoint/2010/main" val="2876448002"/>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7499176" cy="1143000"/>
          </a:xfrm>
        </p:spPr>
        <p:txBody>
          <a:bodyPr/>
          <a:lstStyle/>
          <a:p>
            <a:r>
              <a:rPr lang="en-US" dirty="0" smtClean="0"/>
              <a:t>Dealing with Dissociation</a:t>
            </a:r>
            <a:endParaRPr lang="en-US" dirty="0"/>
          </a:p>
        </p:txBody>
      </p:sp>
      <p:sp>
        <p:nvSpPr>
          <p:cNvPr id="3" name="Content Placeholder 2"/>
          <p:cNvSpPr>
            <a:spLocks noGrp="1"/>
          </p:cNvSpPr>
          <p:nvPr>
            <p:ph idx="1"/>
          </p:nvPr>
        </p:nvSpPr>
        <p:spPr/>
        <p:txBody>
          <a:bodyPr>
            <a:normAutofit/>
          </a:bodyPr>
          <a:lstStyle/>
          <a:p>
            <a:r>
              <a:rPr lang="en-US" sz="2000" dirty="0"/>
              <a:t>Dissociation means you feel separated from what’s happening in your life. </a:t>
            </a:r>
            <a:endParaRPr lang="en-US" sz="2000" dirty="0" smtClean="0"/>
          </a:p>
          <a:p>
            <a:r>
              <a:rPr lang="en-US" sz="2000" dirty="0" smtClean="0"/>
              <a:t>Feeling </a:t>
            </a:r>
            <a:r>
              <a:rPr lang="en-US" sz="2000" dirty="0"/>
              <a:t>dissociated can be scary, but it’s a common reaction to an extremely stressful situation. </a:t>
            </a:r>
            <a:endParaRPr lang="en-US" sz="2000" dirty="0" smtClean="0"/>
          </a:p>
          <a:p>
            <a:r>
              <a:rPr lang="en-US" sz="2000" dirty="0" smtClean="0"/>
              <a:t>When </a:t>
            </a:r>
            <a:r>
              <a:rPr lang="en-US" sz="2000" dirty="0"/>
              <a:t>your mind becomes overwhelmed, dissociation can provide a way to cope</a:t>
            </a:r>
            <a:r>
              <a:rPr lang="en-US" sz="2000" dirty="0" smtClean="0"/>
              <a:t>.</a:t>
            </a:r>
          </a:p>
          <a:p>
            <a:r>
              <a:rPr lang="en-US" sz="2000" dirty="0" smtClean="0"/>
              <a:t>Start </a:t>
            </a:r>
            <a:r>
              <a:rPr lang="en-US" sz="2000" dirty="0"/>
              <a:t>by learning to recognize your dissociative episodes, which is necessary in order to address them. </a:t>
            </a:r>
            <a:endParaRPr lang="en-US" sz="2000" dirty="0" smtClean="0"/>
          </a:p>
          <a:p>
            <a:r>
              <a:rPr lang="en-US" sz="2000" dirty="0" smtClean="0"/>
              <a:t>Next</a:t>
            </a:r>
            <a:r>
              <a:rPr lang="en-US" sz="2000" dirty="0"/>
              <a:t>, learn to ground yourself in the present, which can stop dissociation. </a:t>
            </a:r>
            <a:endParaRPr lang="en-US" sz="2000" dirty="0" smtClean="0"/>
          </a:p>
          <a:p>
            <a:r>
              <a:rPr lang="en-US" sz="2000" dirty="0" smtClean="0"/>
              <a:t>To </a:t>
            </a:r>
            <a:r>
              <a:rPr lang="en-US" sz="2000" dirty="0"/>
              <a:t>overcome persistent, recurring dissociation, you’ll likely need to go to therapy.</a:t>
            </a:r>
          </a:p>
        </p:txBody>
      </p:sp>
    </p:spTree>
    <p:extLst>
      <p:ext uri="{BB962C8B-B14F-4D97-AF65-F5344CB8AC3E}">
        <p14:creationId xmlns:p14="http://schemas.microsoft.com/office/powerpoint/2010/main" val="3762860000"/>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Dissociation</a:t>
            </a:r>
          </a:p>
        </p:txBody>
      </p:sp>
      <p:sp>
        <p:nvSpPr>
          <p:cNvPr id="3" name="Content Placeholder 2"/>
          <p:cNvSpPr>
            <a:spLocks noGrp="1"/>
          </p:cNvSpPr>
          <p:nvPr>
            <p:ph idx="1"/>
          </p:nvPr>
        </p:nvSpPr>
        <p:spPr/>
        <p:txBody>
          <a:bodyPr>
            <a:normAutofit/>
          </a:bodyPr>
          <a:lstStyle/>
          <a:p>
            <a:r>
              <a:rPr lang="en-US" sz="2400" dirty="0"/>
              <a:t>Ask for help identifying when you dissociate, if necessary. It’s normal to not realize when you're dissociating. Luckily, it’s easy for the people who care about you to notice, as you’ll likely appear as though you’re in a daze. Ask them to help you recognize when this happens</a:t>
            </a:r>
            <a:r>
              <a:rPr lang="en-US" sz="2400" dirty="0" smtClean="0"/>
              <a:t>.</a:t>
            </a:r>
          </a:p>
          <a:p>
            <a:endParaRPr lang="en-US" sz="2400" dirty="0"/>
          </a:p>
          <a:p>
            <a:r>
              <a:rPr lang="en-US" sz="2400" dirty="0"/>
              <a:t>You could say, “I know that I tend to dissociate when things get rough, but it’s hard for me to notice when I’m doing it. Can you tell me if I look spaced out?”</a:t>
            </a:r>
          </a:p>
        </p:txBody>
      </p:sp>
    </p:spTree>
    <p:extLst>
      <p:ext uri="{BB962C8B-B14F-4D97-AF65-F5344CB8AC3E}">
        <p14:creationId xmlns:p14="http://schemas.microsoft.com/office/powerpoint/2010/main" val="1112733556"/>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7211144" cy="1143000"/>
          </a:xfrm>
        </p:spPr>
        <p:txBody>
          <a:bodyPr/>
          <a:lstStyle/>
          <a:p>
            <a:r>
              <a:rPr lang="en-US" dirty="0"/>
              <a:t>Dealing with Dissociation</a:t>
            </a:r>
          </a:p>
        </p:txBody>
      </p:sp>
      <p:sp>
        <p:nvSpPr>
          <p:cNvPr id="3" name="Content Placeholder 2"/>
          <p:cNvSpPr>
            <a:spLocks noGrp="1"/>
          </p:cNvSpPr>
          <p:nvPr>
            <p:ph idx="1"/>
          </p:nvPr>
        </p:nvSpPr>
        <p:spPr/>
        <p:txBody>
          <a:bodyPr>
            <a:normAutofit/>
          </a:bodyPr>
          <a:lstStyle/>
          <a:p>
            <a:r>
              <a:rPr lang="en-US" sz="2000" dirty="0"/>
              <a:t>Watch for common symptoms of dissociation. This will help you recognize when you’re having episodes. </a:t>
            </a:r>
            <a:endParaRPr lang="en-US" sz="2000" dirty="0" smtClean="0"/>
          </a:p>
          <a:p>
            <a:r>
              <a:rPr lang="en-US" sz="2000" dirty="0" smtClean="0"/>
              <a:t>Write </a:t>
            </a:r>
            <a:r>
              <a:rPr lang="en-US" sz="2000" dirty="0"/>
              <a:t>down the symptoms you experience, as well as what was happening at that time. </a:t>
            </a:r>
            <a:endParaRPr lang="en-US" sz="2000" dirty="0" smtClean="0"/>
          </a:p>
          <a:p>
            <a:r>
              <a:rPr lang="en-US" sz="2000" dirty="0" smtClean="0"/>
              <a:t>Keep </a:t>
            </a:r>
            <a:r>
              <a:rPr lang="en-US" sz="2000" dirty="0"/>
              <a:t>in mind that dissociation occurs on a spectrum, with daydreaming or zoning out while driving along a familiar road being minor dissociative experiences. </a:t>
            </a:r>
            <a:endParaRPr lang="en-US" sz="2000" dirty="0" smtClean="0"/>
          </a:p>
          <a:p>
            <a:r>
              <a:rPr lang="en-US" sz="2000" dirty="0" smtClean="0"/>
              <a:t>On </a:t>
            </a:r>
            <a:r>
              <a:rPr lang="en-US" sz="2000" dirty="0"/>
              <a:t>the opposite end of the spectrum is dissociative identity disorder, which is a serious condition</a:t>
            </a:r>
            <a:r>
              <a:rPr lang="en-US" sz="2000" dirty="0" smtClean="0"/>
              <a:t>. </a:t>
            </a:r>
            <a:endParaRPr lang="en-US" sz="2000" dirty="0" smtClean="0"/>
          </a:p>
          <a:p>
            <a:endParaRPr lang="en-US" sz="2000" dirty="0"/>
          </a:p>
          <a:p>
            <a:r>
              <a:rPr lang="en-US" sz="2000" dirty="0" smtClean="0"/>
              <a:t>Common </a:t>
            </a:r>
            <a:r>
              <a:rPr lang="en-US" sz="2000" dirty="0"/>
              <a:t>symptoms include</a:t>
            </a:r>
            <a:r>
              <a:rPr lang="en-US" sz="2000" dirty="0" smtClean="0"/>
              <a:t>:</a:t>
            </a:r>
            <a:endParaRPr lang="en-US" sz="2000" dirty="0"/>
          </a:p>
        </p:txBody>
      </p:sp>
    </p:spTree>
    <p:extLst>
      <p:ext uri="{BB962C8B-B14F-4D97-AF65-F5344CB8AC3E}">
        <p14:creationId xmlns:p14="http://schemas.microsoft.com/office/powerpoint/2010/main" val="3536071664"/>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Dissociation</a:t>
            </a:r>
          </a:p>
        </p:txBody>
      </p:sp>
      <p:sp>
        <p:nvSpPr>
          <p:cNvPr id="3" name="Content Placeholder 2"/>
          <p:cNvSpPr>
            <a:spLocks noGrp="1"/>
          </p:cNvSpPr>
          <p:nvPr>
            <p:ph idx="1"/>
          </p:nvPr>
        </p:nvSpPr>
        <p:spPr>
          <a:xfrm>
            <a:off x="1475656" y="1646237"/>
            <a:ext cx="7211144" cy="4375051"/>
          </a:xfrm>
        </p:spPr>
        <p:txBody>
          <a:bodyPr>
            <a:normAutofit fontScale="47500" lnSpcReduction="20000"/>
          </a:bodyPr>
          <a:lstStyle/>
          <a:p>
            <a:r>
              <a:rPr lang="en-US" sz="3100" b="1" dirty="0"/>
              <a:t>Feeling detached or </a:t>
            </a:r>
            <a:r>
              <a:rPr lang="en-US" sz="3100" b="1" dirty="0" smtClean="0"/>
              <a:t>spaced-out</a:t>
            </a:r>
          </a:p>
          <a:p>
            <a:pPr marL="0" indent="0">
              <a:buNone/>
            </a:pPr>
            <a:endParaRPr lang="en-US" sz="3100" b="1" dirty="0"/>
          </a:p>
          <a:p>
            <a:r>
              <a:rPr lang="en-US" sz="3100" b="1" dirty="0"/>
              <a:t>Feeling that your mind is blank or </a:t>
            </a:r>
            <a:r>
              <a:rPr lang="en-US" sz="3100" b="1" dirty="0" smtClean="0"/>
              <a:t>wandering</a:t>
            </a:r>
          </a:p>
          <a:p>
            <a:endParaRPr lang="en-US" sz="3100" b="1" dirty="0"/>
          </a:p>
          <a:p>
            <a:r>
              <a:rPr lang="en-US" sz="3100" b="1" dirty="0"/>
              <a:t>Feeling as though your world isn’t </a:t>
            </a:r>
            <a:r>
              <a:rPr lang="en-US" sz="3100" b="1" dirty="0" smtClean="0"/>
              <a:t>real</a:t>
            </a:r>
          </a:p>
          <a:p>
            <a:endParaRPr lang="en-US" sz="3100" b="1" dirty="0"/>
          </a:p>
          <a:p>
            <a:r>
              <a:rPr lang="en-US" sz="3100" b="1" dirty="0"/>
              <a:t>Feeling </a:t>
            </a:r>
            <a:r>
              <a:rPr lang="en-US" sz="3100" b="1" dirty="0" smtClean="0"/>
              <a:t>numb</a:t>
            </a:r>
          </a:p>
          <a:p>
            <a:endParaRPr lang="en-US" sz="3100" b="1" dirty="0"/>
          </a:p>
          <a:p>
            <a:r>
              <a:rPr lang="en-US" sz="3100" b="1" dirty="0"/>
              <a:t>Feeling sleepy when you need to deal with </a:t>
            </a:r>
            <a:r>
              <a:rPr lang="en-US" sz="3100" b="1" dirty="0" smtClean="0"/>
              <a:t>things</a:t>
            </a:r>
          </a:p>
          <a:p>
            <a:endParaRPr lang="en-US" sz="3100" b="1" dirty="0"/>
          </a:p>
          <a:p>
            <a:r>
              <a:rPr lang="en-US" sz="3100" b="1" dirty="0"/>
              <a:t>Feeling like you’re watching your life from the </a:t>
            </a:r>
            <a:r>
              <a:rPr lang="en-US" sz="3100" b="1" dirty="0" smtClean="0"/>
              <a:t>outside</a:t>
            </a:r>
          </a:p>
          <a:p>
            <a:pPr marL="0" indent="0">
              <a:buNone/>
            </a:pPr>
            <a:endParaRPr lang="en-US" sz="3100" b="1" dirty="0"/>
          </a:p>
          <a:p>
            <a:r>
              <a:rPr lang="en-US" sz="3100" b="1" dirty="0"/>
              <a:t>Feeling like you’re detached from your life or </a:t>
            </a:r>
            <a:r>
              <a:rPr lang="en-US" sz="3100" b="1" dirty="0" smtClean="0"/>
              <a:t>self</a:t>
            </a:r>
          </a:p>
          <a:p>
            <a:pPr marL="0" indent="0">
              <a:buNone/>
            </a:pPr>
            <a:endParaRPr lang="en-US" sz="3100" b="1" dirty="0"/>
          </a:p>
          <a:p>
            <a:r>
              <a:rPr lang="en-US" sz="3100" b="1" dirty="0"/>
              <a:t>Feeling like you’re separate from your </a:t>
            </a:r>
            <a:r>
              <a:rPr lang="en-US" sz="3100" b="1" dirty="0" smtClean="0"/>
              <a:t>surroundings</a:t>
            </a:r>
          </a:p>
          <a:p>
            <a:pPr marL="0" indent="0">
              <a:buNone/>
            </a:pPr>
            <a:endParaRPr lang="en-US" sz="3100" b="1" dirty="0"/>
          </a:p>
          <a:p>
            <a:r>
              <a:rPr lang="en-US" sz="3100" b="1" dirty="0"/>
              <a:t>Staring at 1 spot or with eyes glazed </a:t>
            </a:r>
            <a:r>
              <a:rPr lang="en-US" sz="3100" b="1" dirty="0" smtClean="0"/>
              <a:t>over</a:t>
            </a:r>
          </a:p>
          <a:p>
            <a:pPr marL="0" indent="0">
              <a:buNone/>
            </a:pPr>
            <a:endParaRPr lang="en-US" sz="3100" b="1" dirty="0"/>
          </a:p>
          <a:p>
            <a:r>
              <a:rPr lang="en-US" sz="3100" b="1" dirty="0"/>
              <a:t>Struggling to explain how you </a:t>
            </a:r>
            <a:r>
              <a:rPr lang="en-US" sz="3100" b="1" dirty="0" smtClean="0"/>
              <a:t>feel</a:t>
            </a:r>
          </a:p>
          <a:p>
            <a:pPr marL="0" indent="0">
              <a:buNone/>
            </a:pPr>
            <a:endParaRPr lang="en-US" sz="3100" b="1" dirty="0"/>
          </a:p>
          <a:p>
            <a:r>
              <a:rPr lang="en-US" sz="3100" b="1" dirty="0"/>
              <a:t>Experiencing delayed reactions to things that happen to you</a:t>
            </a:r>
          </a:p>
          <a:p>
            <a:pPr marL="0" indent="0">
              <a:buNone/>
            </a:pPr>
            <a:endParaRPr lang="en-US" dirty="0"/>
          </a:p>
        </p:txBody>
      </p:sp>
    </p:spTree>
    <p:extLst>
      <p:ext uri="{BB962C8B-B14F-4D97-AF65-F5344CB8AC3E}">
        <p14:creationId xmlns:p14="http://schemas.microsoft.com/office/powerpoint/2010/main" val="638531034"/>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7283152" cy="1143000"/>
          </a:xfrm>
        </p:spPr>
        <p:txBody>
          <a:bodyPr/>
          <a:lstStyle/>
          <a:p>
            <a:r>
              <a:rPr lang="en-US" dirty="0"/>
              <a:t>Dealing with Dissociation</a:t>
            </a:r>
          </a:p>
        </p:txBody>
      </p:sp>
      <p:sp>
        <p:nvSpPr>
          <p:cNvPr id="3" name="Content Placeholder 2"/>
          <p:cNvSpPr>
            <a:spLocks noGrp="1"/>
          </p:cNvSpPr>
          <p:nvPr>
            <p:ph idx="1"/>
          </p:nvPr>
        </p:nvSpPr>
        <p:spPr>
          <a:xfrm>
            <a:off x="457200" y="1484784"/>
            <a:ext cx="8229600" cy="4687733"/>
          </a:xfrm>
        </p:spPr>
        <p:txBody>
          <a:bodyPr>
            <a:normAutofit fontScale="85000" lnSpcReduction="20000"/>
          </a:bodyPr>
          <a:lstStyle/>
          <a:p>
            <a:r>
              <a:rPr lang="en-US" sz="2400" dirty="0"/>
              <a:t>Notice how you feel when you dissociate. This will help you identify episodes so that you can try to stop dissociating. Pay attention to your thoughts, sensations, and feelings. You should also notice triggers that occur often, as this will help you identify what is causing your dissociative episodes so that you can overcome them. Ask yourself these </a:t>
            </a:r>
            <a:r>
              <a:rPr lang="en-US" sz="2400" dirty="0" smtClean="0"/>
              <a:t>questions:</a:t>
            </a:r>
          </a:p>
          <a:p>
            <a:pPr marL="0" indent="0">
              <a:buNone/>
            </a:pPr>
            <a:endParaRPr lang="en-US" dirty="0" smtClean="0"/>
          </a:p>
          <a:p>
            <a:pPr lvl="1"/>
            <a:r>
              <a:rPr lang="en-US" dirty="0" smtClean="0"/>
              <a:t>How </a:t>
            </a:r>
            <a:r>
              <a:rPr lang="en-US" dirty="0"/>
              <a:t>do I feel? For example, you might feel detached, foggy, or like you’re floating above the situation</a:t>
            </a:r>
            <a:r>
              <a:rPr lang="en-US" dirty="0" smtClean="0"/>
              <a:t>.</a:t>
            </a:r>
          </a:p>
          <a:p>
            <a:pPr marL="411480" lvl="1" indent="0">
              <a:buNone/>
            </a:pPr>
            <a:endParaRPr lang="en-US" dirty="0"/>
          </a:p>
          <a:p>
            <a:pPr lvl="1"/>
            <a:r>
              <a:rPr lang="en-US" dirty="0"/>
              <a:t>What am I thinking? You might have trouble forming thoughts or find that your mind has gone blank</a:t>
            </a:r>
            <a:r>
              <a:rPr lang="en-US" dirty="0" smtClean="0"/>
              <a:t>.</a:t>
            </a:r>
          </a:p>
          <a:p>
            <a:pPr marL="411480" lvl="1" indent="0">
              <a:buNone/>
            </a:pPr>
            <a:endParaRPr lang="en-US" dirty="0"/>
          </a:p>
          <a:p>
            <a:pPr lvl="1"/>
            <a:r>
              <a:rPr lang="en-US" dirty="0"/>
              <a:t>What’s happening right now? You might identify what’s stressing you out.</a:t>
            </a:r>
          </a:p>
        </p:txBody>
      </p:sp>
    </p:spTree>
    <p:extLst>
      <p:ext uri="{BB962C8B-B14F-4D97-AF65-F5344CB8AC3E}">
        <p14:creationId xmlns:p14="http://schemas.microsoft.com/office/powerpoint/2010/main" val="216349688"/>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Dissociation</a:t>
            </a:r>
          </a:p>
        </p:txBody>
      </p:sp>
      <p:sp>
        <p:nvSpPr>
          <p:cNvPr id="3" name="Content Placeholder 2"/>
          <p:cNvSpPr>
            <a:spLocks noGrp="1"/>
          </p:cNvSpPr>
          <p:nvPr>
            <p:ph idx="1"/>
          </p:nvPr>
        </p:nvSpPr>
        <p:spPr>
          <a:xfrm>
            <a:off x="467544" y="1484784"/>
            <a:ext cx="8229600" cy="4951115"/>
          </a:xfrm>
        </p:spPr>
        <p:txBody>
          <a:bodyPr>
            <a:normAutofit fontScale="92500" lnSpcReduction="20000"/>
          </a:bodyPr>
          <a:lstStyle/>
          <a:p>
            <a:r>
              <a:rPr lang="en-US" sz="2600" dirty="0"/>
              <a:t>Keep a journal to help work through your experiences. Journaling is a great way to work through your emotions and cope with difficult experiences. Not only can journaling help you keep track of your episodes and learn to process them, it can also help you process your past</a:t>
            </a:r>
            <a:r>
              <a:rPr lang="en-US" sz="2600" dirty="0" smtClean="0"/>
              <a:t>.</a:t>
            </a:r>
          </a:p>
          <a:p>
            <a:pPr marL="0" indent="0">
              <a:buNone/>
            </a:pPr>
            <a:endParaRPr lang="en-US" sz="2600" dirty="0" smtClean="0"/>
          </a:p>
          <a:p>
            <a:r>
              <a:rPr lang="en-US" sz="2600" dirty="0" smtClean="0"/>
              <a:t> Write </a:t>
            </a:r>
            <a:r>
              <a:rPr lang="en-US" sz="2600" dirty="0"/>
              <a:t>in your journal every day. Document your everyday life, your feelings about the past, and your dissociative experiences</a:t>
            </a:r>
            <a:r>
              <a:rPr lang="en-US" sz="2600" dirty="0" smtClean="0"/>
              <a:t>.</a:t>
            </a:r>
          </a:p>
          <a:p>
            <a:pPr marL="0" indent="0">
              <a:buNone/>
            </a:pPr>
            <a:endParaRPr lang="en-US" sz="2600" dirty="0"/>
          </a:p>
          <a:p>
            <a:r>
              <a:rPr lang="en-US" sz="2600" dirty="0"/>
              <a:t>When you do notice an episode, record what lead up to it and how you felt</a:t>
            </a:r>
            <a:r>
              <a:rPr lang="en-US" sz="2600" dirty="0" smtClean="0"/>
              <a:t>.</a:t>
            </a:r>
          </a:p>
          <a:p>
            <a:pPr marL="0" indent="0">
              <a:buNone/>
            </a:pPr>
            <a:endParaRPr lang="en-US" sz="2600" dirty="0"/>
          </a:p>
          <a:p>
            <a:r>
              <a:rPr lang="en-US" sz="2600" dirty="0"/>
              <a:t>In some cases, you might choose to bring your journal with you to your therapy sessions, if you go to therapy.</a:t>
            </a:r>
          </a:p>
          <a:p>
            <a:endParaRPr lang="en-US" dirty="0"/>
          </a:p>
        </p:txBody>
      </p:sp>
    </p:spTree>
    <p:extLst>
      <p:ext uri="{BB962C8B-B14F-4D97-AF65-F5344CB8AC3E}">
        <p14:creationId xmlns:p14="http://schemas.microsoft.com/office/powerpoint/2010/main" val="196405532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Dissociation</a:t>
            </a:r>
          </a:p>
        </p:txBody>
      </p:sp>
      <p:sp>
        <p:nvSpPr>
          <p:cNvPr id="3" name="Content Placeholder 2"/>
          <p:cNvSpPr>
            <a:spLocks noGrp="1"/>
          </p:cNvSpPr>
          <p:nvPr>
            <p:ph idx="1"/>
          </p:nvPr>
        </p:nvSpPr>
        <p:spPr/>
        <p:txBody>
          <a:bodyPr>
            <a:normAutofit fontScale="62500" lnSpcReduction="20000"/>
          </a:bodyPr>
          <a:lstStyle/>
          <a:p>
            <a:r>
              <a:rPr lang="en-US" dirty="0"/>
              <a:t>Understand that there are different kinds of dissociation. Some people will experience dissociation for short periods of time, often in response to stress or trauma. Others can experience it long-term, such as with Dissociative Identity Disorder.[7] No matter how long your experiences last, they can limit your engagement with your own life, so you deserve to feel better. Here’s a breakdown of the common dissociative </a:t>
            </a:r>
            <a:r>
              <a:rPr lang="en-US" dirty="0" smtClean="0"/>
              <a:t>disorders:</a:t>
            </a:r>
          </a:p>
          <a:p>
            <a:endParaRPr lang="en-US" dirty="0"/>
          </a:p>
          <a:p>
            <a:r>
              <a:rPr lang="en-US" dirty="0" smtClean="0"/>
              <a:t>Depersonalization </a:t>
            </a:r>
            <a:r>
              <a:rPr lang="en-US" dirty="0"/>
              <a:t>disorder occurs when you feel detached from your life or yourself</a:t>
            </a:r>
            <a:r>
              <a:rPr lang="en-US" dirty="0" smtClean="0"/>
              <a:t>.</a:t>
            </a:r>
          </a:p>
          <a:p>
            <a:pPr marL="0" indent="0">
              <a:buNone/>
            </a:pPr>
            <a:endParaRPr lang="en-US" dirty="0"/>
          </a:p>
          <a:p>
            <a:r>
              <a:rPr lang="en-US" dirty="0"/>
              <a:t>Dissociative amnesia occurs when you forget parts of your life, often to mask a trauma</a:t>
            </a:r>
            <a:r>
              <a:rPr lang="en-US" dirty="0" smtClean="0"/>
              <a:t>.</a:t>
            </a:r>
          </a:p>
          <a:p>
            <a:pPr marL="0" indent="0">
              <a:buNone/>
            </a:pPr>
            <a:endParaRPr lang="en-US" dirty="0"/>
          </a:p>
          <a:p>
            <a:r>
              <a:rPr lang="en-US" dirty="0"/>
              <a:t>Dissociative fugues occur when you forget who you are and also travel to a new, unfamiliar location</a:t>
            </a:r>
            <a:r>
              <a:rPr lang="en-US" dirty="0" smtClean="0"/>
              <a:t>.</a:t>
            </a:r>
            <a:endParaRPr lang="en-US" dirty="0"/>
          </a:p>
        </p:txBody>
      </p:sp>
    </p:spTree>
    <p:extLst>
      <p:ext uri="{BB962C8B-B14F-4D97-AF65-F5344CB8AC3E}">
        <p14:creationId xmlns:p14="http://schemas.microsoft.com/office/powerpoint/2010/main" val="1958752484"/>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7956376" cy="1368152"/>
          </a:xfrm>
        </p:spPr>
        <p:txBody>
          <a:bodyPr>
            <a:normAutofit fontScale="90000"/>
          </a:bodyPr>
          <a:lstStyle/>
          <a:p>
            <a:r>
              <a:rPr lang="en-CA" sz="3600" dirty="0" smtClean="0">
                <a:solidFill>
                  <a:srgbClr val="FFFF00"/>
                </a:solidFill>
              </a:rPr>
              <a:t/>
            </a:r>
            <a:br>
              <a:rPr lang="en-CA" sz="3600" dirty="0" smtClean="0">
                <a:solidFill>
                  <a:srgbClr val="FFFF00"/>
                </a:solidFill>
              </a:rPr>
            </a:br>
            <a:r>
              <a:rPr lang="en-CA" sz="3600" dirty="0">
                <a:solidFill>
                  <a:srgbClr val="FFFF00"/>
                </a:solidFill>
              </a:rPr>
              <a:t/>
            </a:r>
            <a:br>
              <a:rPr lang="en-CA" sz="3600" dirty="0">
                <a:solidFill>
                  <a:srgbClr val="FFFF00"/>
                </a:solidFill>
              </a:rPr>
            </a:br>
            <a:r>
              <a:rPr lang="en-CA" sz="3600" dirty="0" smtClean="0">
                <a:solidFill>
                  <a:srgbClr val="FFFF00"/>
                </a:solidFill>
              </a:rPr>
              <a:t/>
            </a:r>
            <a:br>
              <a:rPr lang="en-CA" sz="3600" dirty="0" smtClean="0">
                <a:solidFill>
                  <a:srgbClr val="FFFF00"/>
                </a:solidFill>
              </a:rPr>
            </a:br>
            <a:r>
              <a:rPr lang="en-CA" sz="3600" b="1" dirty="0" smtClean="0"/>
              <a:t>Major </a:t>
            </a:r>
            <a:r>
              <a:rPr lang="en-CA" sz="3600" b="1" dirty="0"/>
              <a:t>Factors </a:t>
            </a:r>
            <a:br>
              <a:rPr lang="en-CA" sz="3600" b="1" dirty="0"/>
            </a:br>
            <a:r>
              <a:rPr lang="en-CA" sz="3600" b="1" dirty="0"/>
              <a:t>Predicting Psychological Trauma</a:t>
            </a:r>
            <a:r>
              <a:rPr lang="en-CA" sz="3200" b="1" dirty="0"/>
              <a:t/>
            </a:r>
            <a:br>
              <a:rPr lang="en-CA" sz="3200" b="1" dirty="0"/>
            </a:br>
            <a:endParaRPr lang="en-CA" b="1"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1608138"/>
            <a:ext cx="8139113"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6145" y="5157192"/>
            <a:ext cx="2088232" cy="1305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2132856"/>
            <a:ext cx="2376264" cy="1559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7568" y="3068960"/>
            <a:ext cx="2787202" cy="1647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710669"/>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7283152" cy="1143000"/>
          </a:xfrm>
        </p:spPr>
        <p:txBody>
          <a:bodyPr/>
          <a:lstStyle/>
          <a:p>
            <a:r>
              <a:rPr lang="en-US" dirty="0"/>
              <a:t>Dealing with Dissociation</a:t>
            </a:r>
          </a:p>
        </p:txBody>
      </p:sp>
      <p:sp>
        <p:nvSpPr>
          <p:cNvPr id="3" name="Content Placeholder 2"/>
          <p:cNvSpPr>
            <a:spLocks noGrp="1"/>
          </p:cNvSpPr>
          <p:nvPr>
            <p:ph idx="1"/>
          </p:nvPr>
        </p:nvSpPr>
        <p:spPr>
          <a:xfrm>
            <a:off x="457200" y="1646237"/>
            <a:ext cx="7931224" cy="4526280"/>
          </a:xfrm>
        </p:spPr>
        <p:txBody>
          <a:bodyPr>
            <a:normAutofit/>
          </a:bodyPr>
          <a:lstStyle/>
          <a:p>
            <a:r>
              <a:rPr lang="en-US" sz="2400" dirty="0"/>
              <a:t>Dissociative Identity Disorder (DID), previously known as multiple personality disorder, occurs when your mind develops separate personalities to help you cope with trauma or stress</a:t>
            </a:r>
            <a:r>
              <a:rPr lang="en-US" sz="2400" dirty="0" smtClean="0"/>
              <a:t>.</a:t>
            </a:r>
          </a:p>
          <a:p>
            <a:pPr marL="0" indent="0">
              <a:buNone/>
            </a:pPr>
            <a:endParaRPr lang="en-US" sz="2400" dirty="0"/>
          </a:p>
          <a:p>
            <a:r>
              <a:rPr lang="en-US" sz="2400" dirty="0"/>
              <a:t>Dissociative Disorder Not Otherwise Specified (DDNOS) is diagnosed when you experience symptoms of dissociation but don’t meet the requirements for diagnosis for any particular disorder.</a:t>
            </a:r>
          </a:p>
          <a:p>
            <a:endParaRPr lang="en-US" sz="2400" dirty="0"/>
          </a:p>
        </p:txBody>
      </p:sp>
    </p:spTree>
    <p:extLst>
      <p:ext uri="{BB962C8B-B14F-4D97-AF65-F5344CB8AC3E}">
        <p14:creationId xmlns:p14="http://schemas.microsoft.com/office/powerpoint/2010/main" val="567495833"/>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6995120" cy="1143000"/>
          </a:xfrm>
        </p:spPr>
        <p:txBody>
          <a:bodyPr>
            <a:normAutofit fontScale="90000"/>
          </a:bodyPr>
          <a:lstStyle/>
          <a:p>
            <a:r>
              <a:rPr lang="en-US" dirty="0"/>
              <a:t>Dealing with Dissociation</a:t>
            </a:r>
          </a:p>
        </p:txBody>
      </p:sp>
      <p:sp>
        <p:nvSpPr>
          <p:cNvPr id="3" name="Content Placeholder 2"/>
          <p:cNvSpPr>
            <a:spLocks noGrp="1"/>
          </p:cNvSpPr>
          <p:nvPr>
            <p:ph idx="1"/>
          </p:nvPr>
        </p:nvSpPr>
        <p:spPr>
          <a:xfrm>
            <a:off x="457200" y="1646237"/>
            <a:ext cx="8229600" cy="3798987"/>
          </a:xfrm>
        </p:spPr>
        <p:txBody>
          <a:bodyPr>
            <a:normAutofit fontScale="77500" lnSpcReduction="20000"/>
          </a:bodyPr>
          <a:lstStyle/>
          <a:p>
            <a:r>
              <a:rPr lang="en-US" dirty="0" smtClean="0"/>
              <a:t>Grounding in the Present</a:t>
            </a:r>
          </a:p>
          <a:p>
            <a:pPr marL="0" indent="0">
              <a:buNone/>
            </a:pPr>
            <a:endParaRPr lang="en-US" dirty="0" smtClean="0"/>
          </a:p>
          <a:p>
            <a:pPr lvl="1"/>
            <a:r>
              <a:rPr lang="en-US" dirty="0"/>
              <a:t>Describe where you are at this moment. This is a simple way to remind yourself of where you are. Start by stating the location, then try to list as many details about it as you can. By doing this, you’ll be able to come back to the situation you’re in rather than feeling detached</a:t>
            </a:r>
            <a:r>
              <a:rPr lang="en-US" dirty="0" smtClean="0"/>
              <a:t>.</a:t>
            </a:r>
          </a:p>
          <a:p>
            <a:pPr lvl="1"/>
            <a:endParaRPr lang="en-US" dirty="0"/>
          </a:p>
          <a:p>
            <a:pPr lvl="1"/>
            <a:r>
              <a:rPr lang="en-US" dirty="0" smtClean="0"/>
              <a:t> For </a:t>
            </a:r>
            <a:r>
              <a:rPr lang="en-US" dirty="0"/>
              <a:t>example, you might say this: “I am at the dinner table. My sister is here eating with me. We are eating cereal. The cereal tastes very sweet and smells fruity. I’m wearing pajamas that feel soft on my skin. My sister is talking to me. She’s asking me if I want something to drink.”</a:t>
            </a:r>
          </a:p>
          <a:p>
            <a:endParaRPr lang="en-US" dirty="0"/>
          </a:p>
        </p:txBody>
      </p:sp>
    </p:spTree>
    <p:extLst>
      <p:ext uri="{BB962C8B-B14F-4D97-AF65-F5344CB8AC3E}">
        <p14:creationId xmlns:p14="http://schemas.microsoft.com/office/powerpoint/2010/main" val="2181735089"/>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7283152" cy="1143000"/>
          </a:xfrm>
        </p:spPr>
        <p:txBody>
          <a:bodyPr/>
          <a:lstStyle/>
          <a:p>
            <a:r>
              <a:rPr lang="en-US" dirty="0"/>
              <a:t>Dealing with Dissociation</a:t>
            </a:r>
          </a:p>
        </p:txBody>
      </p:sp>
      <p:sp>
        <p:nvSpPr>
          <p:cNvPr id="3" name="Content Placeholder 2"/>
          <p:cNvSpPr>
            <a:spLocks noGrp="1"/>
          </p:cNvSpPr>
          <p:nvPr>
            <p:ph idx="1"/>
          </p:nvPr>
        </p:nvSpPr>
        <p:spPr>
          <a:xfrm>
            <a:off x="467544" y="1484784"/>
            <a:ext cx="8229600" cy="4526280"/>
          </a:xfrm>
        </p:spPr>
        <p:txBody>
          <a:bodyPr>
            <a:normAutofit fontScale="92500" lnSpcReduction="10000"/>
          </a:bodyPr>
          <a:lstStyle/>
          <a:p>
            <a:r>
              <a:rPr lang="en-US" sz="2400" dirty="0" smtClean="0"/>
              <a:t>Identify </a:t>
            </a:r>
            <a:r>
              <a:rPr lang="en-US" sz="2400" dirty="0"/>
              <a:t>things in the space around you, such as “everything that’s blue.” This helps you engage with the present, which grounds you in the moment. It’s similar to the game “I spy,” in that you’ll pick out certain things in your environment. Here are a few great prompts for doing this grounding </a:t>
            </a:r>
            <a:r>
              <a:rPr lang="en-US" sz="2400" dirty="0" smtClean="0"/>
              <a:t>activity:</a:t>
            </a:r>
          </a:p>
          <a:p>
            <a:pPr marL="0" indent="0">
              <a:buNone/>
            </a:pPr>
            <a:endParaRPr lang="en-US" sz="2800" dirty="0" smtClean="0"/>
          </a:p>
          <a:p>
            <a:pPr lvl="1"/>
            <a:r>
              <a:rPr lang="en-US" sz="2200" dirty="0" smtClean="0"/>
              <a:t>How </a:t>
            </a:r>
            <a:r>
              <a:rPr lang="en-US" sz="2200" dirty="0"/>
              <a:t>many red items do I see?</a:t>
            </a:r>
          </a:p>
          <a:p>
            <a:pPr lvl="1"/>
            <a:r>
              <a:rPr lang="en-US" sz="2200" dirty="0"/>
              <a:t>How many round objects can I count?</a:t>
            </a:r>
          </a:p>
          <a:p>
            <a:pPr lvl="1"/>
            <a:r>
              <a:rPr lang="en-US" sz="2200" dirty="0"/>
              <a:t>What kinds of patterns do I see?</a:t>
            </a:r>
          </a:p>
          <a:p>
            <a:pPr lvl="1"/>
            <a:r>
              <a:rPr lang="en-US" sz="2200" dirty="0"/>
              <a:t>What can I smell?</a:t>
            </a:r>
          </a:p>
          <a:p>
            <a:pPr lvl="1"/>
            <a:r>
              <a:rPr lang="en-US" sz="2200" dirty="0"/>
              <a:t>What do I hear?</a:t>
            </a:r>
          </a:p>
          <a:p>
            <a:pPr lvl="1"/>
            <a:r>
              <a:rPr lang="en-US" sz="2200" dirty="0"/>
              <a:t>How are my senses engaged?</a:t>
            </a:r>
          </a:p>
        </p:txBody>
      </p:sp>
    </p:spTree>
    <p:extLst>
      <p:ext uri="{BB962C8B-B14F-4D97-AF65-F5344CB8AC3E}">
        <p14:creationId xmlns:p14="http://schemas.microsoft.com/office/powerpoint/2010/main" val="3629055060"/>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Dissociation</a:t>
            </a:r>
          </a:p>
        </p:txBody>
      </p:sp>
      <p:sp>
        <p:nvSpPr>
          <p:cNvPr id="3" name="Content Placeholder 2"/>
          <p:cNvSpPr>
            <a:spLocks noGrp="1"/>
          </p:cNvSpPr>
          <p:nvPr>
            <p:ph idx="1"/>
          </p:nvPr>
        </p:nvSpPr>
        <p:spPr/>
        <p:txBody>
          <a:bodyPr>
            <a:normAutofit fontScale="77500" lnSpcReduction="20000"/>
          </a:bodyPr>
          <a:lstStyle/>
          <a:p>
            <a:r>
              <a:rPr lang="en-US" sz="3100" dirty="0"/>
              <a:t>Activate 1 or more of your 5 senses. Your senses provide you with the best link to the present because they make you more aware of where you are. When you feel like you’re detached, start by triggering 1 sense. Then, engage each of your senses, if you can. Here are some ways to do </a:t>
            </a:r>
            <a:r>
              <a:rPr lang="en-US" sz="3100" dirty="0" smtClean="0"/>
              <a:t>it:</a:t>
            </a:r>
          </a:p>
          <a:p>
            <a:endParaRPr lang="en-US" dirty="0"/>
          </a:p>
          <a:p>
            <a:pPr lvl="1"/>
            <a:r>
              <a:rPr lang="en-US" dirty="0" smtClean="0"/>
              <a:t>Rub </a:t>
            </a:r>
            <a:r>
              <a:rPr lang="en-US" dirty="0"/>
              <a:t>a piece of ice on your skin. Similarly, engage your sense of touch by considering how your clothes feel against your skin or how the chair you're sitting in feels</a:t>
            </a:r>
            <a:r>
              <a:rPr lang="en-US" dirty="0" smtClean="0"/>
              <a:t>.</a:t>
            </a:r>
          </a:p>
          <a:p>
            <a:pPr lvl="1"/>
            <a:endParaRPr lang="en-US" dirty="0"/>
          </a:p>
          <a:p>
            <a:pPr lvl="1"/>
            <a:r>
              <a:rPr lang="en-US" dirty="0"/>
              <a:t>Apply a drop of essential oil to your pulse points and sniff.</a:t>
            </a:r>
          </a:p>
          <a:p>
            <a:pPr lvl="1"/>
            <a:r>
              <a:rPr lang="en-US" dirty="0"/>
              <a:t>Eat something and focus on the flavors</a:t>
            </a:r>
            <a:r>
              <a:rPr lang="en-US" dirty="0" smtClean="0"/>
              <a:t>.	</a:t>
            </a:r>
            <a:endParaRPr lang="en-US" dirty="0"/>
          </a:p>
          <a:p>
            <a:pPr lvl="1"/>
            <a:r>
              <a:rPr lang="en-US" dirty="0"/>
              <a:t>Listen to the sounds of your environment.</a:t>
            </a:r>
          </a:p>
          <a:p>
            <a:pPr lvl="1"/>
            <a:r>
              <a:rPr lang="en-US" dirty="0"/>
              <a:t>Describe what you can see around you.</a:t>
            </a:r>
          </a:p>
        </p:txBody>
      </p:sp>
    </p:spTree>
    <p:extLst>
      <p:ext uri="{BB962C8B-B14F-4D97-AF65-F5344CB8AC3E}">
        <p14:creationId xmlns:p14="http://schemas.microsoft.com/office/powerpoint/2010/main" val="3041484317"/>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Dissociation</a:t>
            </a:r>
          </a:p>
        </p:txBody>
      </p:sp>
      <p:sp>
        <p:nvSpPr>
          <p:cNvPr id="3" name="Content Placeholder 2"/>
          <p:cNvSpPr>
            <a:spLocks noGrp="1"/>
          </p:cNvSpPr>
          <p:nvPr>
            <p:ph idx="1"/>
          </p:nvPr>
        </p:nvSpPr>
        <p:spPr>
          <a:xfrm>
            <a:off x="457200" y="1646237"/>
            <a:ext cx="8435280" cy="4526280"/>
          </a:xfrm>
        </p:spPr>
        <p:txBody>
          <a:bodyPr>
            <a:normAutofit fontScale="77500" lnSpcReduction="20000"/>
          </a:bodyPr>
          <a:lstStyle/>
          <a:p>
            <a:endParaRPr lang="en-US" dirty="0"/>
          </a:p>
          <a:p>
            <a:r>
              <a:rPr lang="en-US" dirty="0"/>
              <a:t>Use mindfulness to stay grounded. Mindfulness is the practice of living in the present. It can be very helpful if you struggle with dissociation. You might want to read books and magazines about mindfulness, or work through a workbook. It’s a skill that takes time to develop, but here are some ways to get </a:t>
            </a:r>
            <a:r>
              <a:rPr lang="en-US" dirty="0" smtClean="0"/>
              <a:t>started:</a:t>
            </a:r>
          </a:p>
          <a:p>
            <a:endParaRPr lang="en-US" dirty="0"/>
          </a:p>
          <a:p>
            <a:pPr lvl="1"/>
            <a:r>
              <a:rPr lang="en-US" dirty="0" smtClean="0"/>
              <a:t>Do </a:t>
            </a:r>
            <a:r>
              <a:rPr lang="en-US" dirty="0"/>
              <a:t>just 1 thing at a time.</a:t>
            </a:r>
          </a:p>
          <a:p>
            <a:pPr lvl="1"/>
            <a:r>
              <a:rPr lang="en-US" dirty="0"/>
              <a:t>When you eat, focus on the flavors of your food.</a:t>
            </a:r>
          </a:p>
          <a:p>
            <a:pPr lvl="1"/>
            <a:r>
              <a:rPr lang="en-US" dirty="0"/>
              <a:t>Go on a nature walk and focus on what you hear, feel, taste, smell, </a:t>
            </a:r>
            <a:r>
              <a:rPr lang="en-US" dirty="0" smtClean="0"/>
              <a:t>&amp;  </a:t>
            </a:r>
            <a:r>
              <a:rPr lang="en-US" dirty="0"/>
              <a:t>see.</a:t>
            </a:r>
          </a:p>
          <a:p>
            <a:pPr lvl="1"/>
            <a:r>
              <a:rPr lang="en-US" dirty="0"/>
              <a:t>Focus on your breath.</a:t>
            </a:r>
          </a:p>
          <a:p>
            <a:pPr lvl="1"/>
            <a:r>
              <a:rPr lang="en-US" dirty="0" smtClean="0"/>
              <a:t>Meditate</a:t>
            </a:r>
            <a:r>
              <a:rPr lang="en-US" dirty="0"/>
              <a:t> </a:t>
            </a:r>
            <a:r>
              <a:rPr lang="en-US" dirty="0" smtClean="0"/>
              <a:t>in God’s Word and in prayer</a:t>
            </a:r>
            <a:endParaRPr lang="en-US" dirty="0"/>
          </a:p>
        </p:txBody>
      </p:sp>
    </p:spTree>
    <p:extLst>
      <p:ext uri="{BB962C8B-B14F-4D97-AF65-F5344CB8AC3E}">
        <p14:creationId xmlns:p14="http://schemas.microsoft.com/office/powerpoint/2010/main" val="344886351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Dissociation</a:t>
            </a:r>
          </a:p>
        </p:txBody>
      </p:sp>
      <p:sp>
        <p:nvSpPr>
          <p:cNvPr id="3" name="Content Placeholder 2"/>
          <p:cNvSpPr>
            <a:spLocks noGrp="1"/>
          </p:cNvSpPr>
          <p:nvPr>
            <p:ph idx="1"/>
          </p:nvPr>
        </p:nvSpPr>
        <p:spPr/>
        <p:txBody>
          <a:bodyPr>
            <a:normAutofit fontScale="77500" lnSpcReduction="20000"/>
          </a:bodyPr>
          <a:lstStyle/>
          <a:p>
            <a:r>
              <a:rPr lang="en-US" dirty="0"/>
              <a:t>Undergo talk therapy to work through your underlying trauma. Talk therapy is the most recommended treatment for dissociative disorders. </a:t>
            </a:r>
            <a:endParaRPr lang="en-US" dirty="0" smtClean="0"/>
          </a:p>
          <a:p>
            <a:endParaRPr lang="en-US" dirty="0"/>
          </a:p>
          <a:p>
            <a:r>
              <a:rPr lang="en-US" dirty="0" smtClean="0"/>
              <a:t>It will </a:t>
            </a:r>
            <a:r>
              <a:rPr lang="en-US" dirty="0"/>
              <a:t>help you work through your past trauma and learn how to stop dissociative episodes when they </a:t>
            </a:r>
            <a:r>
              <a:rPr lang="en-US" dirty="0" smtClean="0"/>
              <a:t>start.</a:t>
            </a:r>
          </a:p>
          <a:p>
            <a:endParaRPr lang="en-US" dirty="0"/>
          </a:p>
          <a:p>
            <a:r>
              <a:rPr lang="en-US" dirty="0" smtClean="0"/>
              <a:t>They </a:t>
            </a:r>
            <a:r>
              <a:rPr lang="en-US" dirty="0"/>
              <a:t>will likely help you work through the grounding process provided above</a:t>
            </a:r>
            <a:r>
              <a:rPr lang="en-US" dirty="0" smtClean="0"/>
              <a:t>.</a:t>
            </a:r>
          </a:p>
          <a:p>
            <a:endParaRPr lang="en-US" dirty="0"/>
          </a:p>
          <a:p>
            <a:r>
              <a:rPr lang="en-US" dirty="0"/>
              <a:t>They’ll also help you talk through your trauma without dissociating.</a:t>
            </a:r>
          </a:p>
        </p:txBody>
      </p:sp>
    </p:spTree>
    <p:extLst>
      <p:ext uri="{BB962C8B-B14F-4D97-AF65-F5344CB8AC3E}">
        <p14:creationId xmlns:p14="http://schemas.microsoft.com/office/powerpoint/2010/main" val="278344015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Dissociation</a:t>
            </a:r>
          </a:p>
        </p:txBody>
      </p:sp>
      <p:sp>
        <p:nvSpPr>
          <p:cNvPr id="3" name="Content Placeholder 2"/>
          <p:cNvSpPr>
            <a:spLocks noGrp="1"/>
          </p:cNvSpPr>
          <p:nvPr>
            <p:ph idx="1"/>
          </p:nvPr>
        </p:nvSpPr>
        <p:spPr>
          <a:xfrm>
            <a:off x="395536" y="1772816"/>
            <a:ext cx="8229600" cy="4526280"/>
          </a:xfrm>
        </p:spPr>
        <p:txBody>
          <a:bodyPr>
            <a:normAutofit/>
          </a:bodyPr>
          <a:lstStyle/>
          <a:p>
            <a:r>
              <a:rPr lang="en-US" sz="2400" dirty="0"/>
              <a:t>Develop new coping strategies. Dissociation is a coping strategy, so you’ll need alternative strategies to help you overcome it. Your therapist will help you identify options for you. For example, you might learn to call a friend when you feel stressed, use deep breathing, or engage in daily self </a:t>
            </a:r>
            <a:r>
              <a:rPr lang="en-US" sz="2400" dirty="0" smtClean="0"/>
              <a:t>care.</a:t>
            </a:r>
          </a:p>
          <a:p>
            <a:endParaRPr lang="en-US" sz="2400" dirty="0"/>
          </a:p>
          <a:p>
            <a:r>
              <a:rPr lang="en-US" sz="2400" dirty="0" smtClean="0"/>
              <a:t>What kind of coping strategies do you or could  you use?</a:t>
            </a:r>
          </a:p>
          <a:p>
            <a:endParaRPr lang="en-US" sz="2400" dirty="0"/>
          </a:p>
        </p:txBody>
      </p:sp>
    </p:spTree>
    <p:extLst>
      <p:ext uri="{BB962C8B-B14F-4D97-AF65-F5344CB8AC3E}">
        <p14:creationId xmlns:p14="http://schemas.microsoft.com/office/powerpoint/2010/main" val="1968627195"/>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Dissociation</a:t>
            </a:r>
          </a:p>
        </p:txBody>
      </p:sp>
      <p:sp>
        <p:nvSpPr>
          <p:cNvPr id="3" name="Content Placeholder 2"/>
          <p:cNvSpPr>
            <a:spLocks noGrp="1"/>
          </p:cNvSpPr>
          <p:nvPr>
            <p:ph idx="1"/>
          </p:nvPr>
        </p:nvSpPr>
        <p:spPr>
          <a:xfrm>
            <a:off x="467544" y="1988840"/>
            <a:ext cx="8229600" cy="4526280"/>
          </a:xfrm>
        </p:spPr>
        <p:txBody>
          <a:bodyPr>
            <a:normAutofit/>
          </a:bodyPr>
          <a:lstStyle/>
          <a:p>
            <a:r>
              <a:rPr lang="en-US" sz="2400" dirty="0"/>
              <a:t>Join a support group for trauma survivors. A support group allows you to share your experiences with people who can relate because they have had similar experiences. </a:t>
            </a:r>
            <a:endParaRPr lang="en-US" sz="2400" dirty="0" smtClean="0"/>
          </a:p>
          <a:p>
            <a:endParaRPr lang="en-US" sz="2400" dirty="0"/>
          </a:p>
          <a:p>
            <a:r>
              <a:rPr lang="en-US" sz="2400" dirty="0" smtClean="0"/>
              <a:t>You </a:t>
            </a:r>
            <a:r>
              <a:rPr lang="en-US" sz="2400" dirty="0"/>
              <a:t>can also learn from others who’ve been through a similar situation.</a:t>
            </a:r>
          </a:p>
        </p:txBody>
      </p:sp>
    </p:spTree>
    <p:extLst>
      <p:ext uri="{BB962C8B-B14F-4D97-AF65-F5344CB8AC3E}">
        <p14:creationId xmlns:p14="http://schemas.microsoft.com/office/powerpoint/2010/main" val="2568741896"/>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64704"/>
            <a:ext cx="6825952" cy="734144"/>
          </a:xfrm>
        </p:spPr>
        <p:txBody>
          <a:bodyPr>
            <a:normAutofit fontScale="90000"/>
          </a:bodyPr>
          <a:lstStyle/>
          <a:p>
            <a:r>
              <a:rPr lang="en-CA" dirty="0"/>
              <a:t/>
            </a:r>
            <a:br>
              <a:rPr lang="en-CA" dirty="0"/>
            </a:br>
            <a:r>
              <a:rPr lang="en-CA" dirty="0"/>
              <a:t>Phase 2 - Trauma Processing</a:t>
            </a:r>
          </a:p>
        </p:txBody>
      </p:sp>
      <p:sp>
        <p:nvSpPr>
          <p:cNvPr id="3" name="Content Placeholder 2"/>
          <p:cNvSpPr>
            <a:spLocks noGrp="1"/>
          </p:cNvSpPr>
          <p:nvPr>
            <p:ph idx="1"/>
          </p:nvPr>
        </p:nvSpPr>
        <p:spPr/>
        <p:txBody>
          <a:bodyPr>
            <a:normAutofit/>
          </a:bodyPr>
          <a:lstStyle/>
          <a:p>
            <a:r>
              <a:rPr lang="en-CA" sz="2400" dirty="0" smtClean="0"/>
              <a:t>Needs to be eased into.  </a:t>
            </a:r>
          </a:p>
          <a:p>
            <a:endParaRPr lang="en-CA" sz="2400" dirty="0"/>
          </a:p>
          <a:p>
            <a:r>
              <a:rPr lang="en-CA" sz="2400" dirty="0" smtClean="0"/>
              <a:t>Going too deep too fast can create crisis</a:t>
            </a:r>
          </a:p>
          <a:p>
            <a:endParaRPr lang="en-CA" sz="2400" dirty="0"/>
          </a:p>
          <a:p>
            <a:r>
              <a:rPr lang="en-CA" sz="2400" dirty="0" smtClean="0"/>
              <a:t>Laying a good foundation of trust  and security</a:t>
            </a:r>
          </a:p>
          <a:p>
            <a:r>
              <a:rPr lang="en-CA" sz="2400" dirty="0" smtClean="0"/>
              <a:t>in Phase 1 and symptom stabilization is preventative</a:t>
            </a:r>
          </a:p>
          <a:p>
            <a:endParaRPr lang="en-CA" sz="2400" dirty="0"/>
          </a:p>
          <a:p>
            <a:r>
              <a:rPr lang="en-CA" sz="2400" dirty="0" smtClean="0"/>
              <a:t>Pacing is crucial in this phase but often very difficult to do</a:t>
            </a:r>
            <a:endParaRPr lang="en-CA" sz="2400" dirty="0"/>
          </a:p>
        </p:txBody>
      </p:sp>
    </p:spTree>
    <p:extLst>
      <p:ext uri="{BB962C8B-B14F-4D97-AF65-F5344CB8AC3E}">
        <p14:creationId xmlns:p14="http://schemas.microsoft.com/office/powerpoint/2010/main" val="1636150434"/>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6632"/>
            <a:ext cx="7823051" cy="1152128"/>
          </a:xfrm>
        </p:spPr>
        <p:txBody>
          <a:bodyPr/>
          <a:lstStyle/>
          <a:p>
            <a:r>
              <a:rPr lang="en-US" sz="3200" dirty="0" smtClean="0"/>
              <a:t>Exposure Therapy</a:t>
            </a:r>
            <a:endParaRPr lang="en-US" sz="3200" dirty="0"/>
          </a:p>
        </p:txBody>
      </p:sp>
      <p:sp>
        <p:nvSpPr>
          <p:cNvPr id="3" name="Content Placeholder 2"/>
          <p:cNvSpPr>
            <a:spLocks noGrp="1"/>
          </p:cNvSpPr>
          <p:nvPr>
            <p:ph idx="1"/>
          </p:nvPr>
        </p:nvSpPr>
        <p:spPr>
          <a:xfrm>
            <a:off x="395536" y="1844824"/>
            <a:ext cx="8424936" cy="3312368"/>
          </a:xfrm>
        </p:spPr>
        <p:style>
          <a:lnRef idx="0">
            <a:schemeClr val="accent6"/>
          </a:lnRef>
          <a:fillRef idx="3">
            <a:schemeClr val="accent6"/>
          </a:fillRef>
          <a:effectRef idx="3">
            <a:schemeClr val="accent6"/>
          </a:effectRef>
          <a:fontRef idx="minor">
            <a:schemeClr val="lt1"/>
          </a:fontRef>
        </p:style>
        <p:txBody>
          <a:bodyPr>
            <a:normAutofit lnSpcReduction="10000"/>
          </a:bodyPr>
          <a:lstStyle/>
          <a:p>
            <a:pPr marL="0" indent="0" algn="ctr">
              <a:buNone/>
            </a:pPr>
            <a:endParaRPr lang="en-US" dirty="0" smtClean="0">
              <a:latin typeface="Andalus" pitchFamily="2" charset="-78"/>
              <a:cs typeface="Andalus" pitchFamily="2" charset="-78"/>
            </a:endParaRPr>
          </a:p>
          <a:p>
            <a:pPr marL="0" indent="0" algn="ctr">
              <a:buNone/>
            </a:pPr>
            <a:r>
              <a:rPr lang="en-US" dirty="0" smtClean="0">
                <a:latin typeface="Andalus" pitchFamily="2" charset="-78"/>
                <a:cs typeface="Andalus" pitchFamily="2" charset="-78"/>
              </a:rPr>
              <a:t>In treatment guidelines developed under the auspices </a:t>
            </a:r>
          </a:p>
          <a:p>
            <a:pPr marL="0" indent="0" algn="ctr">
              <a:buNone/>
            </a:pPr>
            <a:r>
              <a:rPr lang="en-US" dirty="0" smtClean="0">
                <a:latin typeface="Andalus" pitchFamily="2" charset="-78"/>
                <a:cs typeface="Andalus" pitchFamily="2" charset="-78"/>
              </a:rPr>
              <a:t>of the International Society for Traumatic Stress Studies (ISTSS), </a:t>
            </a:r>
          </a:p>
          <a:p>
            <a:pPr marL="0" indent="0" algn="ctr">
              <a:buNone/>
            </a:pPr>
            <a:r>
              <a:rPr lang="en-US" dirty="0" smtClean="0">
                <a:solidFill>
                  <a:srgbClr val="FFFF00"/>
                </a:solidFill>
                <a:latin typeface="Andalus" pitchFamily="2" charset="-78"/>
                <a:cs typeface="Andalus" pitchFamily="2" charset="-78"/>
              </a:rPr>
              <a:t>exposure therapy emerged as the most empirically supported intervention for PTSD.</a:t>
            </a:r>
          </a:p>
          <a:p>
            <a:pPr>
              <a:buFont typeface="Wingdings" pitchFamily="2" charset="2"/>
              <a:buChar char="Ø"/>
            </a:pPr>
            <a:endParaRPr lang="en-US" sz="2400" dirty="0">
              <a:latin typeface="Andalus" pitchFamily="2" charset="-78"/>
              <a:cs typeface="Andalus" pitchFamily="2" charset="-78"/>
            </a:endParaRPr>
          </a:p>
          <a:p>
            <a:pPr>
              <a:buNone/>
            </a:pPr>
            <a:endParaRPr lang="en-US" sz="2400" b="1" dirty="0">
              <a:solidFill>
                <a:srgbClr val="C00000"/>
              </a:solidFill>
              <a:latin typeface="Andalus" pitchFamily="2" charset="-78"/>
              <a:cs typeface="Andalus" pitchFamily="2" charset="-78"/>
            </a:endParaRPr>
          </a:p>
        </p:txBody>
      </p:sp>
    </p:spTree>
    <p:extLst>
      <p:ext uri="{BB962C8B-B14F-4D97-AF65-F5344CB8AC3E}">
        <p14:creationId xmlns:p14="http://schemas.microsoft.com/office/powerpoint/2010/main" val="129260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7704856" cy="1552600"/>
          </a:xfrm>
        </p:spPr>
        <p:txBody>
          <a:bodyPr>
            <a:normAutofit fontScale="90000"/>
          </a:bodyPr>
          <a:lstStyle/>
          <a:p>
            <a:r>
              <a:rPr lang="en-CA" sz="3600" b="1" dirty="0"/>
              <a:t>Major Factors </a:t>
            </a:r>
            <a:br>
              <a:rPr lang="en-CA" sz="3600" b="1" dirty="0"/>
            </a:br>
            <a:r>
              <a:rPr lang="en-CA" sz="3600" b="1" dirty="0"/>
              <a:t>Predicting Psychological Trauma</a:t>
            </a:r>
            <a:r>
              <a:rPr lang="en-CA" sz="3200" dirty="0">
                <a:solidFill>
                  <a:srgbClr val="CCDCA4"/>
                </a:solidFill>
              </a:rPr>
              <a:t/>
            </a:r>
            <a:br>
              <a:rPr lang="en-CA" sz="3200" dirty="0">
                <a:solidFill>
                  <a:srgbClr val="CCDCA4"/>
                </a:solidFill>
              </a:rPr>
            </a:br>
            <a:endParaRPr lang="en-CA" dirty="0"/>
          </a:p>
        </p:txBody>
      </p:sp>
      <p:sp>
        <p:nvSpPr>
          <p:cNvPr id="4" name="Rectangle 3"/>
          <p:cNvSpPr/>
          <p:nvPr/>
        </p:nvSpPr>
        <p:spPr>
          <a:xfrm>
            <a:off x="770008" y="1628800"/>
            <a:ext cx="7560840" cy="4216539"/>
          </a:xfrm>
          <a:prstGeom prst="rect">
            <a:avLst/>
          </a:prstGeom>
        </p:spPr>
        <p:txBody>
          <a:bodyPr wrap="square">
            <a:spAutoFit/>
          </a:bodyPr>
          <a:lstStyle/>
          <a:p>
            <a:pPr marL="292100" lvl="0" indent="-292100" fontAlgn="auto">
              <a:spcBef>
                <a:spcPts val="0"/>
              </a:spcBef>
              <a:spcAft>
                <a:spcPts val="0"/>
              </a:spcAft>
              <a:buClr>
                <a:srgbClr val="F07F09"/>
              </a:buClr>
              <a:buSzPct val="70000"/>
              <a:buFont typeface="Wingdings 2"/>
              <a:buChar char=""/>
              <a:tabLst>
                <a:tab pos="457200" algn="l"/>
              </a:tabLst>
            </a:pPr>
            <a:r>
              <a:rPr lang="en-CA" sz="2400" b="1" dirty="0">
                <a:solidFill>
                  <a:srgbClr val="FFFFFF"/>
                </a:solidFill>
                <a:latin typeface="Book Antiqua"/>
                <a:ea typeface="Times New Roman"/>
              </a:rPr>
              <a:t>The belief of unjustified survival or escape/avoidance from harm</a:t>
            </a:r>
            <a:endParaRPr lang="en-CA" sz="2400" b="1" dirty="0">
              <a:solidFill>
                <a:srgbClr val="FFFFFF"/>
              </a:solidFill>
              <a:latin typeface="Times New Roman"/>
              <a:ea typeface="Times New Roman"/>
            </a:endParaRPr>
          </a:p>
          <a:p>
            <a:pPr marL="292100" lvl="0" indent="-292100" fontAlgn="auto">
              <a:spcBef>
                <a:spcPts val="0"/>
              </a:spcBef>
              <a:spcAft>
                <a:spcPts val="0"/>
              </a:spcAft>
              <a:buClr>
                <a:srgbClr val="F07F09"/>
              </a:buClr>
              <a:buSzPct val="70000"/>
              <a:buFont typeface="Wingdings 2"/>
              <a:buChar char=""/>
            </a:pPr>
            <a:endParaRPr lang="en-CA" sz="2400" b="1" dirty="0">
              <a:solidFill>
                <a:prstClr val="white"/>
              </a:solidFill>
              <a:latin typeface="Rockwell"/>
            </a:endParaRPr>
          </a:p>
          <a:p>
            <a:pPr marL="292100" lvl="0" indent="-292100" fontAlgn="auto">
              <a:spcBef>
                <a:spcPts val="0"/>
              </a:spcBef>
              <a:spcAft>
                <a:spcPts val="0"/>
              </a:spcAft>
              <a:buClr>
                <a:srgbClr val="F07F09"/>
              </a:buClr>
              <a:buSzPct val="70000"/>
              <a:buFont typeface="Wingdings 2"/>
              <a:buChar char=""/>
              <a:tabLst>
                <a:tab pos="457200" algn="l"/>
              </a:tabLst>
            </a:pPr>
            <a:r>
              <a:rPr lang="en-CA" sz="2400" b="1" dirty="0">
                <a:solidFill>
                  <a:prstClr val="white"/>
                </a:solidFill>
                <a:latin typeface="Book Antiqua"/>
                <a:ea typeface="Times New Roman"/>
              </a:rPr>
              <a:t>The belief of betrayal</a:t>
            </a:r>
          </a:p>
          <a:p>
            <a:pPr lvl="0" fontAlgn="auto">
              <a:spcBef>
                <a:spcPts val="0"/>
              </a:spcBef>
              <a:spcAft>
                <a:spcPts val="0"/>
              </a:spcAft>
              <a:buClr>
                <a:srgbClr val="F07F09"/>
              </a:buClr>
              <a:buSzPct val="70000"/>
              <a:tabLst>
                <a:tab pos="457200" algn="l"/>
              </a:tabLst>
            </a:pPr>
            <a:endParaRPr lang="en-CA" sz="2400" b="1" dirty="0">
              <a:solidFill>
                <a:prstClr val="white"/>
              </a:solidFill>
              <a:latin typeface="Times New Roman"/>
              <a:ea typeface="Times New Roman"/>
            </a:endParaRPr>
          </a:p>
          <a:p>
            <a:pPr marL="292100" lvl="0" indent="-292100" fontAlgn="auto">
              <a:spcBef>
                <a:spcPts val="0"/>
              </a:spcBef>
              <a:spcAft>
                <a:spcPts val="0"/>
              </a:spcAft>
              <a:buClr>
                <a:srgbClr val="F07F09"/>
              </a:buClr>
              <a:buSzPct val="70000"/>
              <a:buFont typeface="Wingdings 2"/>
              <a:buChar char=""/>
              <a:tabLst>
                <a:tab pos="457200" algn="l"/>
              </a:tabLst>
            </a:pPr>
            <a:r>
              <a:rPr lang="en-CA" sz="2400" b="1" dirty="0">
                <a:solidFill>
                  <a:prstClr val="white"/>
                </a:solidFill>
                <a:latin typeface="Book Antiqua"/>
                <a:ea typeface="Times New Roman"/>
              </a:rPr>
              <a:t>Death or injury to children</a:t>
            </a:r>
          </a:p>
          <a:p>
            <a:pPr lvl="0" fontAlgn="auto">
              <a:spcBef>
                <a:spcPts val="0"/>
              </a:spcBef>
              <a:spcAft>
                <a:spcPts val="0"/>
              </a:spcAft>
              <a:buClr>
                <a:srgbClr val="F07F09"/>
              </a:buClr>
              <a:buSzPct val="70000"/>
              <a:tabLst>
                <a:tab pos="457200" algn="l"/>
              </a:tabLst>
            </a:pPr>
            <a:endParaRPr lang="en-CA" sz="2400" b="1" dirty="0">
              <a:solidFill>
                <a:prstClr val="white"/>
              </a:solidFill>
              <a:latin typeface="Times New Roman"/>
              <a:ea typeface="Times New Roman"/>
            </a:endParaRPr>
          </a:p>
          <a:p>
            <a:pPr marL="292100" lvl="0" indent="-292100" fontAlgn="auto">
              <a:spcBef>
                <a:spcPts val="0"/>
              </a:spcBef>
              <a:spcAft>
                <a:spcPts val="0"/>
              </a:spcAft>
              <a:buClr>
                <a:srgbClr val="F07F09"/>
              </a:buClr>
              <a:buSzPct val="70000"/>
              <a:buFont typeface="Wingdings 2"/>
              <a:buChar char=""/>
              <a:tabLst>
                <a:tab pos="457200" algn="l"/>
              </a:tabLst>
            </a:pPr>
            <a:r>
              <a:rPr lang="en-CA" sz="2400" b="1" dirty="0">
                <a:solidFill>
                  <a:prstClr val="white"/>
                </a:solidFill>
                <a:latin typeface="Book Antiqua"/>
                <a:ea typeface="Times New Roman"/>
              </a:rPr>
              <a:t>The violation or contradiction of a “core belief” (e.g. God, friendship, loyalty, fairness, justice, fidelity or competence)</a:t>
            </a:r>
            <a:endParaRPr lang="en-CA" sz="2400" b="1" dirty="0">
              <a:solidFill>
                <a:prstClr val="white"/>
              </a:solidFill>
              <a:latin typeface="Times New Roman"/>
              <a:ea typeface="Times New Roman"/>
            </a:endParaRPr>
          </a:p>
          <a:p>
            <a:pPr lvl="0" fontAlgn="auto">
              <a:spcBef>
                <a:spcPts val="0"/>
              </a:spcBef>
              <a:spcAft>
                <a:spcPts val="0"/>
              </a:spcAft>
              <a:buClr>
                <a:srgbClr val="F07F09"/>
              </a:buClr>
              <a:buSzPct val="70000"/>
            </a:pPr>
            <a:endParaRPr lang="en-CA" sz="2800" b="1" dirty="0">
              <a:solidFill>
                <a:prstClr val="white"/>
              </a:solidFill>
              <a:latin typeface="Rockwell"/>
            </a:endParaRPr>
          </a:p>
        </p:txBody>
      </p:sp>
    </p:spTree>
    <p:extLst>
      <p:ext uri="{BB962C8B-B14F-4D97-AF65-F5344CB8AC3E}">
        <p14:creationId xmlns:p14="http://schemas.microsoft.com/office/powerpoint/2010/main" val="2650020821"/>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668344" cy="1143000"/>
          </a:xfrm>
        </p:spPr>
        <p:txBody>
          <a:bodyPr/>
          <a:lstStyle/>
          <a:p>
            <a:pPr algn="ctr"/>
            <a:r>
              <a:rPr lang="en-US" sz="3200" dirty="0" smtClean="0"/>
              <a:t>GUIDELINES FOR TREATMENT</a:t>
            </a:r>
            <a:endParaRPr lang="en-US" sz="3200" dirty="0"/>
          </a:p>
        </p:txBody>
      </p:sp>
      <p:sp>
        <p:nvSpPr>
          <p:cNvPr id="3" name="Content Placeholder 2"/>
          <p:cNvSpPr>
            <a:spLocks noGrp="1"/>
          </p:cNvSpPr>
          <p:nvPr>
            <p:ph idx="1"/>
          </p:nvPr>
        </p:nvSpPr>
        <p:spPr>
          <a:xfrm>
            <a:off x="395536" y="1628800"/>
            <a:ext cx="8229600" cy="4144963"/>
          </a:xfrm>
        </p:spPr>
        <p:txBody>
          <a:bodyPr/>
          <a:lstStyle/>
          <a:p>
            <a:pPr lvl="0"/>
            <a:r>
              <a:rPr lang="en-US" sz="2400" dirty="0" smtClean="0">
                <a:latin typeface="Andalus" pitchFamily="2" charset="-78"/>
                <a:cs typeface="Andalus" pitchFamily="2" charset="-78"/>
              </a:rPr>
              <a:t>Regardless of client age and CTSD severity or duration, treatment should begin with either psychotherapy alone or a combination of psychotherapy and medications .</a:t>
            </a:r>
          </a:p>
          <a:p>
            <a:pPr lvl="0">
              <a:buNone/>
            </a:pPr>
            <a:endParaRPr lang="en-US" sz="2400" dirty="0" smtClean="0">
              <a:latin typeface="Andalus" pitchFamily="2" charset="-78"/>
              <a:cs typeface="Andalus" pitchFamily="2" charset="-78"/>
            </a:endParaRPr>
          </a:p>
          <a:p>
            <a:pPr lvl="0"/>
            <a:r>
              <a:rPr lang="en-US" sz="2400" dirty="0" smtClean="0">
                <a:latin typeface="Andalus" pitchFamily="2" charset="-78"/>
                <a:cs typeface="Andalus" pitchFamily="2" charset="-78"/>
              </a:rPr>
              <a:t>When CTSD is comorbid with major depression, bipolar disorder, or anxiety disorders, use combination treatment from the start.</a:t>
            </a:r>
          </a:p>
          <a:p>
            <a:pPr lvl="0">
              <a:buNone/>
            </a:pPr>
            <a:endParaRPr lang="en-US" sz="2400" dirty="0" smtClean="0">
              <a:latin typeface="Andalus" pitchFamily="2" charset="-78"/>
              <a:cs typeface="Andalus" pitchFamily="2" charset="-78"/>
            </a:endParaRPr>
          </a:p>
          <a:p>
            <a:r>
              <a:rPr lang="en-US" sz="2400" dirty="0" smtClean="0">
                <a:latin typeface="Andalus" pitchFamily="2" charset="-78"/>
                <a:cs typeface="Andalus" pitchFamily="2" charset="-78"/>
              </a:rPr>
              <a:t> When CTSD is comorbid with substance abuse or dependence, either treat simultaneously or treat the substance abuse first. [AA programs] </a:t>
            </a:r>
          </a:p>
          <a:p>
            <a:endParaRPr lang="en-US" sz="2400" dirty="0">
              <a:latin typeface="Andalus" pitchFamily="2" charset="-78"/>
              <a:cs typeface="Andalus" pitchFamily="2" charset="-78"/>
            </a:endParaRPr>
          </a:p>
        </p:txBody>
      </p:sp>
    </p:spTree>
    <p:extLst>
      <p:ext uri="{BB962C8B-B14F-4D97-AF65-F5344CB8AC3E}">
        <p14:creationId xmlns:p14="http://schemas.microsoft.com/office/powerpoint/2010/main" val="3816226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par>
                          <p:cTn id="17" fill="hold">
                            <p:stCondLst>
                              <p:cond delay="30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pPr algn="ctr"/>
            <a:r>
              <a:rPr lang="en-US" sz="3200" dirty="0" smtClean="0"/>
              <a:t>GUIDELINES FOR TREATMENT</a:t>
            </a:r>
            <a:endParaRPr lang="en-US" sz="3200" dirty="0"/>
          </a:p>
        </p:txBody>
      </p:sp>
      <p:sp>
        <p:nvSpPr>
          <p:cNvPr id="3" name="Content Placeholder 2"/>
          <p:cNvSpPr>
            <a:spLocks noGrp="1"/>
          </p:cNvSpPr>
          <p:nvPr>
            <p:ph idx="1"/>
          </p:nvPr>
        </p:nvSpPr>
        <p:spPr/>
        <p:txBody>
          <a:bodyPr/>
          <a:lstStyle/>
          <a:p>
            <a:pPr lvl="0"/>
            <a:r>
              <a:rPr lang="en-US" sz="2800" dirty="0" smtClean="0">
                <a:latin typeface="Andalus" pitchFamily="2" charset="-78"/>
                <a:cs typeface="Andalus" pitchFamily="2" charset="-78"/>
              </a:rPr>
              <a:t>Exposure therapy is recommended for re-experiencing and avoidance symptoms</a:t>
            </a:r>
          </a:p>
          <a:p>
            <a:pPr>
              <a:buNone/>
            </a:pPr>
            <a:endParaRPr lang="en-US" sz="2800" dirty="0" smtClean="0">
              <a:latin typeface="Andalus" pitchFamily="2" charset="-78"/>
              <a:cs typeface="Andalus" pitchFamily="2" charset="-78"/>
            </a:endParaRPr>
          </a:p>
          <a:p>
            <a:pPr lvl="0"/>
            <a:r>
              <a:rPr lang="en-US" sz="2800" dirty="0" smtClean="0">
                <a:latin typeface="Andalus" pitchFamily="2" charset="-78"/>
                <a:cs typeface="Andalus" pitchFamily="2" charset="-78"/>
              </a:rPr>
              <a:t>Cognitive restructuring is recommended for numbing, irritability, anger, guilt and shame</a:t>
            </a:r>
          </a:p>
          <a:p>
            <a:pPr>
              <a:buNone/>
            </a:pPr>
            <a:endParaRPr lang="en-US" sz="2800" dirty="0" smtClean="0">
              <a:latin typeface="Andalus" pitchFamily="2" charset="-78"/>
              <a:cs typeface="Andalus" pitchFamily="2" charset="-78"/>
            </a:endParaRPr>
          </a:p>
          <a:p>
            <a:pPr lvl="0"/>
            <a:r>
              <a:rPr lang="en-US" sz="2800" dirty="0" smtClean="0">
                <a:latin typeface="Andalus" pitchFamily="2" charset="-78"/>
                <a:cs typeface="Andalus" pitchFamily="2" charset="-78"/>
              </a:rPr>
              <a:t>Cognitive restructuring with or without exposure therapy, is recommended for hyperarousal symptoms</a:t>
            </a:r>
          </a:p>
          <a:p>
            <a:pPr>
              <a:buNone/>
            </a:pPr>
            <a:r>
              <a:rPr lang="en-US" sz="2800" dirty="0" smtClean="0">
                <a:latin typeface="Andalus" pitchFamily="2" charset="-78"/>
                <a:cs typeface="Andalus" pitchFamily="2" charset="-78"/>
              </a:rPr>
              <a:t> </a:t>
            </a:r>
          </a:p>
          <a:p>
            <a:endParaRPr lang="en-US" dirty="0"/>
          </a:p>
        </p:txBody>
      </p:sp>
    </p:spTree>
    <p:extLst>
      <p:ext uri="{BB962C8B-B14F-4D97-AF65-F5344CB8AC3E}">
        <p14:creationId xmlns:p14="http://schemas.microsoft.com/office/powerpoint/2010/main" val="1850033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40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9925"/>
            <a:ext cx="6048672" cy="1143000"/>
          </a:xfrm>
        </p:spPr>
        <p:txBody>
          <a:bodyPr/>
          <a:lstStyle/>
          <a:p>
            <a:r>
              <a:rPr lang="en-US" sz="3200" dirty="0" smtClean="0"/>
              <a:t>GUIDELINES FOR TREATMENT</a:t>
            </a:r>
            <a:endParaRPr lang="en-US" sz="3200" dirty="0"/>
          </a:p>
        </p:txBody>
      </p:sp>
      <p:sp>
        <p:nvSpPr>
          <p:cNvPr id="3" name="Content Placeholder 2"/>
          <p:cNvSpPr>
            <a:spLocks noGrp="1"/>
          </p:cNvSpPr>
          <p:nvPr>
            <p:ph idx="1"/>
          </p:nvPr>
        </p:nvSpPr>
        <p:spPr>
          <a:xfrm>
            <a:off x="395536" y="1340768"/>
            <a:ext cx="8748464" cy="4428803"/>
          </a:xfrm>
        </p:spPr>
        <p:txBody>
          <a:bodyPr>
            <a:normAutofit fontScale="85000" lnSpcReduction="10000"/>
          </a:bodyPr>
          <a:lstStyle/>
          <a:p>
            <a:pPr lvl="0"/>
            <a:r>
              <a:rPr lang="en-US" dirty="0" smtClean="0">
                <a:latin typeface="Andalus" pitchFamily="2" charset="-78"/>
                <a:cs typeface="Andalus" pitchFamily="2" charset="-78"/>
              </a:rPr>
              <a:t>For children and adolescents, treatment might involve play therapy, along with psycho-education, anxiety coping skills, and cognitive restructuring</a:t>
            </a:r>
          </a:p>
          <a:p>
            <a:pPr>
              <a:buNone/>
            </a:pPr>
            <a:endParaRPr lang="en-US" dirty="0" smtClean="0">
              <a:latin typeface="Andalus" pitchFamily="2" charset="-78"/>
              <a:cs typeface="Andalus" pitchFamily="2" charset="-78"/>
            </a:endParaRPr>
          </a:p>
          <a:p>
            <a:pPr lvl="0"/>
            <a:r>
              <a:rPr lang="en-US" dirty="0" smtClean="0">
                <a:latin typeface="Andalus" pitchFamily="2" charset="-78"/>
                <a:cs typeface="Andalus" pitchFamily="2" charset="-78"/>
              </a:rPr>
              <a:t>Older adolescents can benefit from the same cognitive-behavioral interventions as younger adults</a:t>
            </a:r>
          </a:p>
          <a:p>
            <a:pPr>
              <a:buNone/>
            </a:pPr>
            <a:endParaRPr lang="en-US" dirty="0" smtClean="0">
              <a:latin typeface="Andalus" pitchFamily="2" charset="-78"/>
              <a:cs typeface="Andalus" pitchFamily="2" charset="-78"/>
            </a:endParaRPr>
          </a:p>
          <a:p>
            <a:pPr lvl="0"/>
            <a:r>
              <a:rPr lang="en-US" dirty="0" smtClean="0">
                <a:latin typeface="Andalus" pitchFamily="2" charset="-78"/>
                <a:cs typeface="Andalus" pitchFamily="2" charset="-78"/>
              </a:rPr>
              <a:t>If a trial of psychosocial treatment is insufficient, try adding medication or switching to another psychotherapy technique </a:t>
            </a:r>
            <a:r>
              <a:rPr lang="en-US" sz="2400" dirty="0" smtClean="0">
                <a:latin typeface="Andalus" pitchFamily="2" charset="-78"/>
                <a:cs typeface="Andalus" pitchFamily="2" charset="-78"/>
              </a:rPr>
              <a:t>						              						</a:t>
            </a:r>
            <a:r>
              <a:rPr lang="en-US" sz="1600" dirty="0" smtClean="0">
                <a:latin typeface="Andalus" pitchFamily="2" charset="-78"/>
                <a:cs typeface="Andalus" pitchFamily="2" charset="-78"/>
              </a:rPr>
              <a:t>(Taylor, 2006).</a:t>
            </a:r>
          </a:p>
          <a:p>
            <a:endParaRPr lang="en-US" sz="2400" dirty="0">
              <a:latin typeface="Andalus" pitchFamily="2" charset="-78"/>
              <a:cs typeface="Andalus" pitchFamily="2" charset="-78"/>
            </a:endParaRPr>
          </a:p>
        </p:txBody>
      </p:sp>
    </p:spTree>
    <p:extLst>
      <p:ext uri="{BB962C8B-B14F-4D97-AF65-F5344CB8AC3E}">
        <p14:creationId xmlns:p14="http://schemas.microsoft.com/office/powerpoint/2010/main" val="364983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7427168" cy="1143000"/>
          </a:xfrm>
        </p:spPr>
        <p:txBody>
          <a:bodyPr>
            <a:normAutofit fontScale="90000"/>
          </a:bodyPr>
          <a:lstStyle/>
          <a:p>
            <a:r>
              <a:rPr lang="en-CA" dirty="0" smtClean="0"/>
              <a:t>Phase 3 – Consolidation and Resolution</a:t>
            </a:r>
            <a:endParaRPr lang="en-CA" dirty="0"/>
          </a:p>
        </p:txBody>
      </p:sp>
      <p:sp>
        <p:nvSpPr>
          <p:cNvPr id="3" name="Content Placeholder 2"/>
          <p:cNvSpPr>
            <a:spLocks noGrp="1"/>
          </p:cNvSpPr>
          <p:nvPr>
            <p:ph idx="1"/>
          </p:nvPr>
        </p:nvSpPr>
        <p:spPr>
          <a:xfrm>
            <a:off x="1187624" y="1600200"/>
            <a:ext cx="7200800" cy="4525963"/>
          </a:xfrm>
        </p:spPr>
        <p:txBody>
          <a:bodyPr/>
          <a:lstStyle/>
          <a:p>
            <a:r>
              <a:rPr lang="en-CA" dirty="0" smtClean="0"/>
              <a:t>Once symptoms are alleviated and trauma memories have been processed CTSD clients must now learn to live as whole, healthy individuals.</a:t>
            </a:r>
          </a:p>
          <a:p>
            <a:endParaRPr lang="en-CA" dirty="0"/>
          </a:p>
          <a:p>
            <a:r>
              <a:rPr lang="en-CA" dirty="0" smtClean="0"/>
              <a:t>The continuing work of Emotional processing</a:t>
            </a:r>
            <a:endParaRPr lang="en-CA" dirty="0"/>
          </a:p>
        </p:txBody>
      </p:sp>
    </p:spTree>
    <p:extLst>
      <p:ext uri="{BB962C8B-B14F-4D97-AF65-F5344CB8AC3E}">
        <p14:creationId xmlns:p14="http://schemas.microsoft.com/office/powerpoint/2010/main" val="1472582811"/>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pPr algn="ctr"/>
            <a:r>
              <a:rPr lang="en-US" dirty="0" smtClean="0"/>
              <a:t>Cognitive-Behavioral Therapy</a:t>
            </a:r>
            <a:endParaRPr lang="en-US" dirty="0"/>
          </a:p>
        </p:txBody>
      </p:sp>
      <p:sp>
        <p:nvSpPr>
          <p:cNvPr id="3" name="Content Placeholder 2"/>
          <p:cNvSpPr>
            <a:spLocks noGrp="1"/>
          </p:cNvSpPr>
          <p:nvPr>
            <p:ph idx="1"/>
          </p:nvPr>
        </p:nvSpPr>
        <p:spPr>
          <a:xfrm>
            <a:off x="611560" y="1700808"/>
            <a:ext cx="8075240" cy="4988024"/>
          </a:xfrm>
        </p:spPr>
        <p:txBody>
          <a:bodyPr/>
          <a:lstStyle/>
          <a:p>
            <a:pPr>
              <a:buNone/>
            </a:pPr>
            <a:r>
              <a:rPr lang="en-US" sz="2400" dirty="0" smtClean="0">
                <a:latin typeface="Andalus" pitchFamily="2" charset="-78"/>
                <a:cs typeface="Andalus" pitchFamily="2" charset="-78"/>
              </a:rPr>
              <a:t>A recent meta-analysis of  randomized treatment studies for PTSD, identified 26 studies producing 44 treatment conditions, of which 37 were classified as some form of CBT (including eye movement desensitization and reprocessing [EMDR]), and 223 control conditions.</a:t>
            </a:r>
          </a:p>
          <a:p>
            <a:pPr>
              <a:buNone/>
            </a:pPr>
            <a:r>
              <a:rPr lang="en-US" sz="2400" dirty="0" smtClean="0">
                <a:latin typeface="Andalus" pitchFamily="2" charset="-78"/>
                <a:cs typeface="Andalus" pitchFamily="2" charset="-78"/>
              </a:rPr>
              <a:t>  </a:t>
            </a:r>
          </a:p>
          <a:p>
            <a:pPr>
              <a:buNone/>
            </a:pPr>
            <a:r>
              <a:rPr lang="en-US" sz="2400" dirty="0" smtClean="0">
                <a:latin typeface="Andalus" pitchFamily="2" charset="-78"/>
                <a:cs typeface="Andalus" pitchFamily="2" charset="-78"/>
              </a:rPr>
              <a:t>Sixty-seven percent of treatment completers no longer met criteria for PTSD following treatment. 	</a:t>
            </a:r>
          </a:p>
          <a:p>
            <a:pPr>
              <a:buNone/>
            </a:pPr>
            <a:endParaRPr lang="en-US" sz="2400" dirty="0" smtClean="0">
              <a:latin typeface="Andalus" pitchFamily="2" charset="-78"/>
              <a:cs typeface="Andalus" pitchFamily="2" charset="-78"/>
            </a:endParaRPr>
          </a:p>
          <a:p>
            <a:pPr algn="r">
              <a:buNone/>
            </a:pPr>
            <a:r>
              <a:rPr lang="en-US" sz="1600" dirty="0" smtClean="0">
                <a:latin typeface="Andalus" pitchFamily="2" charset="-78"/>
                <a:cs typeface="Andalus" pitchFamily="2" charset="-78"/>
              </a:rPr>
              <a:t> (Bradley, Greene, Russ, Dutra, &amp; </a:t>
            </a:r>
            <a:r>
              <a:rPr lang="en-US" sz="1600" dirty="0" err="1" smtClean="0">
                <a:latin typeface="Andalus" pitchFamily="2" charset="-78"/>
                <a:cs typeface="Andalus" pitchFamily="2" charset="-78"/>
              </a:rPr>
              <a:t>Westen</a:t>
            </a:r>
            <a:r>
              <a:rPr lang="en-US" sz="1600" dirty="0" smtClean="0">
                <a:latin typeface="Andalus" pitchFamily="2" charset="-78"/>
                <a:cs typeface="Andalus" pitchFamily="2" charset="-78"/>
              </a:rPr>
              <a:t>, 2005) </a:t>
            </a:r>
            <a:endParaRPr lang="en-US" sz="1600" dirty="0">
              <a:latin typeface="Andalus" pitchFamily="2" charset="-78"/>
              <a:cs typeface="Andalus" pitchFamily="2" charset="-78"/>
            </a:endParaRPr>
          </a:p>
        </p:txBody>
      </p:sp>
    </p:spTree>
    <p:extLst>
      <p:ext uri="{BB962C8B-B14F-4D97-AF65-F5344CB8AC3E}">
        <p14:creationId xmlns:p14="http://schemas.microsoft.com/office/powerpoint/2010/main" val="829313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CBT</a:t>
            </a:r>
            <a:endParaRPr lang="en-US" dirty="0"/>
          </a:p>
        </p:txBody>
      </p:sp>
      <p:sp>
        <p:nvSpPr>
          <p:cNvPr id="3" name="Content Placeholder 2"/>
          <p:cNvSpPr>
            <a:spLocks noGrp="1"/>
          </p:cNvSpPr>
          <p:nvPr>
            <p:ph idx="1"/>
          </p:nvPr>
        </p:nvSpPr>
        <p:spPr>
          <a:xfrm>
            <a:off x="539552" y="1340768"/>
            <a:ext cx="7766248" cy="4785395"/>
          </a:xfrm>
        </p:spPr>
        <p:txBody>
          <a:bodyPr/>
          <a:lstStyle/>
          <a:p>
            <a:pPr>
              <a:buNone/>
            </a:pPr>
            <a:r>
              <a:rPr lang="en-US" sz="2400" dirty="0" smtClean="0">
                <a:latin typeface="Andalus" pitchFamily="2" charset="-78"/>
                <a:cs typeface="Andalus" pitchFamily="2" charset="-78"/>
              </a:rPr>
              <a:t>Studies included a wide range of traumas such as combat, violent crime, various types of serious accidents and abuse occurring in childhood. </a:t>
            </a:r>
          </a:p>
          <a:p>
            <a:endParaRPr lang="en-US" sz="2400" dirty="0" smtClean="0">
              <a:latin typeface="Andalus" pitchFamily="2" charset="-78"/>
              <a:cs typeface="Andalus" pitchFamily="2" charset="-78"/>
            </a:endParaRPr>
          </a:p>
          <a:p>
            <a:pPr>
              <a:buNone/>
            </a:pPr>
            <a:r>
              <a:rPr lang="en-US" sz="2400" dirty="0" smtClean="0">
                <a:latin typeface="Andalus" pitchFamily="2" charset="-78"/>
                <a:cs typeface="Andalus" pitchFamily="2" charset="-78"/>
              </a:rPr>
              <a:t>Efficacious CBT programs include</a:t>
            </a:r>
          </a:p>
          <a:p>
            <a:pPr>
              <a:buNone/>
            </a:pPr>
            <a:r>
              <a:rPr lang="en-US" sz="2400" dirty="0" smtClean="0">
                <a:latin typeface="Andalus" pitchFamily="2" charset="-78"/>
                <a:cs typeface="Andalus" pitchFamily="2" charset="-78"/>
              </a:rPr>
              <a:t> – Stress inoculation training (SIT)</a:t>
            </a:r>
          </a:p>
          <a:p>
            <a:pPr>
              <a:buNone/>
            </a:pPr>
            <a:r>
              <a:rPr lang="en-US" sz="2400" dirty="0" smtClean="0">
                <a:latin typeface="Andalus" pitchFamily="2" charset="-78"/>
                <a:cs typeface="Andalus" pitchFamily="2" charset="-78"/>
              </a:rPr>
              <a:t>-EMDR, </a:t>
            </a:r>
          </a:p>
          <a:p>
            <a:pPr>
              <a:buNone/>
            </a:pPr>
            <a:r>
              <a:rPr lang="en-US" sz="2400" dirty="0" smtClean="0">
                <a:latin typeface="Andalus" pitchFamily="2" charset="-78"/>
                <a:cs typeface="Andalus" pitchFamily="2" charset="-78"/>
              </a:rPr>
              <a:t>-Exposure therapy (EX) </a:t>
            </a:r>
          </a:p>
          <a:p>
            <a:pPr>
              <a:buNone/>
            </a:pPr>
            <a:r>
              <a:rPr lang="en-US" sz="2400" dirty="0" smtClean="0">
                <a:latin typeface="Andalus" pitchFamily="2" charset="-78"/>
                <a:cs typeface="Andalus" pitchFamily="2" charset="-78"/>
              </a:rPr>
              <a:t>- Prolonged exposure  therapy (PE).    </a:t>
            </a:r>
          </a:p>
          <a:p>
            <a:pPr>
              <a:buNone/>
            </a:pPr>
            <a:r>
              <a:rPr lang="en-US" sz="2400" dirty="0" smtClean="0">
                <a:latin typeface="Andalus" pitchFamily="2" charset="-78"/>
                <a:cs typeface="Andalus" pitchFamily="2" charset="-78"/>
              </a:rPr>
              <a:t>                            </a:t>
            </a:r>
          </a:p>
          <a:p>
            <a:pPr>
              <a:buNone/>
            </a:pPr>
            <a:r>
              <a:rPr lang="en-US" sz="2400" dirty="0">
                <a:latin typeface="Andalus" pitchFamily="2" charset="-78"/>
                <a:cs typeface="Andalus" pitchFamily="2" charset="-78"/>
              </a:rPr>
              <a:t>	</a:t>
            </a:r>
            <a:r>
              <a:rPr lang="en-US" sz="2400" dirty="0" smtClean="0">
                <a:latin typeface="Andalus" pitchFamily="2" charset="-78"/>
                <a:cs typeface="Andalus" pitchFamily="2" charset="-78"/>
              </a:rPr>
              <a:t>			  </a:t>
            </a:r>
            <a:r>
              <a:rPr lang="en-US" sz="1600" dirty="0" smtClean="0">
                <a:latin typeface="Andalus" pitchFamily="2" charset="-78"/>
                <a:cs typeface="Andalus" pitchFamily="2" charset="-78"/>
              </a:rPr>
              <a:t>(Cahill, et.al, 2006). </a:t>
            </a:r>
          </a:p>
          <a:p>
            <a:endParaRPr lang="en-US" dirty="0" smtClean="0"/>
          </a:p>
          <a:p>
            <a:pPr>
              <a:buNone/>
            </a:pPr>
            <a:endParaRPr lang="en-US" dirty="0"/>
          </a:p>
        </p:txBody>
      </p:sp>
      <p:pic>
        <p:nvPicPr>
          <p:cNvPr id="5" name="Picture 4" descr="j0439510.jpg"/>
          <p:cNvPicPr>
            <a:picLocks noChangeAspect="1"/>
          </p:cNvPicPr>
          <p:nvPr/>
        </p:nvPicPr>
        <p:blipFill>
          <a:blip r:embed="rId2" cstate="print"/>
          <a:stretch>
            <a:fillRect/>
          </a:stretch>
        </p:blipFill>
        <p:spPr>
          <a:xfrm>
            <a:off x="5789569" y="4038600"/>
            <a:ext cx="3354431" cy="2239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4208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 presetClass="entr" presetSubtype="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2000"/>
                                        <p:tgtEl>
                                          <p:spTgt spid="3">
                                            <p:txEl>
                                              <p:pRg st="2" end="2"/>
                                            </p:txEl>
                                          </p:spTgt>
                                        </p:tgtEl>
                                      </p:cBhvr>
                                    </p:animEffect>
                                  </p:childTnLst>
                                </p:cTn>
                              </p:par>
                            </p:childTnLst>
                          </p:cTn>
                        </p:par>
                        <p:par>
                          <p:cTn id="17" fill="hold">
                            <p:stCondLst>
                              <p:cond delay="4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2000"/>
                                        <p:tgtEl>
                                          <p:spTgt spid="3">
                                            <p:txEl>
                                              <p:pRg st="3" end="3"/>
                                            </p:txEl>
                                          </p:spTgt>
                                        </p:tgtEl>
                                      </p:cBhvr>
                                    </p:animEffect>
                                  </p:childTnLst>
                                </p:cTn>
                              </p:par>
                            </p:childTnLst>
                          </p:cTn>
                        </p:par>
                        <p:par>
                          <p:cTn id="21" fill="hold">
                            <p:stCondLst>
                              <p:cond delay="6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2000"/>
                                        <p:tgtEl>
                                          <p:spTgt spid="3">
                                            <p:txEl>
                                              <p:pRg st="4" end="4"/>
                                            </p:txEl>
                                          </p:spTgt>
                                        </p:tgtEl>
                                      </p:cBhvr>
                                    </p:animEffect>
                                  </p:childTnLst>
                                </p:cTn>
                              </p:par>
                            </p:childTnLst>
                          </p:cTn>
                        </p:par>
                        <p:par>
                          <p:cTn id="25" fill="hold">
                            <p:stCondLst>
                              <p:cond delay="8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2000"/>
                                        <p:tgtEl>
                                          <p:spTgt spid="3">
                                            <p:txEl>
                                              <p:pRg st="5" end="5"/>
                                            </p:txEl>
                                          </p:spTgt>
                                        </p:tgtEl>
                                      </p:cBhvr>
                                    </p:animEffect>
                                  </p:childTnLst>
                                </p:cTn>
                              </p:par>
                            </p:childTnLst>
                          </p:cTn>
                        </p:par>
                        <p:par>
                          <p:cTn id="29" fill="hold">
                            <p:stCondLst>
                              <p:cond delay="100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2000"/>
                                        <p:tgtEl>
                                          <p:spTgt spid="3">
                                            <p:txEl>
                                              <p:pRg st="6" end="6"/>
                                            </p:txEl>
                                          </p:spTgt>
                                        </p:tgtEl>
                                      </p:cBhvr>
                                    </p:animEffect>
                                  </p:childTnLst>
                                </p:cTn>
                              </p:par>
                            </p:childTnLst>
                          </p:cTn>
                        </p:par>
                        <p:par>
                          <p:cTn id="33" fill="hold">
                            <p:stCondLst>
                              <p:cond delay="12000"/>
                            </p:stCondLst>
                            <p:childTnLst>
                              <p:par>
                                <p:cTn id="34" presetID="22" presetClass="entr" presetSubtype="8"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2000"/>
                                        <p:tgtEl>
                                          <p:spTgt spid="3">
                                            <p:txEl>
                                              <p:pRg st="7" end="7"/>
                                            </p:txEl>
                                          </p:spTgt>
                                        </p:tgtEl>
                                      </p:cBhvr>
                                    </p:animEffect>
                                  </p:childTnLst>
                                </p:cTn>
                              </p:par>
                            </p:childTnLst>
                          </p:cTn>
                        </p:par>
                        <p:par>
                          <p:cTn id="37" fill="hold">
                            <p:stCondLst>
                              <p:cond delay="14000"/>
                            </p:stCondLst>
                            <p:childTnLst>
                              <p:par>
                                <p:cTn id="38" presetID="22" presetClass="entr" presetSubtype="8"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CBT Protocols</a:t>
            </a:r>
            <a:endParaRPr lang="en-US" dirty="0"/>
          </a:p>
        </p:txBody>
      </p:sp>
      <p:sp>
        <p:nvSpPr>
          <p:cNvPr id="3" name="Content Placeholder 2"/>
          <p:cNvSpPr>
            <a:spLocks noGrp="1"/>
          </p:cNvSpPr>
          <p:nvPr>
            <p:ph idx="1"/>
          </p:nvPr>
        </p:nvSpPr>
        <p:spPr>
          <a:xfrm>
            <a:off x="107504" y="1340768"/>
            <a:ext cx="9036496" cy="4907632"/>
          </a:xfrm>
        </p:spPr>
        <p:txBody>
          <a:bodyPr/>
          <a:lstStyle/>
          <a:p>
            <a:pPr>
              <a:buNone/>
            </a:pPr>
            <a:r>
              <a:rPr lang="en-US" dirty="0" smtClean="0">
                <a:latin typeface="Andalus" pitchFamily="2" charset="-78"/>
                <a:cs typeface="Andalus" pitchFamily="2" charset="-78"/>
              </a:rPr>
              <a:t>Cognitive-Behavioral Therapeutic protocols typically involve some combination of:</a:t>
            </a:r>
          </a:p>
          <a:p>
            <a:pPr>
              <a:buNone/>
            </a:pPr>
            <a:endParaRPr lang="en-US" sz="2400" dirty="0" smtClean="0">
              <a:latin typeface="Andalus" pitchFamily="2" charset="-78"/>
              <a:cs typeface="Andalus" pitchFamily="2" charset="-78"/>
            </a:endParaRPr>
          </a:p>
          <a:p>
            <a:pPr lvl="1"/>
            <a:r>
              <a:rPr lang="en-US" sz="2400" dirty="0" smtClean="0">
                <a:latin typeface="Andalus" pitchFamily="2" charset="-78"/>
                <a:cs typeface="Andalus" pitchFamily="2" charset="-78"/>
              </a:rPr>
              <a:t>Imaginal exposure</a:t>
            </a:r>
          </a:p>
          <a:p>
            <a:pPr lvl="1"/>
            <a:r>
              <a:rPr lang="en-US" sz="2400" dirty="0" smtClean="0">
                <a:latin typeface="Andalus" pitchFamily="2" charset="-78"/>
                <a:cs typeface="Andalus" pitchFamily="2" charset="-78"/>
              </a:rPr>
              <a:t>Situational exposure</a:t>
            </a:r>
          </a:p>
          <a:p>
            <a:pPr lvl="1"/>
            <a:r>
              <a:rPr lang="en-US" sz="2400" dirty="0" smtClean="0">
                <a:latin typeface="Andalus" pitchFamily="2" charset="-78"/>
                <a:cs typeface="Andalus" pitchFamily="2" charset="-78"/>
              </a:rPr>
              <a:t>Cognitive restructuring</a:t>
            </a:r>
          </a:p>
          <a:p>
            <a:pPr lvl="1"/>
            <a:r>
              <a:rPr lang="en-US" sz="2400" dirty="0" smtClean="0">
                <a:latin typeface="Andalus" pitchFamily="2" charset="-78"/>
                <a:cs typeface="Andalus" pitchFamily="2" charset="-78"/>
              </a:rPr>
              <a:t>Anxiety management </a:t>
            </a:r>
          </a:p>
          <a:p>
            <a:pPr lvl="0">
              <a:buNone/>
            </a:pPr>
            <a:r>
              <a:rPr lang="en-US" sz="2400" dirty="0" smtClean="0">
                <a:latin typeface="Andalus" pitchFamily="2" charset="-78"/>
                <a:cs typeface="Andalus" pitchFamily="2" charset="-78"/>
              </a:rPr>
              <a:t>		techniques:</a:t>
            </a:r>
          </a:p>
          <a:p>
            <a:pPr lvl="2"/>
            <a:r>
              <a:rPr lang="en-US" sz="2400" dirty="0" smtClean="0">
                <a:latin typeface="Andalus" pitchFamily="2" charset="-78"/>
                <a:cs typeface="Andalus" pitchFamily="2" charset="-78"/>
              </a:rPr>
              <a:t>Relaxation training</a:t>
            </a:r>
          </a:p>
          <a:p>
            <a:pPr lvl="2"/>
            <a:r>
              <a:rPr lang="en-US" sz="2400" dirty="0" smtClean="0">
                <a:latin typeface="Andalus" pitchFamily="2" charset="-78"/>
                <a:cs typeface="Andalus" pitchFamily="2" charset="-78"/>
              </a:rPr>
              <a:t>Breathing retraining</a:t>
            </a:r>
          </a:p>
          <a:p>
            <a:endParaRPr lang="en-US" dirty="0"/>
          </a:p>
        </p:txBody>
      </p:sp>
      <p:pic>
        <p:nvPicPr>
          <p:cNvPr id="4" name="Picture 3" descr="j0403675.jpg"/>
          <p:cNvPicPr>
            <a:picLocks noChangeAspect="1"/>
          </p:cNvPicPr>
          <p:nvPr/>
        </p:nvPicPr>
        <p:blipFill>
          <a:blip r:embed="rId2" cstate="print"/>
          <a:stretch>
            <a:fillRect/>
          </a:stretch>
        </p:blipFill>
        <p:spPr>
          <a:xfrm>
            <a:off x="4393888" y="2420888"/>
            <a:ext cx="4750112" cy="3169215"/>
          </a:xfrm>
          <a:prstGeom prst="ellipse">
            <a:avLst/>
          </a:prstGeom>
          <a:ln>
            <a:noFill/>
          </a:ln>
          <a:effectLst>
            <a:softEdge rad="112500"/>
          </a:effectLst>
        </p:spPr>
      </p:pic>
    </p:spTree>
    <p:extLst>
      <p:ext uri="{BB962C8B-B14F-4D97-AF65-F5344CB8AC3E}">
        <p14:creationId xmlns:p14="http://schemas.microsoft.com/office/powerpoint/2010/main" val="2545189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par>
                          <p:cTn id="11" fill="hold">
                            <p:stCondLst>
                              <p:cond delay="2000"/>
                            </p:stCondLst>
                            <p:childTnLst>
                              <p:par>
                                <p:cTn id="12" presetID="2" presetClass="entr" presetSubtype="9"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par>
                          <p:cTn id="20" fill="hold">
                            <p:stCondLst>
                              <p:cond delay="5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par>
                          <p:cTn id="24" fill="hold">
                            <p:stCondLst>
                              <p:cond delay="7000"/>
                            </p:stCondLst>
                            <p:childTnLst>
                              <p:par>
                                <p:cTn id="25" presetID="2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par>
                          <p:cTn id="28" fill="hold">
                            <p:stCondLst>
                              <p:cond delay="9000"/>
                            </p:stCondLst>
                            <p:childTnLst>
                              <p:par>
                                <p:cTn id="29" presetID="22" presetClass="entr" presetSubtype="8"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2000"/>
                                        <p:tgtEl>
                                          <p:spTgt spid="3">
                                            <p:txEl>
                                              <p:pRg st="5" end="5"/>
                                            </p:txEl>
                                          </p:spTgt>
                                        </p:tgtEl>
                                      </p:cBhvr>
                                    </p:animEffect>
                                  </p:childTnLst>
                                </p:cTn>
                              </p:par>
                            </p:childTnLst>
                          </p:cTn>
                        </p:par>
                        <p:par>
                          <p:cTn id="32" fill="hold">
                            <p:stCondLst>
                              <p:cond delay="11000"/>
                            </p:stCondLst>
                            <p:childTnLst>
                              <p:par>
                                <p:cTn id="33" presetID="22" presetClass="entr" presetSubtype="8"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2000"/>
                                        <p:tgtEl>
                                          <p:spTgt spid="3">
                                            <p:txEl>
                                              <p:pRg st="6" end="6"/>
                                            </p:txEl>
                                          </p:spTgt>
                                        </p:tgtEl>
                                      </p:cBhvr>
                                    </p:animEffect>
                                  </p:childTnLst>
                                </p:cTn>
                              </p:par>
                            </p:childTnLst>
                          </p:cTn>
                        </p:par>
                        <p:par>
                          <p:cTn id="36" fill="hold">
                            <p:stCondLst>
                              <p:cond delay="13000"/>
                            </p:stCondLst>
                            <p:childTnLst>
                              <p:par>
                                <p:cTn id="37" presetID="22" presetClass="entr" presetSubtype="8"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2000"/>
                                        <p:tgtEl>
                                          <p:spTgt spid="3">
                                            <p:txEl>
                                              <p:pRg st="7" end="7"/>
                                            </p:txEl>
                                          </p:spTgt>
                                        </p:tgtEl>
                                      </p:cBhvr>
                                    </p:animEffect>
                                  </p:childTnLst>
                                </p:cTn>
                              </p:par>
                            </p:childTnLst>
                          </p:cTn>
                        </p:par>
                        <p:par>
                          <p:cTn id="40" fill="hold">
                            <p:stCondLst>
                              <p:cond delay="15000"/>
                            </p:stCondLst>
                            <p:childTnLst>
                              <p:par>
                                <p:cTn id="41" presetID="22" presetClass="entr" presetSubtype="8"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CBT Protocols</a:t>
            </a:r>
            <a:endParaRPr lang="en-US" dirty="0"/>
          </a:p>
        </p:txBody>
      </p:sp>
      <p:sp>
        <p:nvSpPr>
          <p:cNvPr id="3" name="Content Placeholder 2"/>
          <p:cNvSpPr>
            <a:spLocks noGrp="1"/>
          </p:cNvSpPr>
          <p:nvPr>
            <p:ph idx="1"/>
          </p:nvPr>
        </p:nvSpPr>
        <p:spPr>
          <a:xfrm>
            <a:off x="179512" y="1772816"/>
            <a:ext cx="8640960" cy="4680520"/>
          </a:xfrm>
        </p:spPr>
        <p:txBody>
          <a:bodyPr/>
          <a:lstStyle/>
          <a:p>
            <a:r>
              <a:rPr lang="en-US" sz="2400" dirty="0" smtClean="0">
                <a:latin typeface="Andalus" pitchFamily="2" charset="-78"/>
                <a:cs typeface="Andalus" pitchFamily="2" charset="-78"/>
              </a:rPr>
              <a:t>CBT protocols, as a group, tend to have lower drop out rates than pharmacological therapies, and CBT is equally effective in the short term as the most potent PTSD pharmacological therapies such as selective serotonin reuptake inhibitors (SSRIs).                         </a:t>
            </a:r>
          </a:p>
          <a:p>
            <a:pPr marL="0" indent="0" algn="r">
              <a:buNone/>
            </a:pPr>
            <a:r>
              <a:rPr lang="en-US" sz="2400" dirty="0" smtClean="0">
                <a:latin typeface="Andalus" pitchFamily="2" charset="-78"/>
                <a:cs typeface="Andalus" pitchFamily="2" charset="-78"/>
              </a:rPr>
              <a:t>       </a:t>
            </a:r>
            <a:r>
              <a:rPr lang="en-US" sz="1600" dirty="0" smtClean="0">
                <a:latin typeface="Andalus" pitchFamily="2" charset="-78"/>
                <a:cs typeface="Andalus" pitchFamily="2" charset="-78"/>
              </a:rPr>
              <a:t>(van </a:t>
            </a:r>
            <a:r>
              <a:rPr lang="en-US" sz="1600" dirty="0" err="1" smtClean="0">
                <a:latin typeface="Andalus" pitchFamily="2" charset="-78"/>
                <a:cs typeface="Andalus" pitchFamily="2" charset="-78"/>
              </a:rPr>
              <a:t>Etten</a:t>
            </a:r>
            <a:r>
              <a:rPr lang="en-US" sz="1600" dirty="0" smtClean="0">
                <a:latin typeface="Andalus" pitchFamily="2" charset="-78"/>
                <a:cs typeface="Andalus" pitchFamily="2" charset="-78"/>
              </a:rPr>
              <a:t> &amp; Taylor, 1998).</a:t>
            </a:r>
          </a:p>
          <a:p>
            <a:pPr>
              <a:buNone/>
            </a:pPr>
            <a:endParaRPr lang="en-US" sz="1600" dirty="0" smtClean="0">
              <a:latin typeface="Andalus" pitchFamily="2" charset="-78"/>
              <a:cs typeface="Andalus" pitchFamily="2" charset="-78"/>
            </a:endParaRPr>
          </a:p>
          <a:p>
            <a:endParaRPr lang="en-US" sz="2400" dirty="0" smtClean="0">
              <a:latin typeface="Andalus" pitchFamily="2" charset="-78"/>
              <a:cs typeface="Andalus" pitchFamily="2" charset="-78"/>
            </a:endParaRPr>
          </a:p>
          <a:p>
            <a:r>
              <a:rPr lang="en-US" sz="2400" dirty="0" smtClean="0">
                <a:latin typeface="Andalus" pitchFamily="2" charset="-78"/>
                <a:cs typeface="Andalus" pitchFamily="2" charset="-78"/>
              </a:rPr>
              <a:t>Research indicates that CBT is more effective and works faster than EMDR in reducing symptoms, and that EMDR is no more effective than relaxation training .				          </a:t>
            </a:r>
          </a:p>
          <a:p>
            <a:pPr marL="0" indent="0" algn="r">
              <a:buNone/>
            </a:pPr>
            <a:r>
              <a:rPr lang="en-US" sz="1600" dirty="0" smtClean="0">
                <a:latin typeface="Andalus" pitchFamily="2" charset="-78"/>
                <a:cs typeface="Andalus" pitchFamily="2" charset="-78"/>
              </a:rPr>
              <a:t>(Taylor et al., 2003).</a:t>
            </a:r>
            <a:endParaRPr lang="en-US" sz="1600" dirty="0">
              <a:latin typeface="Andalus" pitchFamily="2" charset="-78"/>
              <a:cs typeface="Andalus" pitchFamily="2" charset="-78"/>
            </a:endParaRPr>
          </a:p>
        </p:txBody>
      </p:sp>
    </p:spTree>
    <p:extLst>
      <p:ext uri="{BB962C8B-B14F-4D97-AF65-F5344CB8AC3E}">
        <p14:creationId xmlns:p14="http://schemas.microsoft.com/office/powerpoint/2010/main" val="2910437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2000"/>
                                        <p:tgtEl>
                                          <p:spTgt spid="3">
                                            <p:txEl>
                                              <p:pRg st="4" end="4"/>
                                            </p:txEl>
                                          </p:spTgt>
                                        </p:tgtEl>
                                      </p:cBhvr>
                                    </p:animEffect>
                                  </p:childTnLst>
                                </p:cTn>
                              </p:par>
                            </p:childTnLst>
                          </p:cTn>
                        </p:par>
                        <p:par>
                          <p:cTn id="20" fill="hold">
                            <p:stCondLst>
                              <p:cond delay="7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7543800" cy="806152"/>
          </a:xfrm>
        </p:spPr>
        <p:txBody>
          <a:bodyPr>
            <a:normAutofit fontScale="90000"/>
          </a:bodyPr>
          <a:lstStyle/>
          <a:p>
            <a:r>
              <a:rPr lang="en-CA" dirty="0" err="1"/>
              <a:t>Ideomotor</a:t>
            </a:r>
            <a:r>
              <a:rPr lang="en-CA" dirty="0"/>
              <a:t> signaling</a:t>
            </a:r>
            <a:br>
              <a:rPr lang="en-CA" dirty="0"/>
            </a:br>
            <a:endParaRPr lang="en-CA" dirty="0"/>
          </a:p>
        </p:txBody>
      </p:sp>
      <p:sp>
        <p:nvSpPr>
          <p:cNvPr id="3" name="Content Placeholder 2"/>
          <p:cNvSpPr>
            <a:spLocks noGrp="1"/>
          </p:cNvSpPr>
          <p:nvPr>
            <p:ph idx="1"/>
          </p:nvPr>
        </p:nvSpPr>
        <p:spPr>
          <a:xfrm>
            <a:off x="323528" y="1484784"/>
            <a:ext cx="8712968" cy="4641379"/>
          </a:xfrm>
        </p:spPr>
        <p:txBody>
          <a:bodyPr>
            <a:normAutofit fontScale="92500"/>
          </a:bodyPr>
          <a:lstStyle/>
          <a:p>
            <a:pPr marL="342900" lvl="1" indent="-342900" fontAlgn="auto">
              <a:spcBef>
                <a:spcPts val="0"/>
              </a:spcBef>
              <a:spcAft>
                <a:spcPts val="0"/>
              </a:spcAft>
              <a:buFontTx/>
              <a:buChar char="•"/>
              <a:defRPr/>
            </a:pPr>
            <a:r>
              <a:rPr lang="en-CA" dirty="0">
                <a:solidFill>
                  <a:srgbClr val="FFFF00"/>
                </a:solidFill>
              </a:rPr>
              <a:t>Negotiating agreements with non-verbal </a:t>
            </a:r>
            <a:r>
              <a:rPr lang="en-CA" dirty="0" smtClean="0">
                <a:solidFill>
                  <a:srgbClr val="FFFF00"/>
                </a:solidFill>
              </a:rPr>
              <a:t>communication</a:t>
            </a:r>
          </a:p>
          <a:p>
            <a:pPr marL="0" lvl="1" indent="0" fontAlgn="auto">
              <a:spcBef>
                <a:spcPts val="0"/>
              </a:spcBef>
              <a:spcAft>
                <a:spcPts val="0"/>
              </a:spcAft>
              <a:buNone/>
              <a:defRPr/>
            </a:pPr>
            <a:endParaRPr lang="en-CA" dirty="0">
              <a:solidFill>
                <a:srgbClr val="FFFF00"/>
              </a:solidFill>
            </a:endParaRPr>
          </a:p>
          <a:p>
            <a:pPr fontAlgn="auto">
              <a:spcBef>
                <a:spcPts val="0"/>
              </a:spcBef>
              <a:spcAft>
                <a:spcPts val="0"/>
              </a:spcAft>
              <a:defRPr/>
            </a:pPr>
            <a:r>
              <a:rPr lang="en-CA" sz="2400" kern="1200" dirty="0" smtClean="0"/>
              <a:t> </a:t>
            </a:r>
            <a:r>
              <a:rPr lang="en-CA" kern="1200" dirty="0"/>
              <a:t>H</a:t>
            </a:r>
            <a:r>
              <a:rPr lang="en-CA" kern="1200" dirty="0" smtClean="0"/>
              <a:t>elps </a:t>
            </a:r>
            <a:r>
              <a:rPr lang="en-CA" kern="1200" dirty="0"/>
              <a:t>to minimize the potential confusion that can arise when clients try to respond verbally.  </a:t>
            </a:r>
            <a:endParaRPr lang="en-CA" kern="1200" dirty="0" smtClean="0"/>
          </a:p>
          <a:p>
            <a:pPr marL="0" lvl="0" indent="0" fontAlgn="auto">
              <a:spcBef>
                <a:spcPts val="0"/>
              </a:spcBef>
              <a:spcAft>
                <a:spcPts val="0"/>
              </a:spcAft>
              <a:buNone/>
              <a:defRPr/>
            </a:pPr>
            <a:endParaRPr lang="en-CA" kern="1200" dirty="0"/>
          </a:p>
          <a:p>
            <a:pPr fontAlgn="auto">
              <a:spcBef>
                <a:spcPts val="0"/>
              </a:spcBef>
              <a:spcAft>
                <a:spcPts val="0"/>
              </a:spcAft>
              <a:defRPr/>
            </a:pPr>
            <a:r>
              <a:rPr lang="en-CA" kern="1200" dirty="0" smtClean="0"/>
              <a:t>  </a:t>
            </a:r>
            <a:r>
              <a:rPr lang="en-CA" kern="1200" dirty="0"/>
              <a:t>Develop a system with the client for yes/no</a:t>
            </a:r>
          </a:p>
          <a:p>
            <a:pPr marL="457200" lvl="1" indent="0" fontAlgn="auto">
              <a:spcBef>
                <a:spcPts val="0"/>
              </a:spcBef>
              <a:spcAft>
                <a:spcPts val="0"/>
              </a:spcAft>
              <a:buNone/>
              <a:defRPr/>
            </a:pPr>
            <a:r>
              <a:rPr lang="en-CA" kern="1200" dirty="0" smtClean="0"/>
              <a:t> Prepare </a:t>
            </a:r>
            <a:r>
              <a:rPr lang="en-CA" kern="1200" dirty="0"/>
              <a:t>clients well in advance and get </a:t>
            </a:r>
            <a:r>
              <a:rPr lang="en-CA" kern="1200" dirty="0" smtClean="0"/>
              <a:t>consent</a:t>
            </a:r>
          </a:p>
          <a:p>
            <a:pPr marL="457200" lvl="1" indent="0" fontAlgn="auto">
              <a:spcBef>
                <a:spcPts val="0"/>
              </a:spcBef>
              <a:spcAft>
                <a:spcPts val="0"/>
              </a:spcAft>
              <a:buNone/>
              <a:defRPr/>
            </a:pPr>
            <a:endParaRPr lang="en-CA" kern="1200" dirty="0"/>
          </a:p>
          <a:p>
            <a:pPr fontAlgn="auto">
              <a:spcBef>
                <a:spcPts val="0"/>
              </a:spcBef>
              <a:spcAft>
                <a:spcPts val="0"/>
              </a:spcAft>
              <a:defRPr/>
            </a:pPr>
            <a:r>
              <a:rPr lang="en-CA" kern="1200" dirty="0" smtClean="0"/>
              <a:t>  Develop </a:t>
            </a:r>
            <a:r>
              <a:rPr lang="en-CA" kern="1200" dirty="0"/>
              <a:t>a system with the client for yes/no</a:t>
            </a:r>
          </a:p>
          <a:p>
            <a:pPr marL="0" lvl="0" indent="0" fontAlgn="auto">
              <a:spcBef>
                <a:spcPts val="0"/>
              </a:spcBef>
              <a:spcAft>
                <a:spcPts val="0"/>
              </a:spcAft>
              <a:buNone/>
              <a:defRPr/>
            </a:pPr>
            <a:r>
              <a:rPr lang="en-CA" sz="2400" b="0" kern="1200" dirty="0">
                <a:solidFill>
                  <a:srgbClr val="FFFF00"/>
                </a:solidFill>
              </a:rPr>
              <a:t>Prepare clients well in advance and get consent</a:t>
            </a:r>
          </a:p>
          <a:p>
            <a:pPr lvl="1"/>
            <a:endParaRPr lang="en-CA" sz="2400" dirty="0" smtClean="0"/>
          </a:p>
          <a:p>
            <a:endParaRPr lang="en-CA" dirty="0"/>
          </a:p>
        </p:txBody>
      </p:sp>
    </p:spTree>
    <p:extLst>
      <p:ext uri="{BB962C8B-B14F-4D97-AF65-F5344CB8AC3E}">
        <p14:creationId xmlns:p14="http://schemas.microsoft.com/office/powerpoint/2010/main" val="2938868197"/>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CBT Consensus</a:t>
            </a:r>
            <a:endParaRPr lang="en-US" dirty="0"/>
          </a:p>
        </p:txBody>
      </p:sp>
      <p:sp>
        <p:nvSpPr>
          <p:cNvPr id="3" name="Content Placeholder 2"/>
          <p:cNvSpPr>
            <a:spLocks noGrp="1"/>
          </p:cNvSpPr>
          <p:nvPr>
            <p:ph idx="1"/>
          </p:nvPr>
        </p:nvSpPr>
        <p:spPr/>
        <p:txBody>
          <a:bodyPr/>
          <a:lstStyle/>
          <a:p>
            <a:r>
              <a:rPr lang="en-US" sz="2800" dirty="0" smtClean="0">
                <a:latin typeface="Andalus" pitchFamily="2" charset="-78"/>
                <a:cs typeface="Andalus" pitchFamily="2" charset="-78"/>
              </a:rPr>
              <a:t>Expert consensus based on a combination of research evidence and clinical experience, was that either SSRIs or psychosocial interventions using exposure therapy are the first-line interventions.  </a:t>
            </a:r>
          </a:p>
          <a:p>
            <a:endParaRPr lang="en-US" sz="2800" dirty="0">
              <a:latin typeface="Andalus" pitchFamily="2" charset="-78"/>
              <a:cs typeface="Andalus" pitchFamily="2" charset="-78"/>
            </a:endParaRPr>
          </a:p>
          <a:p>
            <a:r>
              <a:rPr lang="en-US" sz="2800" dirty="0" smtClean="0">
                <a:latin typeface="Andalus" pitchFamily="2" charset="-78"/>
                <a:cs typeface="Andalus" pitchFamily="2" charset="-78"/>
              </a:rPr>
              <a:t>It was also found that exposure therapy is the most effective and fastest acting psychotherapeutic technique.</a:t>
            </a:r>
          </a:p>
          <a:p>
            <a:endParaRPr lang="en-US" dirty="0" smtClean="0">
              <a:latin typeface="Andalus" pitchFamily="2" charset="-78"/>
              <a:cs typeface="Andalus" pitchFamily="2" charset="-78"/>
            </a:endParaRPr>
          </a:p>
          <a:p>
            <a:pPr lvl="4"/>
            <a:endParaRPr lang="en-US" dirty="0">
              <a:latin typeface="Andalus" pitchFamily="2" charset="-78"/>
              <a:cs typeface="Andalus" pitchFamily="2" charset="-78"/>
            </a:endParaRPr>
          </a:p>
        </p:txBody>
      </p:sp>
      <p:sp>
        <p:nvSpPr>
          <p:cNvPr id="4" name="Rectangle 3"/>
          <p:cNvSpPr/>
          <p:nvPr/>
        </p:nvSpPr>
        <p:spPr>
          <a:xfrm>
            <a:off x="6971084" y="5085184"/>
            <a:ext cx="1814920" cy="369332"/>
          </a:xfrm>
          <a:prstGeom prst="rect">
            <a:avLst/>
          </a:prstGeom>
        </p:spPr>
        <p:txBody>
          <a:bodyPr wrap="none">
            <a:spAutoFit/>
          </a:bodyPr>
          <a:lstStyle/>
          <a:p>
            <a:r>
              <a:rPr lang="en-US" b="1" dirty="0" smtClean="0">
                <a:solidFill>
                  <a:schemeClr val="tx2">
                    <a:lumMod val="60000"/>
                    <a:lumOff val="40000"/>
                  </a:schemeClr>
                </a:solidFill>
                <a:latin typeface="Andalus" pitchFamily="2" charset="-78"/>
                <a:cs typeface="Andalus" pitchFamily="2" charset="-78"/>
              </a:rPr>
              <a:t>(</a:t>
            </a:r>
            <a:r>
              <a:rPr lang="en-US" b="1" dirty="0" err="1" smtClean="0">
                <a:solidFill>
                  <a:schemeClr val="tx2">
                    <a:lumMod val="60000"/>
                    <a:lumOff val="40000"/>
                  </a:schemeClr>
                </a:solidFill>
                <a:latin typeface="Andalus" pitchFamily="2" charset="-78"/>
                <a:cs typeface="Andalus" pitchFamily="2" charset="-78"/>
              </a:rPr>
              <a:t>Foa</a:t>
            </a:r>
            <a:r>
              <a:rPr lang="en-US" b="1" dirty="0" smtClean="0">
                <a:solidFill>
                  <a:schemeClr val="tx2">
                    <a:lumMod val="60000"/>
                    <a:lumOff val="40000"/>
                  </a:schemeClr>
                </a:solidFill>
                <a:latin typeface="Andalus" pitchFamily="2" charset="-78"/>
                <a:cs typeface="Andalus" pitchFamily="2" charset="-78"/>
              </a:rPr>
              <a:t> et al., 1999):</a:t>
            </a:r>
            <a:endParaRPr lang="en-US" b="1" dirty="0">
              <a:solidFill>
                <a:schemeClr val="tx2">
                  <a:lumMod val="60000"/>
                  <a:lumOff val="40000"/>
                </a:schemeClr>
              </a:solidFill>
              <a:latin typeface="Andalus" pitchFamily="2" charset="-78"/>
              <a:cs typeface="Andalus" pitchFamily="2" charset="-78"/>
            </a:endParaRPr>
          </a:p>
        </p:txBody>
      </p:sp>
    </p:spTree>
    <p:extLst>
      <p:ext uri="{BB962C8B-B14F-4D97-AF65-F5344CB8AC3E}">
        <p14:creationId xmlns:p14="http://schemas.microsoft.com/office/powerpoint/2010/main" val="2993964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5000"/>
                            </p:stCondLst>
                            <p:childTnLst>
                              <p:par>
                                <p:cTn id="17" presetID="2" presetClass="entr" presetSubtype="4"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Post Traumatic </a:t>
            </a:r>
            <a:br>
              <a:rPr lang="en-CA" dirty="0" smtClean="0"/>
            </a:br>
            <a:r>
              <a:rPr lang="en-CA" dirty="0" smtClean="0"/>
              <a:t>Stress Disorder</a:t>
            </a:r>
            <a:endParaRPr lang="en-CA" dirty="0"/>
          </a:p>
        </p:txBody>
      </p:sp>
      <p:sp>
        <p:nvSpPr>
          <p:cNvPr id="3" name="Content Placeholder 2"/>
          <p:cNvSpPr>
            <a:spLocks noGrp="1"/>
          </p:cNvSpPr>
          <p:nvPr>
            <p:ph idx="1"/>
          </p:nvPr>
        </p:nvSpPr>
        <p:spPr/>
        <p:txBody>
          <a:bodyPr/>
          <a:lstStyle/>
          <a:p>
            <a:r>
              <a:rPr lang="en-CA" dirty="0" smtClean="0"/>
              <a:t>Breaking it down:</a:t>
            </a:r>
          </a:p>
          <a:p>
            <a:pPr marL="0" indent="0">
              <a:buNone/>
            </a:pPr>
            <a:endParaRPr lang="en-CA" dirty="0" smtClean="0"/>
          </a:p>
          <a:p>
            <a:pPr lvl="1"/>
            <a:r>
              <a:rPr lang="en-CA" dirty="0" smtClean="0"/>
              <a:t>APTS:  Acute Post </a:t>
            </a:r>
            <a:r>
              <a:rPr lang="en-CA" dirty="0"/>
              <a:t> </a:t>
            </a:r>
            <a:r>
              <a:rPr lang="en-CA" dirty="0" smtClean="0"/>
              <a:t>Traumatic Stress</a:t>
            </a:r>
          </a:p>
          <a:p>
            <a:pPr lvl="2"/>
            <a:r>
              <a:rPr lang="en-CA" dirty="0" smtClean="0"/>
              <a:t>Emotional </a:t>
            </a:r>
            <a:r>
              <a:rPr lang="en-CA" dirty="0"/>
              <a:t>reactions to an event </a:t>
            </a:r>
            <a:r>
              <a:rPr lang="en-CA" dirty="0" smtClean="0"/>
              <a:t>,lasting </a:t>
            </a:r>
            <a:r>
              <a:rPr lang="en-CA" dirty="0"/>
              <a:t>up to 30 days</a:t>
            </a:r>
          </a:p>
          <a:p>
            <a:pPr lvl="1"/>
            <a:endParaRPr lang="en-CA" dirty="0" smtClean="0"/>
          </a:p>
          <a:p>
            <a:pPr lvl="1"/>
            <a:r>
              <a:rPr lang="en-CA" dirty="0" smtClean="0"/>
              <a:t>PTSD:  Post Traumatic Stress Disorder</a:t>
            </a:r>
          </a:p>
          <a:p>
            <a:pPr lvl="2"/>
            <a:r>
              <a:rPr lang="en-CA" dirty="0" smtClean="0"/>
              <a:t>A diagnosable disorder after 30 days of unrelenting reactions</a:t>
            </a:r>
          </a:p>
        </p:txBody>
      </p:sp>
    </p:spTree>
    <p:extLst>
      <p:ext uri="{BB962C8B-B14F-4D97-AF65-F5344CB8AC3E}">
        <p14:creationId xmlns:p14="http://schemas.microsoft.com/office/powerpoint/2010/main" val="2030096306"/>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2000" y="0"/>
            <a:ext cx="19050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chemeClr val="bg2"/>
                </a:solidFill>
                <a:latin typeface="Andalus" pitchFamily="2" charset="-78"/>
                <a:cs typeface="Andalus" pitchFamily="2" charset="-78"/>
              </a:rPr>
              <a:t>Is the patient safe?</a:t>
            </a:r>
            <a:endParaRPr lang="en-US" sz="1600" b="1" dirty="0">
              <a:solidFill>
                <a:schemeClr val="bg2"/>
              </a:solidFill>
              <a:latin typeface="Andalus" pitchFamily="2" charset="-78"/>
              <a:cs typeface="Andalus" pitchFamily="2" charset="-78"/>
            </a:endParaRPr>
          </a:p>
        </p:txBody>
      </p:sp>
      <p:sp>
        <p:nvSpPr>
          <p:cNvPr id="4" name="Rounded Rectangle 3"/>
          <p:cNvSpPr/>
          <p:nvPr/>
        </p:nvSpPr>
        <p:spPr>
          <a:xfrm>
            <a:off x="152400" y="5029200"/>
            <a:ext cx="3886200" cy="419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chemeClr val="bg2"/>
                </a:solidFill>
                <a:latin typeface="Andalus" pitchFamily="2" charset="-78"/>
                <a:cs typeface="Andalus" pitchFamily="2" charset="-78"/>
              </a:rPr>
              <a:t>Are the remaining problems</a:t>
            </a:r>
          </a:p>
          <a:p>
            <a:pPr algn="ctr"/>
            <a:r>
              <a:rPr lang="en-US" sz="1600" b="1" dirty="0" smtClean="0">
                <a:solidFill>
                  <a:schemeClr val="bg2"/>
                </a:solidFill>
                <a:latin typeface="Andalus" pitchFamily="2" charset="-78"/>
                <a:cs typeface="Andalus" pitchFamily="2" charset="-78"/>
              </a:rPr>
              <a:t> in need of treatment?</a:t>
            </a:r>
            <a:endParaRPr lang="en-US" sz="1600" b="1" dirty="0">
              <a:solidFill>
                <a:schemeClr val="bg2"/>
              </a:solidFill>
              <a:latin typeface="Andalus" pitchFamily="2" charset="-78"/>
              <a:cs typeface="Andalus" pitchFamily="2" charset="-78"/>
            </a:endParaRPr>
          </a:p>
        </p:txBody>
      </p:sp>
      <p:sp>
        <p:nvSpPr>
          <p:cNvPr id="5" name="Rounded Rectangle 4"/>
          <p:cNvSpPr/>
          <p:nvPr/>
        </p:nvSpPr>
        <p:spPr>
          <a:xfrm>
            <a:off x="0" y="1676400"/>
            <a:ext cx="4343400" cy="685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chemeClr val="bg2"/>
                </a:solidFill>
                <a:latin typeface="Andalus" pitchFamily="2" charset="-78"/>
                <a:cs typeface="Andalus" pitchFamily="2" charset="-78"/>
              </a:rPr>
              <a:t>Implement PTSD-focused psycho-education, treatment engagement methods and emotion regulation exercises</a:t>
            </a:r>
            <a:endParaRPr lang="en-US" sz="1600" b="1" dirty="0">
              <a:solidFill>
                <a:schemeClr val="bg2"/>
              </a:solidFill>
              <a:latin typeface="Andalus" pitchFamily="2" charset="-78"/>
              <a:cs typeface="Andalus" pitchFamily="2" charset="-78"/>
            </a:endParaRPr>
          </a:p>
        </p:txBody>
      </p:sp>
      <p:sp>
        <p:nvSpPr>
          <p:cNvPr id="6" name="Rounded Rectangle 5"/>
          <p:cNvSpPr/>
          <p:nvPr/>
        </p:nvSpPr>
        <p:spPr>
          <a:xfrm>
            <a:off x="0" y="2590800"/>
            <a:ext cx="42672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chemeClr val="bg2"/>
                </a:solidFill>
                <a:latin typeface="Andalus" pitchFamily="2" charset="-78"/>
                <a:cs typeface="Andalus" pitchFamily="2" charset="-78"/>
              </a:rPr>
              <a:t>Does the patient suffer from severe trauma related anger, guilt, shame, or mental disorder</a:t>
            </a:r>
            <a:endParaRPr lang="en-US" sz="1600" b="1" dirty="0">
              <a:solidFill>
                <a:schemeClr val="bg2"/>
              </a:solidFill>
              <a:latin typeface="Andalus" pitchFamily="2" charset="-78"/>
              <a:cs typeface="Andalus" pitchFamily="2" charset="-78"/>
            </a:endParaRPr>
          </a:p>
        </p:txBody>
      </p:sp>
      <p:sp>
        <p:nvSpPr>
          <p:cNvPr id="7" name="Rounded Rectangle 6"/>
          <p:cNvSpPr/>
          <p:nvPr/>
        </p:nvSpPr>
        <p:spPr>
          <a:xfrm>
            <a:off x="152400" y="3505200"/>
            <a:ext cx="3962400" cy="685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chemeClr val="bg2"/>
                </a:solidFill>
                <a:latin typeface="Andalus" pitchFamily="2" charset="-78"/>
                <a:cs typeface="Andalus" pitchFamily="2" charset="-78"/>
              </a:rPr>
              <a:t>Can the patient safely tolerate </a:t>
            </a:r>
          </a:p>
          <a:p>
            <a:pPr algn="ctr"/>
            <a:r>
              <a:rPr lang="en-US" sz="1600" b="1" dirty="0" smtClean="0">
                <a:solidFill>
                  <a:schemeClr val="bg2"/>
                </a:solidFill>
                <a:latin typeface="Andalus" pitchFamily="2" charset="-78"/>
                <a:cs typeface="Andalus" pitchFamily="2" charset="-78"/>
              </a:rPr>
              <a:t>exposure-related  distress?</a:t>
            </a:r>
            <a:endParaRPr lang="en-US" sz="1600" b="1" dirty="0">
              <a:solidFill>
                <a:schemeClr val="bg2"/>
              </a:solidFill>
              <a:latin typeface="Andalus" pitchFamily="2" charset="-78"/>
              <a:cs typeface="Andalus" pitchFamily="2" charset="-78"/>
            </a:endParaRPr>
          </a:p>
        </p:txBody>
      </p:sp>
      <p:sp>
        <p:nvSpPr>
          <p:cNvPr id="8" name="Rounded Rectangle 7"/>
          <p:cNvSpPr/>
          <p:nvPr/>
        </p:nvSpPr>
        <p:spPr>
          <a:xfrm>
            <a:off x="381000" y="6248400"/>
            <a:ext cx="33528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chemeClr val="bg2"/>
                </a:solidFill>
                <a:latin typeface="Andalus" pitchFamily="2" charset="-78"/>
                <a:cs typeface="Andalus" pitchFamily="2" charset="-78"/>
              </a:rPr>
              <a:t>Develop a treatment maintenance program and fade out treatment</a:t>
            </a:r>
            <a:endParaRPr lang="en-US" sz="1600" b="1" dirty="0">
              <a:solidFill>
                <a:schemeClr val="bg2"/>
              </a:solidFill>
              <a:latin typeface="Andalus" pitchFamily="2" charset="-78"/>
              <a:cs typeface="Andalus" pitchFamily="2" charset="-78"/>
            </a:endParaRPr>
          </a:p>
        </p:txBody>
      </p:sp>
      <p:sp>
        <p:nvSpPr>
          <p:cNvPr id="9" name="Rounded Rectangle 8"/>
          <p:cNvSpPr/>
          <p:nvPr/>
        </p:nvSpPr>
        <p:spPr>
          <a:xfrm>
            <a:off x="381000" y="656510"/>
            <a:ext cx="2667000" cy="7912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chemeClr val="bg2"/>
                </a:solidFill>
                <a:latin typeface="Andalus" pitchFamily="2" charset="-78"/>
                <a:cs typeface="Andalus" pitchFamily="2" charset="-78"/>
              </a:rPr>
              <a:t>Are  there other problems in need of immediate treatment?</a:t>
            </a:r>
            <a:endParaRPr lang="en-US" sz="1600" b="1" dirty="0">
              <a:solidFill>
                <a:schemeClr val="bg2"/>
              </a:solidFill>
              <a:latin typeface="Andalus" pitchFamily="2" charset="-78"/>
              <a:cs typeface="Andalus" pitchFamily="2" charset="-78"/>
            </a:endParaRPr>
          </a:p>
        </p:txBody>
      </p:sp>
      <p:sp>
        <p:nvSpPr>
          <p:cNvPr id="10" name="Rounded Rectangle 9"/>
          <p:cNvSpPr/>
          <p:nvPr/>
        </p:nvSpPr>
        <p:spPr>
          <a:xfrm>
            <a:off x="228600" y="5638800"/>
            <a:ext cx="3810000" cy="381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chemeClr val="bg2"/>
                </a:solidFill>
                <a:latin typeface="Andalus" pitchFamily="2" charset="-78"/>
                <a:cs typeface="Andalus" pitchFamily="2" charset="-78"/>
              </a:rPr>
              <a:t>Has there been a good response to treatment?</a:t>
            </a:r>
            <a:endParaRPr lang="en-US" sz="1600" b="1" dirty="0">
              <a:solidFill>
                <a:schemeClr val="bg2"/>
              </a:solidFill>
              <a:latin typeface="Andalus" pitchFamily="2" charset="-78"/>
              <a:cs typeface="Andalus" pitchFamily="2" charset="-78"/>
            </a:endParaRPr>
          </a:p>
        </p:txBody>
      </p:sp>
      <p:sp>
        <p:nvSpPr>
          <p:cNvPr id="11" name="Rounded Rectangle 10"/>
          <p:cNvSpPr/>
          <p:nvPr/>
        </p:nvSpPr>
        <p:spPr>
          <a:xfrm>
            <a:off x="533400" y="4419600"/>
            <a:ext cx="2590800" cy="381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chemeClr val="bg2"/>
                </a:solidFill>
                <a:latin typeface="Andalus" pitchFamily="2" charset="-78"/>
                <a:cs typeface="Andalus" pitchFamily="2" charset="-78"/>
              </a:rPr>
              <a:t>Implement exposure therapy </a:t>
            </a:r>
            <a:endParaRPr lang="en-US" sz="1600" b="1" dirty="0">
              <a:solidFill>
                <a:schemeClr val="bg2"/>
              </a:solidFill>
              <a:latin typeface="Andalus" pitchFamily="2" charset="-78"/>
              <a:cs typeface="Andalus" pitchFamily="2" charset="-78"/>
            </a:endParaRPr>
          </a:p>
        </p:txBody>
      </p:sp>
      <p:sp>
        <p:nvSpPr>
          <p:cNvPr id="12" name="TextBox 11"/>
          <p:cNvSpPr txBox="1"/>
          <p:nvPr/>
        </p:nvSpPr>
        <p:spPr>
          <a:xfrm>
            <a:off x="1488604" y="361890"/>
            <a:ext cx="990600" cy="400110"/>
          </a:xfrm>
          <a:prstGeom prst="rect">
            <a:avLst/>
          </a:prstGeom>
          <a:noFill/>
        </p:spPr>
        <p:txBody>
          <a:bodyPr wrap="square" rtlCol="0">
            <a:spAutoFit/>
          </a:bodyPr>
          <a:lstStyle/>
          <a:p>
            <a:r>
              <a:rPr lang="en-US" sz="2000" dirty="0" smtClean="0">
                <a:latin typeface="Andalus" pitchFamily="2" charset="-78"/>
                <a:cs typeface="Andalus" pitchFamily="2" charset="-78"/>
              </a:rPr>
              <a:t>    </a:t>
            </a:r>
            <a:r>
              <a:rPr lang="en-US" sz="2000" b="1" dirty="0" smtClean="0">
                <a:solidFill>
                  <a:srgbClr val="FF0000"/>
                </a:solidFill>
                <a:latin typeface="Andalus" pitchFamily="2" charset="-78"/>
                <a:cs typeface="Andalus" pitchFamily="2" charset="-78"/>
              </a:rPr>
              <a:t>Yes</a:t>
            </a:r>
            <a:endParaRPr lang="en-US" sz="2000" b="1" dirty="0">
              <a:solidFill>
                <a:srgbClr val="FF0000"/>
              </a:solidFill>
              <a:latin typeface="Andalus" pitchFamily="2" charset="-78"/>
              <a:cs typeface="Andalus" pitchFamily="2" charset="-78"/>
            </a:endParaRPr>
          </a:p>
        </p:txBody>
      </p:sp>
      <p:sp>
        <p:nvSpPr>
          <p:cNvPr id="16" name="TextBox 15"/>
          <p:cNvSpPr txBox="1"/>
          <p:nvPr/>
        </p:nvSpPr>
        <p:spPr>
          <a:xfrm>
            <a:off x="1790700" y="4140232"/>
            <a:ext cx="876300" cy="400110"/>
          </a:xfrm>
          <a:prstGeom prst="rect">
            <a:avLst/>
          </a:prstGeom>
          <a:noFill/>
        </p:spPr>
        <p:txBody>
          <a:bodyPr wrap="square" rtlCol="0">
            <a:spAutoFit/>
          </a:bodyPr>
          <a:lstStyle/>
          <a:p>
            <a:r>
              <a:rPr lang="en-US" sz="1000" dirty="0" smtClean="0">
                <a:latin typeface="Andalus" pitchFamily="2" charset="-78"/>
                <a:cs typeface="Andalus" pitchFamily="2" charset="-78"/>
              </a:rPr>
              <a:t>    </a:t>
            </a:r>
            <a:r>
              <a:rPr lang="en-US" sz="2000" b="1" dirty="0" smtClean="0">
                <a:solidFill>
                  <a:srgbClr val="FF0000"/>
                </a:solidFill>
                <a:latin typeface="Andalus" pitchFamily="2" charset="-78"/>
                <a:cs typeface="Andalus" pitchFamily="2" charset="-78"/>
              </a:rPr>
              <a:t>Yes</a:t>
            </a:r>
            <a:endParaRPr lang="en-US" sz="2000" b="1" dirty="0">
              <a:solidFill>
                <a:srgbClr val="FF0000"/>
              </a:solidFill>
              <a:latin typeface="Andalus" pitchFamily="2" charset="-78"/>
              <a:cs typeface="Andalus" pitchFamily="2" charset="-78"/>
            </a:endParaRPr>
          </a:p>
        </p:txBody>
      </p:sp>
      <p:cxnSp>
        <p:nvCxnSpPr>
          <p:cNvPr id="18" name="Straight Arrow Connector 17"/>
          <p:cNvCxnSpPr>
            <a:stCxn id="3" idx="2"/>
            <a:endCxn id="9" idx="0"/>
          </p:cNvCxnSpPr>
          <p:nvPr/>
        </p:nvCxnSpPr>
        <p:spPr>
          <a:xfrm>
            <a:off x="1714500" y="457200"/>
            <a:ext cx="0" cy="19931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600994" y="2437606"/>
            <a:ext cx="3048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1442" y="5972145"/>
            <a:ext cx="993058" cy="400110"/>
          </a:xfrm>
          <a:prstGeom prst="rect">
            <a:avLst/>
          </a:prstGeom>
          <a:noFill/>
        </p:spPr>
        <p:txBody>
          <a:bodyPr wrap="square" rtlCol="0">
            <a:spAutoFit/>
          </a:bodyPr>
          <a:lstStyle/>
          <a:p>
            <a:r>
              <a:rPr lang="en-US" sz="1000" b="1" dirty="0" smtClean="0">
                <a:latin typeface="Andalus" pitchFamily="2" charset="-78"/>
                <a:cs typeface="Andalus" pitchFamily="2" charset="-78"/>
              </a:rPr>
              <a:t>    </a:t>
            </a:r>
            <a:r>
              <a:rPr lang="en-US" sz="2000" b="1" dirty="0" smtClean="0">
                <a:solidFill>
                  <a:srgbClr val="FF0000"/>
                </a:solidFill>
                <a:latin typeface="Andalus" pitchFamily="2" charset="-78"/>
                <a:cs typeface="Andalus" pitchFamily="2" charset="-78"/>
              </a:rPr>
              <a:t>Yes</a:t>
            </a:r>
            <a:endParaRPr lang="en-US" sz="2000" b="1" dirty="0">
              <a:solidFill>
                <a:srgbClr val="FF0000"/>
              </a:solidFill>
              <a:latin typeface="Andalus" pitchFamily="2" charset="-78"/>
              <a:cs typeface="Andalus" pitchFamily="2" charset="-78"/>
            </a:endParaRPr>
          </a:p>
        </p:txBody>
      </p:sp>
      <p:cxnSp>
        <p:nvCxnSpPr>
          <p:cNvPr id="23" name="Straight Arrow Connector 22"/>
          <p:cNvCxnSpPr/>
          <p:nvPr/>
        </p:nvCxnSpPr>
        <p:spPr>
          <a:xfrm rot="5400000">
            <a:off x="1639094" y="1561306"/>
            <a:ext cx="227806" cy="79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829595" y="1335284"/>
            <a:ext cx="838200" cy="400110"/>
          </a:xfrm>
          <a:prstGeom prst="rect">
            <a:avLst/>
          </a:prstGeom>
          <a:noFill/>
        </p:spPr>
        <p:txBody>
          <a:bodyPr wrap="square" rtlCol="0">
            <a:spAutoFit/>
          </a:bodyPr>
          <a:lstStyle/>
          <a:p>
            <a:r>
              <a:rPr lang="en-US" sz="2000" b="1" dirty="0" smtClean="0">
                <a:solidFill>
                  <a:srgbClr val="FF0000"/>
                </a:solidFill>
                <a:latin typeface="Andalus" pitchFamily="2" charset="-78"/>
                <a:cs typeface="Andalus" pitchFamily="2" charset="-78"/>
              </a:rPr>
              <a:t>no</a:t>
            </a:r>
            <a:endParaRPr lang="en-US" sz="2000" b="1" dirty="0">
              <a:solidFill>
                <a:srgbClr val="FF0000"/>
              </a:solidFill>
              <a:latin typeface="Andalus" pitchFamily="2" charset="-78"/>
              <a:cs typeface="Andalus" pitchFamily="2" charset="-78"/>
            </a:endParaRPr>
          </a:p>
        </p:txBody>
      </p:sp>
      <p:cxnSp>
        <p:nvCxnSpPr>
          <p:cNvPr id="34" name="Straight Arrow Connector 33"/>
          <p:cNvCxnSpPr/>
          <p:nvPr/>
        </p:nvCxnSpPr>
        <p:spPr>
          <a:xfrm rot="5400000">
            <a:off x="1639094" y="3313906"/>
            <a:ext cx="227806" cy="79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1715294" y="4304506"/>
            <a:ext cx="227806" cy="79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1715294" y="4914106"/>
            <a:ext cx="227806" cy="79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1715294" y="5523706"/>
            <a:ext cx="227806" cy="79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1715294" y="6133306"/>
            <a:ext cx="227806" cy="79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828800" y="3200400"/>
            <a:ext cx="650404" cy="400110"/>
          </a:xfrm>
          <a:prstGeom prst="rect">
            <a:avLst/>
          </a:prstGeom>
        </p:spPr>
        <p:txBody>
          <a:bodyPr wrap="square">
            <a:spAutoFit/>
          </a:bodyPr>
          <a:lstStyle/>
          <a:p>
            <a:r>
              <a:rPr lang="en-US" sz="2000" b="1" dirty="0" smtClean="0">
                <a:solidFill>
                  <a:srgbClr val="FF0000"/>
                </a:solidFill>
                <a:latin typeface="Andalus" pitchFamily="2" charset="-78"/>
                <a:cs typeface="Andalus" pitchFamily="2" charset="-78"/>
              </a:rPr>
              <a:t>no</a:t>
            </a:r>
            <a:endParaRPr lang="en-US" sz="2000" b="1" dirty="0">
              <a:solidFill>
                <a:srgbClr val="FF0000"/>
              </a:solidFill>
              <a:latin typeface="Andalus" pitchFamily="2" charset="-78"/>
              <a:cs typeface="Andalus" pitchFamily="2" charset="-78"/>
            </a:endParaRPr>
          </a:p>
        </p:txBody>
      </p:sp>
      <p:sp>
        <p:nvSpPr>
          <p:cNvPr id="44" name="Rectangle 43"/>
          <p:cNvSpPr/>
          <p:nvPr/>
        </p:nvSpPr>
        <p:spPr>
          <a:xfrm rot="10800000" flipV="1">
            <a:off x="3124199" y="5376223"/>
            <a:ext cx="650404" cy="400110"/>
          </a:xfrm>
          <a:prstGeom prst="rect">
            <a:avLst/>
          </a:prstGeom>
        </p:spPr>
        <p:txBody>
          <a:bodyPr wrap="square">
            <a:spAutoFit/>
          </a:bodyPr>
          <a:lstStyle/>
          <a:p>
            <a:r>
              <a:rPr lang="en-US" sz="2000" b="1" dirty="0" smtClean="0">
                <a:solidFill>
                  <a:srgbClr val="FF0000"/>
                </a:solidFill>
                <a:latin typeface="Andalus" pitchFamily="2" charset="-78"/>
                <a:cs typeface="Andalus" pitchFamily="2" charset="-78"/>
              </a:rPr>
              <a:t>no</a:t>
            </a:r>
            <a:endParaRPr lang="en-US" sz="2000" b="1" dirty="0">
              <a:solidFill>
                <a:srgbClr val="FF0000"/>
              </a:solidFill>
              <a:latin typeface="Andalus" pitchFamily="2" charset="-78"/>
              <a:cs typeface="Andalus" pitchFamily="2" charset="-78"/>
            </a:endParaRPr>
          </a:p>
        </p:txBody>
      </p:sp>
      <p:sp>
        <p:nvSpPr>
          <p:cNvPr id="46" name="Rounded Rectangle 45"/>
          <p:cNvSpPr/>
          <p:nvPr/>
        </p:nvSpPr>
        <p:spPr>
          <a:xfrm>
            <a:off x="6019800" y="2362200"/>
            <a:ext cx="31242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latin typeface="Andalus" pitchFamily="2" charset="-78"/>
                <a:cs typeface="Andalus" pitchFamily="2" charset="-78"/>
              </a:rPr>
              <a:t>Implement cognitive restructuring</a:t>
            </a:r>
          </a:p>
          <a:p>
            <a:pPr algn="ctr"/>
            <a:r>
              <a:rPr lang="en-US" sz="1600" b="1" dirty="0" smtClean="0">
                <a:latin typeface="Andalus" pitchFamily="2" charset="-78"/>
                <a:cs typeface="Andalus" pitchFamily="2" charset="-78"/>
              </a:rPr>
              <a:t> for these problems</a:t>
            </a:r>
            <a:endParaRPr lang="en-US" sz="1600" b="1" dirty="0">
              <a:latin typeface="Andalus" pitchFamily="2" charset="-78"/>
              <a:cs typeface="Andalus" pitchFamily="2" charset="-78"/>
            </a:endParaRPr>
          </a:p>
        </p:txBody>
      </p:sp>
      <p:sp>
        <p:nvSpPr>
          <p:cNvPr id="47" name="Rounded Rectangle 46"/>
          <p:cNvSpPr/>
          <p:nvPr/>
        </p:nvSpPr>
        <p:spPr>
          <a:xfrm>
            <a:off x="6019800" y="3276600"/>
            <a:ext cx="31242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bg2"/>
                </a:solidFill>
                <a:latin typeface="Andalus" pitchFamily="2" charset="-78"/>
                <a:cs typeface="Andalus" pitchFamily="2" charset="-78"/>
              </a:rPr>
              <a:t>Continue implementing </a:t>
            </a:r>
          </a:p>
          <a:p>
            <a:pPr algn="ctr"/>
            <a:r>
              <a:rPr lang="en-US" sz="1600" b="1" dirty="0" smtClean="0">
                <a:solidFill>
                  <a:schemeClr val="bg2"/>
                </a:solidFill>
                <a:latin typeface="Andalus" pitchFamily="2" charset="-78"/>
                <a:cs typeface="Andalus" pitchFamily="2" charset="-78"/>
              </a:rPr>
              <a:t>cognitive restructuring problems</a:t>
            </a:r>
            <a:endParaRPr lang="en-US" sz="1600" b="1" dirty="0">
              <a:solidFill>
                <a:schemeClr val="bg2"/>
              </a:solidFill>
              <a:latin typeface="Andalus" pitchFamily="2" charset="-78"/>
              <a:cs typeface="Andalus" pitchFamily="2" charset="-78"/>
            </a:endParaRPr>
          </a:p>
        </p:txBody>
      </p:sp>
      <p:sp>
        <p:nvSpPr>
          <p:cNvPr id="48" name="Rounded Rectangle 47"/>
          <p:cNvSpPr/>
          <p:nvPr/>
        </p:nvSpPr>
        <p:spPr>
          <a:xfrm>
            <a:off x="6019800" y="4343400"/>
            <a:ext cx="2895600" cy="1066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bg2"/>
                </a:solidFill>
                <a:latin typeface="Andalus" pitchFamily="2" charset="-78"/>
                <a:cs typeface="Andalus" pitchFamily="2" charset="-78"/>
              </a:rPr>
              <a:t>Implement specific protocols (e.g. couple therapy for relationship problems)</a:t>
            </a:r>
            <a:endParaRPr lang="en-US" sz="1600" b="1" dirty="0">
              <a:solidFill>
                <a:schemeClr val="bg2"/>
              </a:solidFill>
              <a:latin typeface="Andalus" pitchFamily="2" charset="-78"/>
              <a:cs typeface="Andalus" pitchFamily="2" charset="-78"/>
            </a:endParaRPr>
          </a:p>
        </p:txBody>
      </p:sp>
      <p:sp>
        <p:nvSpPr>
          <p:cNvPr id="49" name="Rounded Rectangle 48"/>
          <p:cNvSpPr/>
          <p:nvPr/>
        </p:nvSpPr>
        <p:spPr>
          <a:xfrm>
            <a:off x="5791200" y="5687199"/>
            <a:ext cx="3352800" cy="10184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bg2"/>
                </a:solidFill>
                <a:latin typeface="Andalus" pitchFamily="2" charset="-78"/>
                <a:cs typeface="Andalus" pitchFamily="2" charset="-78"/>
              </a:rPr>
              <a:t>Develop a working hypothesis about the reasons for unsatisfactory response and devise a modified treatment</a:t>
            </a:r>
            <a:endParaRPr lang="en-US" sz="1600" b="1" dirty="0">
              <a:solidFill>
                <a:schemeClr val="bg2"/>
              </a:solidFill>
              <a:latin typeface="Andalus" pitchFamily="2" charset="-78"/>
              <a:cs typeface="Andalus" pitchFamily="2" charset="-78"/>
            </a:endParaRPr>
          </a:p>
        </p:txBody>
      </p:sp>
      <p:sp>
        <p:nvSpPr>
          <p:cNvPr id="51" name="Rounded Rectangle 50"/>
          <p:cNvSpPr/>
          <p:nvPr/>
        </p:nvSpPr>
        <p:spPr>
          <a:xfrm>
            <a:off x="5715000" y="0"/>
            <a:ext cx="3276600" cy="2057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bg2"/>
                </a:solidFill>
                <a:latin typeface="Andalus" pitchFamily="2" charset="-78"/>
                <a:cs typeface="Andalus" pitchFamily="2" charset="-78"/>
              </a:rPr>
              <a:t>Treat the relevant problems while also providing stress management to help the patient cope with symptoms.</a:t>
            </a:r>
          </a:p>
          <a:p>
            <a:pPr algn="ctr"/>
            <a:r>
              <a:rPr lang="en-US" sz="1600" b="1" dirty="0" smtClean="0">
                <a:solidFill>
                  <a:schemeClr val="bg2"/>
                </a:solidFill>
                <a:latin typeface="Andalus" pitchFamily="2" charset="-78"/>
                <a:cs typeface="Andalus" pitchFamily="2" charset="-78"/>
              </a:rPr>
              <a:t>Other treatment may include substance disorders, psychotic disorders, chronic pain or imminent suicide risk</a:t>
            </a:r>
            <a:endParaRPr lang="en-US" sz="1600" b="1" dirty="0">
              <a:solidFill>
                <a:schemeClr val="bg2"/>
              </a:solidFill>
              <a:latin typeface="Andalus" pitchFamily="2" charset="-78"/>
              <a:cs typeface="Andalus" pitchFamily="2" charset="-78"/>
            </a:endParaRPr>
          </a:p>
        </p:txBody>
      </p:sp>
      <p:cxnSp>
        <p:nvCxnSpPr>
          <p:cNvPr id="53" name="Straight Arrow Connector 52"/>
          <p:cNvCxnSpPr/>
          <p:nvPr/>
        </p:nvCxnSpPr>
        <p:spPr>
          <a:xfrm>
            <a:off x="3048000" y="228600"/>
            <a:ext cx="2590800" cy="5334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200400" y="1295400"/>
            <a:ext cx="2514600" cy="4572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0800000" flipV="1">
            <a:off x="3124200" y="838200"/>
            <a:ext cx="2438400" cy="3810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5" idx="3"/>
          </p:cNvCxnSpPr>
          <p:nvPr/>
        </p:nvCxnSpPr>
        <p:spPr>
          <a:xfrm rot="10800000" flipV="1">
            <a:off x="4343400" y="1828800"/>
            <a:ext cx="1371600" cy="1905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4191000" y="3581400"/>
            <a:ext cx="1752600" cy="3810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343400" y="2743200"/>
            <a:ext cx="1600200"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flipV="1">
            <a:off x="3276600" y="3886200"/>
            <a:ext cx="2743200" cy="6096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0800000" flipV="1">
            <a:off x="4191000" y="2895600"/>
            <a:ext cx="1676400" cy="685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191000" y="5867400"/>
            <a:ext cx="14478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4114800" y="4572000"/>
            <a:ext cx="1828800" cy="5334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0800000" flipV="1">
            <a:off x="3886200" y="6324600"/>
            <a:ext cx="1752600" cy="304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0800000" flipV="1">
            <a:off x="4114800" y="5105400"/>
            <a:ext cx="1752600" cy="685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886200" y="116632"/>
            <a:ext cx="762000" cy="400110"/>
          </a:xfrm>
          <a:prstGeom prst="rect">
            <a:avLst/>
          </a:prstGeom>
          <a:noFill/>
        </p:spPr>
        <p:txBody>
          <a:bodyPr wrap="square" rtlCol="0">
            <a:spAutoFit/>
          </a:bodyPr>
          <a:lstStyle/>
          <a:p>
            <a:r>
              <a:rPr lang="en-US" sz="2000" b="1" dirty="0" smtClean="0">
                <a:latin typeface="Andalus" panose="02020603050405020304" pitchFamily="18" charset="-78"/>
                <a:cs typeface="Andalus" panose="02020603050405020304" pitchFamily="18" charset="-78"/>
              </a:rPr>
              <a:t>no</a:t>
            </a:r>
            <a:endParaRPr lang="en-US" sz="2000" b="1" dirty="0">
              <a:latin typeface="Andalus" panose="02020603050405020304" pitchFamily="18" charset="-78"/>
              <a:cs typeface="Andalus" panose="02020603050405020304" pitchFamily="18" charset="-78"/>
            </a:endParaRPr>
          </a:p>
        </p:txBody>
      </p:sp>
      <p:sp>
        <p:nvSpPr>
          <p:cNvPr id="92" name="Rectangle 91"/>
          <p:cNvSpPr/>
          <p:nvPr/>
        </p:nvSpPr>
        <p:spPr>
          <a:xfrm>
            <a:off x="4457700" y="3428206"/>
            <a:ext cx="723900" cy="400110"/>
          </a:xfrm>
          <a:prstGeom prst="rect">
            <a:avLst/>
          </a:prstGeom>
        </p:spPr>
        <p:txBody>
          <a:bodyPr wrap="square">
            <a:spAutoFit/>
          </a:bodyPr>
          <a:lstStyle/>
          <a:p>
            <a:r>
              <a:rPr lang="en-US" sz="2000" b="1" dirty="0" smtClean="0">
                <a:solidFill>
                  <a:srgbClr val="FF0000"/>
                </a:solidFill>
                <a:latin typeface="Andalus" panose="02020603050405020304" pitchFamily="18" charset="-78"/>
                <a:cs typeface="Andalus" panose="02020603050405020304" pitchFamily="18" charset="-78"/>
              </a:rPr>
              <a:t>no</a:t>
            </a:r>
            <a:endParaRPr lang="en-US" sz="2000" b="1" dirty="0">
              <a:solidFill>
                <a:srgbClr val="FF0000"/>
              </a:solidFill>
              <a:latin typeface="Andalus" panose="02020603050405020304" pitchFamily="18" charset="-78"/>
              <a:cs typeface="Andalus" panose="02020603050405020304" pitchFamily="18" charset="-78"/>
            </a:endParaRPr>
          </a:p>
        </p:txBody>
      </p:sp>
      <p:sp>
        <p:nvSpPr>
          <p:cNvPr id="93" name="Rectangle 92"/>
          <p:cNvSpPr/>
          <p:nvPr/>
        </p:nvSpPr>
        <p:spPr>
          <a:xfrm>
            <a:off x="4843521" y="5667345"/>
            <a:ext cx="447558" cy="400110"/>
          </a:xfrm>
          <a:prstGeom prst="rect">
            <a:avLst/>
          </a:prstGeom>
        </p:spPr>
        <p:txBody>
          <a:bodyPr wrap="none">
            <a:spAutoFit/>
          </a:bodyPr>
          <a:lstStyle/>
          <a:p>
            <a:r>
              <a:rPr lang="en-US" sz="2000" b="1" dirty="0" smtClean="0">
                <a:solidFill>
                  <a:srgbClr val="FF0000"/>
                </a:solidFill>
                <a:latin typeface="Andalus" panose="02020603050405020304" pitchFamily="18" charset="-78"/>
                <a:cs typeface="Andalus" panose="02020603050405020304" pitchFamily="18" charset="-78"/>
              </a:rPr>
              <a:t>no</a:t>
            </a:r>
            <a:endParaRPr lang="en-US" sz="2000" b="1" dirty="0">
              <a:solidFill>
                <a:srgbClr val="FF0000"/>
              </a:solidFill>
              <a:latin typeface="Andalus" panose="02020603050405020304" pitchFamily="18" charset="-78"/>
              <a:cs typeface="Andalus" panose="02020603050405020304" pitchFamily="18" charset="-78"/>
            </a:endParaRPr>
          </a:p>
        </p:txBody>
      </p:sp>
      <p:sp>
        <p:nvSpPr>
          <p:cNvPr id="94" name="TextBox 93"/>
          <p:cNvSpPr txBox="1"/>
          <p:nvPr/>
        </p:nvSpPr>
        <p:spPr>
          <a:xfrm>
            <a:off x="4267199" y="1052156"/>
            <a:ext cx="761999" cy="400110"/>
          </a:xfrm>
          <a:prstGeom prst="rect">
            <a:avLst/>
          </a:prstGeom>
          <a:noFill/>
        </p:spPr>
        <p:txBody>
          <a:bodyPr wrap="square" rtlCol="0">
            <a:spAutoFit/>
          </a:bodyPr>
          <a:lstStyle/>
          <a:p>
            <a:r>
              <a:rPr lang="en-US" sz="2000" b="1" dirty="0" smtClean="0">
                <a:latin typeface="Andalus" panose="02020603050405020304" pitchFamily="18" charset="-78"/>
                <a:cs typeface="Andalus" panose="02020603050405020304" pitchFamily="18" charset="-78"/>
              </a:rPr>
              <a:t>yes</a:t>
            </a:r>
            <a:endParaRPr lang="en-US" sz="2000" b="1" dirty="0">
              <a:latin typeface="Andalus" panose="02020603050405020304" pitchFamily="18" charset="-78"/>
              <a:cs typeface="Andalus" panose="02020603050405020304" pitchFamily="18" charset="-78"/>
            </a:endParaRPr>
          </a:p>
        </p:txBody>
      </p:sp>
      <p:sp>
        <p:nvSpPr>
          <p:cNvPr id="95" name="Rectangle 94"/>
          <p:cNvSpPr/>
          <p:nvPr/>
        </p:nvSpPr>
        <p:spPr>
          <a:xfrm>
            <a:off x="4648200" y="2362200"/>
            <a:ext cx="715888" cy="400110"/>
          </a:xfrm>
          <a:prstGeom prst="rect">
            <a:avLst/>
          </a:prstGeom>
        </p:spPr>
        <p:txBody>
          <a:bodyPr wrap="square">
            <a:spAutoFit/>
          </a:bodyPr>
          <a:lstStyle/>
          <a:p>
            <a:r>
              <a:rPr lang="en-US" sz="2000" b="1" dirty="0" smtClean="0">
                <a:solidFill>
                  <a:srgbClr val="FF0000"/>
                </a:solidFill>
                <a:latin typeface="Andalus" panose="02020603050405020304" pitchFamily="18" charset="-78"/>
                <a:cs typeface="Andalus" panose="02020603050405020304" pitchFamily="18" charset="-78"/>
              </a:rPr>
              <a:t>yes</a:t>
            </a:r>
            <a:endParaRPr lang="en-US" sz="2000" b="1" dirty="0">
              <a:solidFill>
                <a:srgbClr val="FF0000"/>
              </a:solidFill>
              <a:latin typeface="Andalus" panose="02020603050405020304" pitchFamily="18" charset="-78"/>
              <a:cs typeface="Andalus" panose="02020603050405020304" pitchFamily="18" charset="-78"/>
            </a:endParaRPr>
          </a:p>
        </p:txBody>
      </p:sp>
      <p:sp>
        <p:nvSpPr>
          <p:cNvPr id="96" name="Rectangle 95"/>
          <p:cNvSpPr/>
          <p:nvPr/>
        </p:nvSpPr>
        <p:spPr>
          <a:xfrm>
            <a:off x="4648200" y="4464400"/>
            <a:ext cx="715888" cy="400110"/>
          </a:xfrm>
          <a:prstGeom prst="rect">
            <a:avLst/>
          </a:prstGeom>
        </p:spPr>
        <p:txBody>
          <a:bodyPr wrap="square">
            <a:spAutoFit/>
          </a:bodyPr>
          <a:lstStyle/>
          <a:p>
            <a:r>
              <a:rPr lang="en-US" sz="2000" b="1" dirty="0" smtClean="0">
                <a:solidFill>
                  <a:srgbClr val="FF0000"/>
                </a:solidFill>
                <a:latin typeface="Andalus" panose="02020603050405020304" pitchFamily="18" charset="-78"/>
                <a:cs typeface="Andalus" panose="02020603050405020304" pitchFamily="18" charset="-78"/>
              </a:rPr>
              <a:t>yes</a:t>
            </a:r>
            <a:endParaRPr lang="en-US" sz="2000" b="1" dirty="0">
              <a:solidFill>
                <a:srgbClr val="FF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21954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pPr algn="ctr"/>
            <a:r>
              <a:rPr lang="en-US" sz="4000" dirty="0" smtClean="0">
                <a:cs typeface="Andalus" pitchFamily="2" charset="-78"/>
              </a:rPr>
              <a:t>Adverse Effects of CBT</a:t>
            </a:r>
            <a:endParaRPr lang="en-US" sz="4000" dirty="0">
              <a:cs typeface="Andalus" pitchFamily="2" charset="-78"/>
            </a:endParaRPr>
          </a:p>
        </p:txBody>
      </p:sp>
      <p:sp>
        <p:nvSpPr>
          <p:cNvPr id="3" name="Content Placeholder 2"/>
          <p:cNvSpPr>
            <a:spLocks noGrp="1"/>
          </p:cNvSpPr>
          <p:nvPr>
            <p:ph idx="1"/>
          </p:nvPr>
        </p:nvSpPr>
        <p:spPr>
          <a:xfrm>
            <a:off x="683568" y="1844824"/>
            <a:ext cx="7696200" cy="4068763"/>
          </a:xfrm>
        </p:spPr>
        <p:txBody>
          <a:bodyPr>
            <a:normAutofit fontScale="92500" lnSpcReduction="10000"/>
          </a:bodyPr>
          <a:lstStyle/>
          <a:p>
            <a:pPr>
              <a:buNone/>
            </a:pPr>
            <a:r>
              <a:rPr lang="en-US" sz="2800" dirty="0" smtClean="0">
                <a:latin typeface="Andalus" pitchFamily="2" charset="-78"/>
                <a:cs typeface="Andalus" pitchFamily="2" charset="-78"/>
              </a:rPr>
              <a:t>Initial symptom exacerbation during CBT can be a result of increased exposure to trauma-related stimuli.  </a:t>
            </a:r>
          </a:p>
          <a:p>
            <a:pPr>
              <a:buNone/>
            </a:pPr>
            <a:endParaRPr lang="en-US" sz="2800" dirty="0" smtClean="0">
              <a:latin typeface="Andalus" pitchFamily="2" charset="-78"/>
              <a:cs typeface="Andalus" pitchFamily="2" charset="-78"/>
            </a:endParaRPr>
          </a:p>
          <a:p>
            <a:pPr>
              <a:buNone/>
            </a:pPr>
            <a:r>
              <a:rPr lang="en-US" sz="2800" dirty="0" smtClean="0">
                <a:latin typeface="Andalus" pitchFamily="2" charset="-78"/>
                <a:cs typeface="Andalus" pitchFamily="2" charset="-78"/>
              </a:rPr>
              <a:t>Exposure  is sometimes exacerbated various forms of psychopathology, including trauma-related anger and guilt, anxiety symptoms and comorbid substance use disorders.</a:t>
            </a:r>
          </a:p>
          <a:p>
            <a:pPr>
              <a:buNone/>
            </a:pPr>
            <a:r>
              <a:rPr lang="en-US" dirty="0" smtClean="0">
                <a:latin typeface="Andalus" pitchFamily="2" charset="-78"/>
                <a:cs typeface="Andalus" pitchFamily="2" charset="-78"/>
              </a:rPr>
              <a:t>					                      </a:t>
            </a:r>
            <a:r>
              <a:rPr lang="en-US" sz="1800" dirty="0" smtClean="0">
                <a:latin typeface="Andalus" pitchFamily="2" charset="-78"/>
                <a:cs typeface="Andalus" pitchFamily="2" charset="-78"/>
              </a:rPr>
              <a:t>(</a:t>
            </a:r>
            <a:r>
              <a:rPr lang="en-US" sz="1800" dirty="0" err="1" smtClean="0">
                <a:latin typeface="Andalus" pitchFamily="2" charset="-78"/>
                <a:cs typeface="Andalus" pitchFamily="2" charset="-78"/>
              </a:rPr>
              <a:t>Foa</a:t>
            </a:r>
            <a:r>
              <a:rPr lang="en-US" sz="1800" dirty="0" smtClean="0">
                <a:latin typeface="Andalus" pitchFamily="2" charset="-78"/>
                <a:cs typeface="Andalus" pitchFamily="2" charset="-78"/>
              </a:rPr>
              <a:t> et al., 2002).</a:t>
            </a:r>
          </a:p>
          <a:p>
            <a:pPr>
              <a:buNone/>
            </a:pPr>
            <a:r>
              <a:rPr lang="en-US" dirty="0" smtClean="0">
                <a:latin typeface="Andalus" pitchFamily="2" charset="-78"/>
                <a:cs typeface="Andalus" pitchFamily="2" charset="-78"/>
              </a:rPr>
              <a:t>	</a:t>
            </a:r>
            <a:endParaRPr lang="en-US" dirty="0">
              <a:latin typeface="Andalus" pitchFamily="2" charset="-78"/>
              <a:cs typeface="Andalus" pitchFamily="2" charset="-78"/>
            </a:endParaRPr>
          </a:p>
        </p:txBody>
      </p:sp>
    </p:spTree>
    <p:extLst>
      <p:ext uri="{BB962C8B-B14F-4D97-AF65-F5344CB8AC3E}">
        <p14:creationId xmlns:p14="http://schemas.microsoft.com/office/powerpoint/2010/main" val="70655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47675"/>
            <a:ext cx="8388424" cy="833437"/>
          </a:xfrm>
        </p:spPr>
        <p:txBody>
          <a:bodyPr>
            <a:normAutofit fontScale="90000"/>
          </a:bodyPr>
          <a:lstStyle/>
          <a:p>
            <a:pPr algn="ctr"/>
            <a:r>
              <a:rPr lang="en-US" sz="2800" dirty="0" err="1"/>
              <a:t>Psychoeducation</a:t>
            </a:r>
            <a:r>
              <a:rPr lang="en-US" sz="2800" dirty="0"/>
              <a:t>, Treatment Engagement </a:t>
            </a:r>
            <a:r>
              <a:rPr lang="en-US" sz="2800" dirty="0" smtClean="0"/>
              <a:t/>
            </a:r>
            <a:br>
              <a:rPr lang="en-US" sz="2800" dirty="0" smtClean="0"/>
            </a:br>
            <a:r>
              <a:rPr lang="en-US" sz="2800" dirty="0" smtClean="0"/>
              <a:t>and Emotional </a:t>
            </a:r>
            <a:r>
              <a:rPr lang="en-US" sz="2800" dirty="0"/>
              <a:t>Regulation Strategies</a:t>
            </a:r>
            <a:br>
              <a:rPr lang="en-US" sz="2800" dirty="0"/>
            </a:br>
            <a:endParaRPr lang="en-US" sz="2800" dirty="0"/>
          </a:p>
        </p:txBody>
      </p:sp>
      <p:sp>
        <p:nvSpPr>
          <p:cNvPr id="3" name="Content Placeholder 2"/>
          <p:cNvSpPr>
            <a:spLocks noGrp="1"/>
          </p:cNvSpPr>
          <p:nvPr>
            <p:ph idx="1"/>
          </p:nvPr>
        </p:nvSpPr>
        <p:spPr>
          <a:xfrm>
            <a:off x="1475656" y="2276872"/>
            <a:ext cx="6651848" cy="3456384"/>
          </a:xfrm>
          <a:ln/>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marL="0" indent="0">
              <a:buNone/>
            </a:pPr>
            <a:endParaRPr lang="en-US" sz="2800" b="1" i="1" dirty="0" smtClean="0">
              <a:latin typeface="Amaze" pitchFamily="34" charset="0"/>
            </a:endParaRPr>
          </a:p>
          <a:p>
            <a:pPr>
              <a:buFont typeface="Wingdings" pitchFamily="2" charset="2"/>
              <a:buChar char="Ø"/>
            </a:pPr>
            <a:r>
              <a:rPr lang="en-US" sz="2800" b="1" dirty="0" smtClean="0">
                <a:solidFill>
                  <a:schemeClr val="bg1"/>
                </a:solidFill>
              </a:rPr>
              <a:t>Psychoeducation</a:t>
            </a:r>
            <a:endParaRPr lang="en-US" sz="2800" b="1" dirty="0" smtClean="0">
              <a:solidFill>
                <a:schemeClr val="bg1"/>
              </a:solidFill>
            </a:endParaRPr>
          </a:p>
          <a:p>
            <a:pPr marL="0" indent="0">
              <a:buNone/>
            </a:pPr>
            <a:endParaRPr lang="en-US" sz="2800" b="1" dirty="0" smtClean="0">
              <a:solidFill>
                <a:schemeClr val="bg1"/>
              </a:solidFill>
            </a:endParaRPr>
          </a:p>
          <a:p>
            <a:pPr lvl="1">
              <a:buFont typeface="Wingdings" pitchFamily="2" charset="2"/>
              <a:buChar char="Ø"/>
            </a:pPr>
            <a:r>
              <a:rPr lang="en-US" sz="2400" dirty="0" smtClean="0">
                <a:solidFill>
                  <a:schemeClr val="bg1"/>
                </a:solidFill>
                <a:latin typeface="Andalus" pitchFamily="2" charset="-78"/>
                <a:cs typeface="Andalus" pitchFamily="2" charset="-78"/>
              </a:rPr>
              <a:t>essential for informed consent, correcting misconceptions about PTSD and its treatment and for treatment adherence.</a:t>
            </a:r>
          </a:p>
          <a:p>
            <a:pPr lvl="1">
              <a:buFont typeface="Wingdings" pitchFamily="2" charset="2"/>
              <a:buChar char="Ø"/>
            </a:pPr>
            <a:endParaRPr lang="en-US" sz="2400" dirty="0" smtClean="0">
              <a:solidFill>
                <a:schemeClr val="bg1"/>
              </a:solidFill>
              <a:cs typeface="Andalus" pitchFamily="2" charset="-78"/>
            </a:endParaRPr>
          </a:p>
          <a:p>
            <a:pPr lvl="1">
              <a:buFont typeface="Wingdings" pitchFamily="2" charset="2"/>
              <a:buChar char="Ø"/>
            </a:pPr>
            <a:r>
              <a:rPr lang="en-US" sz="2400" dirty="0" smtClean="0">
                <a:solidFill>
                  <a:schemeClr val="bg1"/>
                </a:solidFill>
                <a:latin typeface="Andalus" pitchFamily="2" charset="-78"/>
                <a:cs typeface="Andalus" pitchFamily="2" charset="-78"/>
              </a:rPr>
              <a:t>re-iterate that all effective treatments have side-effects, including CBT. </a:t>
            </a:r>
          </a:p>
          <a:p>
            <a:pPr marL="457200" lvl="1" indent="0">
              <a:buNone/>
            </a:pPr>
            <a:endParaRPr lang="en-US" sz="2400" dirty="0" smtClean="0">
              <a:solidFill>
                <a:schemeClr val="bg1"/>
              </a:solidFill>
              <a:latin typeface="Andalus" pitchFamily="2" charset="-78"/>
              <a:cs typeface="Andalus" pitchFamily="2" charset="-78"/>
            </a:endParaRPr>
          </a:p>
          <a:p>
            <a:pPr lvl="1">
              <a:buFont typeface="Wingdings" pitchFamily="2" charset="2"/>
              <a:buChar char="Ø"/>
            </a:pPr>
            <a:r>
              <a:rPr lang="en-US" sz="2400" dirty="0" smtClean="0">
                <a:solidFill>
                  <a:schemeClr val="bg1"/>
                </a:solidFill>
                <a:latin typeface="Andalus" pitchFamily="2" charset="-78"/>
                <a:cs typeface="Andalus" pitchFamily="2" charset="-78"/>
              </a:rPr>
              <a:t>These effects are indications that the therapy is working in the expected fashion</a:t>
            </a:r>
          </a:p>
          <a:p>
            <a:pPr lvl="1">
              <a:buNone/>
            </a:pPr>
            <a:r>
              <a:rPr lang="en-US" sz="2000" dirty="0" smtClean="0">
                <a:solidFill>
                  <a:schemeClr val="bg1"/>
                </a:solidFill>
                <a:latin typeface="Andalus" pitchFamily="2" charset="-78"/>
                <a:cs typeface="Andalus" pitchFamily="2" charset="-78"/>
              </a:rPr>
              <a:t> </a:t>
            </a:r>
          </a:p>
          <a:p>
            <a:pPr marL="411480" lvl="1" indent="0">
              <a:buNone/>
            </a:pPr>
            <a:endParaRPr lang="en-US" sz="2000" dirty="0">
              <a:solidFill>
                <a:schemeClr val="tx2"/>
              </a:solidFill>
              <a:latin typeface="Andalus" pitchFamily="2" charset="-78"/>
              <a:cs typeface="Andalus" pitchFamily="2" charset="-78"/>
            </a:endParaRPr>
          </a:p>
        </p:txBody>
      </p:sp>
      <p:sp>
        <p:nvSpPr>
          <p:cNvPr id="4" name="Rectangle 3"/>
          <p:cNvSpPr/>
          <p:nvPr/>
        </p:nvSpPr>
        <p:spPr>
          <a:xfrm>
            <a:off x="571500" y="1412776"/>
            <a:ext cx="8392988" cy="830997"/>
          </a:xfrm>
          <a:prstGeom prst="rect">
            <a:avLst/>
          </a:prstGeom>
        </p:spPr>
        <p:txBody>
          <a:bodyPr wrap="square">
            <a:spAutoFit/>
          </a:bodyPr>
          <a:lstStyle/>
          <a:p>
            <a:pPr algn="ctr"/>
            <a:r>
              <a:rPr lang="en-US" sz="2400" b="1" dirty="0" smtClean="0">
                <a:solidFill>
                  <a:srgbClr val="FFFF00"/>
                </a:solidFill>
                <a:latin typeface="Andalus" panose="02020603050405020304" pitchFamily="18" charset="-78"/>
                <a:cs typeface="Andalus" panose="02020603050405020304" pitchFamily="18" charset="-78"/>
              </a:rPr>
              <a:t>These interventions are grouped together because they are often integrative and  implemented in the early stages of CBT</a:t>
            </a:r>
            <a:r>
              <a:rPr lang="en-US" sz="2400" dirty="0" smtClean="0">
                <a:solidFill>
                  <a:srgbClr val="FFFF00"/>
                </a:solidFill>
                <a:latin typeface="Andalus" panose="02020603050405020304" pitchFamily="18" charset="-78"/>
                <a:cs typeface="Andalus" panose="02020603050405020304" pitchFamily="18" charset="-78"/>
              </a:rPr>
              <a:t>.  </a:t>
            </a:r>
            <a:endParaRPr lang="en-US" sz="2400" dirty="0">
              <a:solidFill>
                <a:srgbClr val="FFFF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770153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2000"/>
                                        <p:tgtEl>
                                          <p:spTgt spid="3">
                                            <p:txEl>
                                              <p:pRg st="3" end="3"/>
                                            </p:txEl>
                                          </p:spTgt>
                                        </p:tgtEl>
                                      </p:cBhvr>
                                    </p:animEffect>
                                  </p:childTnLst>
                                </p:cTn>
                              </p:par>
                            </p:childTnLst>
                          </p:cTn>
                        </p:par>
                        <p:par>
                          <p:cTn id="22" fill="hold">
                            <p:stCondLst>
                              <p:cond delay="4500"/>
                            </p:stCondLst>
                            <p:childTnLst>
                              <p:par>
                                <p:cTn id="23" presetID="22" presetClass="entr" presetSubtype="8"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2000"/>
                                        <p:tgtEl>
                                          <p:spTgt spid="3">
                                            <p:txEl>
                                              <p:pRg st="5" end="5"/>
                                            </p:txEl>
                                          </p:spTgt>
                                        </p:tgtEl>
                                      </p:cBhvr>
                                    </p:animEffect>
                                  </p:childTnLst>
                                </p:cTn>
                              </p:par>
                            </p:childTnLst>
                          </p:cTn>
                        </p:par>
                        <p:par>
                          <p:cTn id="26" fill="hold">
                            <p:stCondLst>
                              <p:cond delay="6500"/>
                            </p:stCondLst>
                            <p:childTnLst>
                              <p:par>
                                <p:cTn id="27" presetID="22" presetClass="entr" presetSubtype="8" fill="hold"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left)">
                                      <p:cBhvr>
                                        <p:cTn id="2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29411"/>
          </a:xfrm>
        </p:spPr>
        <p:txBody>
          <a:bodyPr/>
          <a:lstStyle/>
          <a:p>
            <a:pPr>
              <a:buNone/>
            </a:pPr>
            <a:endParaRPr lang="en-US" dirty="0" smtClean="0">
              <a:latin typeface="Andalus" pitchFamily="2" charset="-78"/>
              <a:cs typeface="Andalus" pitchFamily="2" charset="-78"/>
            </a:endParaRPr>
          </a:p>
          <a:p>
            <a:pPr>
              <a:buFont typeface="Wingdings" pitchFamily="2" charset="2"/>
              <a:buChar char="Ø"/>
            </a:pPr>
            <a:r>
              <a:rPr lang="en-US" sz="2400" dirty="0" smtClean="0">
                <a:latin typeface="Andalus" pitchFamily="2" charset="-78"/>
                <a:cs typeface="Andalus" pitchFamily="2" charset="-78"/>
              </a:rPr>
              <a:t>strategies include open-ended questions and reflective listening, eliciting self-motivating statements </a:t>
            </a:r>
          </a:p>
          <a:p>
            <a:pPr marL="0" indent="0">
              <a:buNone/>
            </a:pPr>
            <a:endParaRPr lang="en-US" sz="2400" dirty="0" smtClean="0">
              <a:latin typeface="Andalus" pitchFamily="2" charset="-78"/>
              <a:cs typeface="Andalus" pitchFamily="2" charset="-78"/>
            </a:endParaRPr>
          </a:p>
          <a:p>
            <a:pPr>
              <a:buFont typeface="Wingdings" pitchFamily="2" charset="2"/>
              <a:buChar char="Ø"/>
            </a:pPr>
            <a:r>
              <a:rPr lang="en-US" sz="2400" dirty="0" smtClean="0">
                <a:latin typeface="Andalus" pitchFamily="2" charset="-78"/>
                <a:cs typeface="Andalus" pitchFamily="2" charset="-78"/>
              </a:rPr>
              <a:t> strengthening self-efficacy for change</a:t>
            </a:r>
            <a:endParaRPr lang="en-US" sz="2400" dirty="0">
              <a:latin typeface="Andalus" pitchFamily="2" charset="-78"/>
              <a:cs typeface="Andalus" pitchFamily="2" charset="-78"/>
            </a:endParaRPr>
          </a:p>
          <a:p>
            <a:pPr>
              <a:buFont typeface="Wingdings" pitchFamily="2" charset="2"/>
              <a:buChar char="Ø"/>
            </a:pPr>
            <a:endParaRPr lang="en-US" sz="2400" dirty="0" smtClean="0">
              <a:latin typeface="Andalus" pitchFamily="2" charset="-78"/>
              <a:cs typeface="Andalus" pitchFamily="2" charset="-78"/>
            </a:endParaRPr>
          </a:p>
          <a:p>
            <a:pPr>
              <a:buFont typeface="Wingdings" pitchFamily="2" charset="2"/>
              <a:buChar char="Ø"/>
            </a:pPr>
            <a:r>
              <a:rPr lang="en-US" sz="2400" dirty="0" smtClean="0">
                <a:latin typeface="Andalus" pitchFamily="2" charset="-78"/>
                <a:cs typeface="Andalus" pitchFamily="2" charset="-78"/>
              </a:rPr>
              <a:t>amplified reflection</a:t>
            </a:r>
            <a:endParaRPr lang="en-US" sz="2400" dirty="0">
              <a:latin typeface="Andalus" pitchFamily="2" charset="-78"/>
              <a:cs typeface="Andalus" pitchFamily="2" charset="-78"/>
            </a:endParaRPr>
          </a:p>
          <a:p>
            <a:pPr>
              <a:buFont typeface="Wingdings" pitchFamily="2" charset="2"/>
              <a:buChar char="Ø"/>
            </a:pPr>
            <a:endParaRPr lang="en-US" sz="2400" dirty="0" smtClean="0">
              <a:latin typeface="Andalus" pitchFamily="2" charset="-78"/>
              <a:cs typeface="Andalus" pitchFamily="2" charset="-78"/>
            </a:endParaRPr>
          </a:p>
          <a:p>
            <a:pPr>
              <a:buFont typeface="Wingdings" pitchFamily="2" charset="2"/>
              <a:buChar char="Ø"/>
            </a:pPr>
            <a:r>
              <a:rPr lang="en-US" sz="2400" dirty="0" smtClean="0">
                <a:latin typeface="Andalus" pitchFamily="2" charset="-78"/>
                <a:cs typeface="Andalus" pitchFamily="2" charset="-78"/>
              </a:rPr>
              <a:t> strategic responses to resistance</a:t>
            </a:r>
          </a:p>
          <a:p>
            <a:endParaRPr lang="en-US" sz="2400" dirty="0">
              <a:latin typeface="Andalus" pitchFamily="2" charset="-78"/>
              <a:cs typeface="Andalus" pitchFamily="2" charset="-78"/>
            </a:endParaRPr>
          </a:p>
        </p:txBody>
      </p:sp>
      <p:sp>
        <p:nvSpPr>
          <p:cNvPr id="4" name="Rectangle 3"/>
          <p:cNvSpPr/>
          <p:nvPr/>
        </p:nvSpPr>
        <p:spPr>
          <a:xfrm>
            <a:off x="1475656" y="260647"/>
            <a:ext cx="5673348" cy="584775"/>
          </a:xfrm>
          <a:prstGeom prst="rect">
            <a:avLst/>
          </a:prstGeom>
        </p:spPr>
        <p:txBody>
          <a:bodyPr wrap="none">
            <a:spAutoFit/>
          </a:bodyPr>
          <a:lstStyle/>
          <a:p>
            <a:pPr algn="ctr">
              <a:buNone/>
            </a:pPr>
            <a:r>
              <a:rPr lang="en-US" sz="3200" b="1" dirty="0" smtClean="0">
                <a:solidFill>
                  <a:srgbClr val="FFFF00"/>
                </a:solidFill>
                <a:latin typeface="Andalus" panose="02020603050405020304" pitchFamily="18" charset="-78"/>
                <a:cs typeface="Andalus" panose="02020603050405020304" pitchFamily="18" charset="-78"/>
              </a:rPr>
              <a:t>Treatment Engagement Strategies</a:t>
            </a:r>
          </a:p>
        </p:txBody>
      </p:sp>
    </p:spTree>
    <p:extLst>
      <p:ext uri="{BB962C8B-B14F-4D97-AF65-F5344CB8AC3E}">
        <p14:creationId xmlns:p14="http://schemas.microsoft.com/office/powerpoint/2010/main" val="2704797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par>
                          <p:cTn id="13" fill="hold">
                            <p:stCondLst>
                              <p:cond delay="30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2000"/>
                                        <p:tgtEl>
                                          <p:spTgt spid="3">
                                            <p:txEl>
                                              <p:pRg st="3" end="3"/>
                                            </p:txEl>
                                          </p:spTgt>
                                        </p:tgtEl>
                                      </p:cBhvr>
                                    </p:animEffect>
                                  </p:childTnLst>
                                </p:cTn>
                              </p:par>
                            </p:childTnLst>
                          </p:cTn>
                        </p:par>
                        <p:par>
                          <p:cTn id="17" fill="hold">
                            <p:stCondLst>
                              <p:cond delay="5000"/>
                            </p:stCondLst>
                            <p:childTnLst>
                              <p:par>
                                <p:cTn id="18" presetID="22" presetClass="entr" presetSubtype="8"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2000"/>
                                        <p:tgtEl>
                                          <p:spTgt spid="3">
                                            <p:txEl>
                                              <p:pRg st="5" end="5"/>
                                            </p:txEl>
                                          </p:spTgt>
                                        </p:tgtEl>
                                      </p:cBhvr>
                                    </p:animEffect>
                                  </p:childTnLst>
                                </p:cTn>
                              </p:par>
                            </p:childTnLst>
                          </p:cTn>
                        </p:par>
                        <p:par>
                          <p:cTn id="21" fill="hold">
                            <p:stCondLst>
                              <p:cond delay="7000"/>
                            </p:stCondLst>
                            <p:childTnLst>
                              <p:par>
                                <p:cTn id="22" presetID="22" presetClass="entr" presetSubtype="8" fill="hold"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left)">
                                      <p:cBhvr>
                                        <p:cTn id="2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92696"/>
            <a:ext cx="6238875" cy="761429"/>
          </a:xfrm>
        </p:spPr>
        <p:txBody>
          <a:bodyPr>
            <a:normAutofit fontScale="90000"/>
          </a:bodyPr>
          <a:lstStyle/>
          <a:p>
            <a:r>
              <a:rPr lang="en-US" dirty="0"/>
              <a:t>Cognitive Restructuring</a:t>
            </a:r>
            <a:br>
              <a:rPr lang="en-US" dirty="0"/>
            </a:br>
            <a:endParaRPr lang="en-US" dirty="0"/>
          </a:p>
        </p:txBody>
      </p:sp>
      <p:sp>
        <p:nvSpPr>
          <p:cNvPr id="3" name="Content Placeholder 2"/>
          <p:cNvSpPr>
            <a:spLocks noGrp="1"/>
          </p:cNvSpPr>
          <p:nvPr>
            <p:ph idx="1"/>
          </p:nvPr>
        </p:nvSpPr>
        <p:spPr>
          <a:xfrm>
            <a:off x="251520" y="1412776"/>
            <a:ext cx="7924800" cy="4068763"/>
          </a:xfrm>
        </p:spPr>
        <p:txBody>
          <a:bodyPr>
            <a:normAutofit fontScale="92500" lnSpcReduction="10000"/>
          </a:bodyPr>
          <a:lstStyle/>
          <a:p>
            <a:r>
              <a:rPr lang="en-US" sz="2400" b="1" dirty="0" smtClean="0">
                <a:latin typeface="Andalus" pitchFamily="2" charset="-78"/>
                <a:cs typeface="Andalus" pitchFamily="2" charset="-78"/>
              </a:rPr>
              <a:t>This makes use of Socratic Dialogue, (challenging beliefs) consisting of guided questioning to help identify whether beliefs are accurate or maladaptive.</a:t>
            </a:r>
          </a:p>
          <a:p>
            <a:endParaRPr lang="en-US" sz="2400" b="1" dirty="0" smtClean="0">
              <a:latin typeface="Andalus" pitchFamily="2" charset="-78"/>
              <a:cs typeface="Andalus" pitchFamily="2" charset="-78"/>
            </a:endParaRPr>
          </a:p>
          <a:p>
            <a:pPr lvl="1">
              <a:buFont typeface="Wingdings" pitchFamily="2" charset="2"/>
              <a:buChar char="Ø"/>
            </a:pPr>
            <a:r>
              <a:rPr lang="en-US" sz="2000" b="1" dirty="0" smtClean="0">
                <a:latin typeface="Andalus" pitchFamily="2" charset="-78"/>
                <a:cs typeface="Andalus" pitchFamily="2" charset="-78"/>
              </a:rPr>
              <a:t>Homework adherent problems, beliefs about recovering, unyielding beliefs and invalidation often need to be identified, analyzed, explained and “worked through”.</a:t>
            </a:r>
          </a:p>
          <a:p>
            <a:pPr marL="457200" lvl="1" indent="0">
              <a:buNone/>
            </a:pPr>
            <a:endParaRPr lang="en-US" sz="2000" b="1" dirty="0" smtClean="0">
              <a:latin typeface="Andalus" pitchFamily="2" charset="-78"/>
              <a:cs typeface="Andalus" pitchFamily="2" charset="-78"/>
            </a:endParaRPr>
          </a:p>
          <a:p>
            <a:pPr lvl="1">
              <a:buFont typeface="Wingdings" pitchFamily="2" charset="2"/>
              <a:buChar char="Ø"/>
            </a:pPr>
            <a:r>
              <a:rPr lang="en-US" sz="2000" b="1" dirty="0" smtClean="0">
                <a:latin typeface="Andalus" pitchFamily="2" charset="-78"/>
                <a:cs typeface="Andalus" pitchFamily="2" charset="-78"/>
              </a:rPr>
              <a:t>Highlighting the cost of dysfunctional beliefs and challenging the demand for certainty in the world.</a:t>
            </a:r>
          </a:p>
          <a:p>
            <a:pPr marL="457200" lvl="1" indent="0">
              <a:buNone/>
            </a:pPr>
            <a:endParaRPr lang="en-US" sz="2000" b="1" dirty="0" smtClean="0">
              <a:latin typeface="Andalus" pitchFamily="2" charset="-78"/>
              <a:cs typeface="Andalus" pitchFamily="2" charset="-78"/>
            </a:endParaRPr>
          </a:p>
          <a:p>
            <a:pPr lvl="1">
              <a:buFont typeface="Wingdings" pitchFamily="2" charset="2"/>
              <a:buChar char="Ø"/>
            </a:pPr>
            <a:r>
              <a:rPr lang="en-US" sz="2000" b="1" dirty="0" smtClean="0">
                <a:latin typeface="Andalus" pitchFamily="2" charset="-78"/>
                <a:cs typeface="Andalus" pitchFamily="2" charset="-78"/>
              </a:rPr>
              <a:t>Distancing strategies are methods for helping clients view their beliefs objectively </a:t>
            </a:r>
            <a:endParaRPr lang="en-US" sz="2000" b="1" dirty="0">
              <a:solidFill>
                <a:srgbClr val="C00000"/>
              </a:solidFill>
              <a:latin typeface="Andalus" pitchFamily="2" charset="-78"/>
              <a:cs typeface="Andalus" pitchFamily="2" charset="-78"/>
            </a:endParaRPr>
          </a:p>
        </p:txBody>
      </p:sp>
    </p:spTree>
    <p:extLst>
      <p:ext uri="{BB962C8B-B14F-4D97-AF65-F5344CB8AC3E}">
        <p14:creationId xmlns:p14="http://schemas.microsoft.com/office/powerpoint/2010/main" val="3878628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2000"/>
                                        <p:tgtEl>
                                          <p:spTgt spid="3">
                                            <p:txEl>
                                              <p:pRg st="4" end="4"/>
                                            </p:txEl>
                                          </p:spTgt>
                                        </p:tgtEl>
                                      </p:cBhvr>
                                    </p:animEffect>
                                  </p:childTnLst>
                                </p:cTn>
                              </p:par>
                            </p:childTnLst>
                          </p:cTn>
                        </p:par>
                        <p:par>
                          <p:cTn id="20" fill="hold">
                            <p:stCondLst>
                              <p:cond delay="7000"/>
                            </p:stCondLst>
                            <p:childTnLst>
                              <p:par>
                                <p:cTn id="21" presetID="22" presetClass="entr" presetSubtype="8"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412776"/>
            <a:ext cx="6912768" cy="617413"/>
          </a:xfrm>
        </p:spPr>
        <p:txBody>
          <a:bodyPr>
            <a:normAutofit fontScale="90000"/>
          </a:bodyPr>
          <a:lstStyle/>
          <a:p>
            <a:pPr algn="ctr"/>
            <a:r>
              <a:rPr lang="en-US" dirty="0" err="1"/>
              <a:t>Imaginal</a:t>
            </a:r>
            <a:r>
              <a:rPr lang="en-US" dirty="0"/>
              <a:t>  Exposure Therapy</a:t>
            </a:r>
            <a:br>
              <a:rPr lang="en-US" dirty="0"/>
            </a:br>
            <a:endParaRPr lang="en-US" dirty="0"/>
          </a:p>
        </p:txBody>
      </p:sp>
      <p:sp>
        <p:nvSpPr>
          <p:cNvPr id="3" name="Content Placeholder 2"/>
          <p:cNvSpPr>
            <a:spLocks noGrp="1"/>
          </p:cNvSpPr>
          <p:nvPr>
            <p:ph idx="1"/>
          </p:nvPr>
        </p:nvSpPr>
        <p:spPr>
          <a:xfrm>
            <a:off x="179512" y="1196752"/>
            <a:ext cx="8856984" cy="5348064"/>
          </a:xfrm>
        </p:spPr>
        <p:txBody>
          <a:bodyPr/>
          <a:lstStyle/>
          <a:p>
            <a:pPr algn="ctr">
              <a:buNone/>
            </a:pPr>
            <a:endParaRPr lang="en-US" sz="2800" dirty="0" smtClean="0">
              <a:solidFill>
                <a:srgbClr val="FFFF00"/>
              </a:solidFill>
              <a:latin typeface="Andalus" pitchFamily="2" charset="-78"/>
              <a:cs typeface="Andalus" pitchFamily="2" charset="-78"/>
            </a:endParaRPr>
          </a:p>
          <a:p>
            <a:pPr algn="ctr">
              <a:buNone/>
            </a:pPr>
            <a:r>
              <a:rPr lang="en-US" sz="2800" dirty="0" smtClean="0">
                <a:solidFill>
                  <a:srgbClr val="FFFF00"/>
                </a:solidFill>
                <a:latin typeface="Andalus" pitchFamily="2" charset="-78"/>
                <a:cs typeface="Andalus" pitchFamily="2" charset="-78"/>
              </a:rPr>
              <a:t>This </a:t>
            </a:r>
            <a:r>
              <a:rPr lang="en-US" sz="2800" dirty="0" smtClean="0">
                <a:solidFill>
                  <a:srgbClr val="FFFF00"/>
                </a:solidFill>
                <a:latin typeface="Andalus" pitchFamily="2" charset="-78"/>
                <a:cs typeface="Andalus" pitchFamily="2" charset="-78"/>
              </a:rPr>
              <a:t>involves some form of exposure to memories of the trauma.</a:t>
            </a:r>
          </a:p>
          <a:p>
            <a:pPr>
              <a:buNone/>
            </a:pPr>
            <a:endParaRPr lang="en-US" sz="2400" dirty="0" smtClean="0">
              <a:latin typeface="Andalus" pitchFamily="2" charset="-78"/>
              <a:cs typeface="Andalus" pitchFamily="2" charset="-78"/>
            </a:endParaRPr>
          </a:p>
          <a:p>
            <a:pPr lvl="1">
              <a:buFont typeface="Wingdings" pitchFamily="2" charset="2"/>
              <a:buChar char="Ø"/>
            </a:pPr>
            <a:r>
              <a:rPr lang="en-US" sz="2400" dirty="0" smtClean="0">
                <a:latin typeface="Andalus" pitchFamily="2" charset="-78"/>
                <a:cs typeface="Andalus" pitchFamily="2" charset="-78"/>
              </a:rPr>
              <a:t>Writing a vivid description of the event or narrating it into a tape recorder.</a:t>
            </a:r>
          </a:p>
          <a:p>
            <a:pPr marL="457200" lvl="1" indent="0">
              <a:buNone/>
            </a:pPr>
            <a:endParaRPr lang="en-US" sz="2400" dirty="0" smtClean="0">
              <a:latin typeface="Andalus" pitchFamily="2" charset="-78"/>
              <a:cs typeface="Andalus" pitchFamily="2" charset="-78"/>
            </a:endParaRPr>
          </a:p>
          <a:p>
            <a:pPr lvl="1">
              <a:buFont typeface="Wingdings" pitchFamily="2" charset="2"/>
              <a:buChar char="Ø"/>
            </a:pPr>
            <a:r>
              <a:rPr lang="en-US" sz="2400" dirty="0" smtClean="0">
                <a:latin typeface="Andalus" pitchFamily="2" charset="-78"/>
                <a:cs typeface="Andalus" pitchFamily="2" charset="-78"/>
              </a:rPr>
              <a:t> Imaginal exposure involves systematic, repeated and prolonged exposure to a traumatic memory, including the aftermath of the trauma, in that was also distressing.  </a:t>
            </a:r>
          </a:p>
          <a:p>
            <a:pPr marL="457200" lvl="1" indent="0">
              <a:buNone/>
            </a:pPr>
            <a:endParaRPr lang="en-US" sz="2400" dirty="0" smtClean="0">
              <a:latin typeface="Andalus" pitchFamily="2" charset="-78"/>
              <a:cs typeface="Andalus" pitchFamily="2" charset="-78"/>
            </a:endParaRPr>
          </a:p>
          <a:p>
            <a:pPr>
              <a:buNone/>
            </a:pPr>
            <a:endParaRPr lang="en-US" sz="2400" dirty="0">
              <a:latin typeface="Andalus" pitchFamily="2" charset="-78"/>
              <a:cs typeface="Andalus" pitchFamily="2" charset="-78"/>
            </a:endParaRPr>
          </a:p>
        </p:txBody>
      </p:sp>
    </p:spTree>
    <p:extLst>
      <p:ext uri="{BB962C8B-B14F-4D97-AF65-F5344CB8AC3E}">
        <p14:creationId xmlns:p14="http://schemas.microsoft.com/office/powerpoint/2010/main" val="315523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2000"/>
                                        <p:tgtEl>
                                          <p:spTgt spid="3">
                                            <p:txEl>
                                              <p:pRg st="3" end="3"/>
                                            </p:txEl>
                                          </p:spTgt>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Imaginal</a:t>
            </a:r>
            <a:r>
              <a:rPr lang="en-US" dirty="0"/>
              <a:t>  Exposure Therapy</a:t>
            </a:r>
            <a:endParaRPr lang="en-CA" dirty="0"/>
          </a:p>
        </p:txBody>
      </p:sp>
      <p:sp>
        <p:nvSpPr>
          <p:cNvPr id="3" name="Content Placeholder 2"/>
          <p:cNvSpPr>
            <a:spLocks noGrp="1"/>
          </p:cNvSpPr>
          <p:nvPr>
            <p:ph idx="1"/>
          </p:nvPr>
        </p:nvSpPr>
        <p:spPr>
          <a:xfrm>
            <a:off x="457200" y="1916832"/>
            <a:ext cx="8229600" cy="4209331"/>
          </a:xfrm>
        </p:spPr>
        <p:txBody>
          <a:bodyPr/>
          <a:lstStyle/>
          <a:p>
            <a:pPr lvl="1">
              <a:buFont typeface="Wingdings" pitchFamily="2" charset="2"/>
              <a:buChar char="Ø"/>
            </a:pPr>
            <a:r>
              <a:rPr lang="en-US" dirty="0">
                <a:latin typeface="Andalus" pitchFamily="2" charset="-78"/>
                <a:cs typeface="Andalus" pitchFamily="2" charset="-78"/>
              </a:rPr>
              <a:t>Helps reduce distress and reduce re-experiencing of symptom</a:t>
            </a:r>
          </a:p>
          <a:p>
            <a:pPr marL="457200" lvl="1" indent="0">
              <a:buNone/>
            </a:pPr>
            <a:endParaRPr lang="en-US" dirty="0">
              <a:latin typeface="Andalus" pitchFamily="2" charset="-78"/>
              <a:cs typeface="Andalus" pitchFamily="2" charset="-78"/>
            </a:endParaRPr>
          </a:p>
          <a:p>
            <a:pPr lvl="1">
              <a:buFont typeface="Wingdings" pitchFamily="2" charset="2"/>
              <a:buChar char="Ø"/>
            </a:pPr>
            <a:r>
              <a:rPr lang="en-US" dirty="0">
                <a:latin typeface="Andalus" pitchFamily="2" charset="-78"/>
                <a:cs typeface="Andalus" pitchFamily="2" charset="-78"/>
              </a:rPr>
              <a:t>This exposure teaches clients that the memories of the trauma and associated emotions are not danger.  It generally </a:t>
            </a:r>
            <a:r>
              <a:rPr lang="en-US" dirty="0" smtClean="0">
                <a:latin typeface="Andalus" pitchFamily="2" charset="-78"/>
                <a:cs typeface="Andalus" pitchFamily="2" charset="-78"/>
              </a:rPr>
              <a:t>reduces </a:t>
            </a:r>
            <a:r>
              <a:rPr lang="en-US" dirty="0">
                <a:latin typeface="Andalus" pitchFamily="2" charset="-78"/>
                <a:cs typeface="Andalus" pitchFamily="2" charset="-78"/>
              </a:rPr>
              <a:t>anxiety, anger and guilt evolved by traumatic memories.</a:t>
            </a:r>
          </a:p>
          <a:p>
            <a:pPr>
              <a:buNone/>
            </a:pPr>
            <a:endParaRPr lang="en-US" sz="2400" dirty="0">
              <a:latin typeface="Andalus" pitchFamily="2" charset="-78"/>
              <a:cs typeface="Andalus" pitchFamily="2" charset="-78"/>
            </a:endParaRPr>
          </a:p>
          <a:p>
            <a:pPr lvl="1">
              <a:buFont typeface="Wingdings" pitchFamily="2" charset="2"/>
              <a:buChar char="Ø"/>
            </a:pPr>
            <a:endParaRPr lang="en-CA" dirty="0"/>
          </a:p>
        </p:txBody>
      </p:sp>
    </p:spTree>
    <p:extLst>
      <p:ext uri="{BB962C8B-B14F-4D97-AF65-F5344CB8AC3E}">
        <p14:creationId xmlns:p14="http://schemas.microsoft.com/office/powerpoint/2010/main" val="3159731592"/>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3200" dirty="0" err="1"/>
              <a:t>Interoceptive</a:t>
            </a:r>
            <a:r>
              <a:rPr lang="en-US" sz="3200" dirty="0"/>
              <a:t> </a:t>
            </a:r>
            <a:r>
              <a:rPr lang="en-US" sz="3200" dirty="0" smtClean="0"/>
              <a:t>(gateway to the heart)  exposure</a:t>
            </a:r>
            <a:r>
              <a:rPr lang="en-US" sz="3200" dirty="0">
                <a:solidFill>
                  <a:srgbClr val="C00000"/>
                </a:solidFill>
                <a:latin typeface="Amaze" pitchFamily="34" charset="0"/>
              </a:rPr>
              <a:t/>
            </a:r>
            <a:br>
              <a:rPr lang="en-US" sz="3200" dirty="0">
                <a:solidFill>
                  <a:srgbClr val="C00000"/>
                </a:solidFill>
                <a:latin typeface="Amaze" pitchFamily="34" charset="0"/>
              </a:rPr>
            </a:br>
            <a:endParaRPr lang="en-US" sz="3200" dirty="0"/>
          </a:p>
        </p:txBody>
      </p:sp>
      <p:sp>
        <p:nvSpPr>
          <p:cNvPr id="3" name="Content Placeholder 2"/>
          <p:cNvSpPr>
            <a:spLocks noGrp="1"/>
          </p:cNvSpPr>
          <p:nvPr>
            <p:ph idx="1"/>
          </p:nvPr>
        </p:nvSpPr>
        <p:spPr>
          <a:xfrm>
            <a:off x="395536" y="1412776"/>
            <a:ext cx="8568952" cy="4713387"/>
          </a:xfrm>
        </p:spPr>
        <p:txBody>
          <a:bodyPr>
            <a:normAutofit/>
          </a:bodyPr>
          <a:lstStyle/>
          <a:p>
            <a:pPr>
              <a:buNone/>
            </a:pPr>
            <a:r>
              <a:rPr lang="en-US" sz="2400" b="1" dirty="0" smtClean="0">
                <a:solidFill>
                  <a:srgbClr val="FFFF00"/>
                </a:solidFill>
                <a:latin typeface="Andalus" pitchFamily="2" charset="-78"/>
                <a:cs typeface="Andalus" pitchFamily="2" charset="-78"/>
              </a:rPr>
              <a:t>This involves systematic exposure to fear-evoking, but harmless bodily sensations and is a new promising intervention for PTSD. </a:t>
            </a:r>
          </a:p>
          <a:p>
            <a:pPr>
              <a:buNone/>
            </a:pPr>
            <a:endParaRPr lang="en-US" sz="2400" b="1" dirty="0" smtClean="0">
              <a:latin typeface="Andalus" pitchFamily="2" charset="-78"/>
              <a:cs typeface="Andalus" pitchFamily="2" charset="-78"/>
            </a:endParaRPr>
          </a:p>
          <a:p>
            <a:pPr lvl="1">
              <a:buFont typeface="Wingdings" pitchFamily="2" charset="2"/>
              <a:buChar char="Ø"/>
            </a:pPr>
            <a:r>
              <a:rPr lang="en-US" sz="2400" b="1" dirty="0" smtClean="0">
                <a:latin typeface="Andalus" pitchFamily="2" charset="-78"/>
                <a:cs typeface="Andalus" pitchFamily="2" charset="-78"/>
              </a:rPr>
              <a:t>triggers trauma memories, probably because intense, arousal-related bodily sensations occurred at the time of trauma and so have become part of the client’s recollection of data. </a:t>
            </a:r>
          </a:p>
          <a:p>
            <a:pPr lvl="1">
              <a:buNone/>
            </a:pPr>
            <a:endParaRPr lang="en-US" sz="2400" b="1" dirty="0" smtClean="0">
              <a:latin typeface="Andalus" pitchFamily="2" charset="-78"/>
              <a:cs typeface="Andalus" pitchFamily="2" charset="-78"/>
            </a:endParaRPr>
          </a:p>
          <a:p>
            <a:pPr lvl="1">
              <a:buFont typeface="Wingdings" pitchFamily="2" charset="2"/>
              <a:buChar char="Ø"/>
            </a:pPr>
            <a:r>
              <a:rPr lang="en-US" sz="2400" b="1" dirty="0" smtClean="0">
                <a:latin typeface="Andalus" pitchFamily="2" charset="-78"/>
                <a:cs typeface="Andalus" pitchFamily="2" charset="-78"/>
              </a:rPr>
              <a:t>interoceptive exposure involves some degree of imaginal exposure, but it as well exposes clients to stimuli that may not be evoked by conventional imaginal exposure</a:t>
            </a:r>
            <a:r>
              <a:rPr lang="en-US" sz="2400" dirty="0" smtClean="0">
                <a:latin typeface="Andalus" pitchFamily="2" charset="-78"/>
                <a:cs typeface="Andalus" pitchFamily="2" charset="-78"/>
              </a:rPr>
              <a:t>.</a:t>
            </a:r>
          </a:p>
          <a:p>
            <a:pPr lvl="1">
              <a:buFont typeface="Wingdings" pitchFamily="2" charset="2"/>
              <a:buChar char="Ø"/>
            </a:pPr>
            <a:endParaRPr lang="en-US" sz="2000" b="1" dirty="0">
              <a:solidFill>
                <a:srgbClr val="C00000"/>
              </a:solidFill>
              <a:latin typeface="Andalus" pitchFamily="2" charset="-78"/>
              <a:cs typeface="Andalus" pitchFamily="2" charset="-78"/>
            </a:endParaRPr>
          </a:p>
        </p:txBody>
      </p:sp>
    </p:spTree>
    <p:extLst>
      <p:ext uri="{BB962C8B-B14F-4D97-AF65-F5344CB8AC3E}">
        <p14:creationId xmlns:p14="http://schemas.microsoft.com/office/powerpoint/2010/main" val="270114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980728"/>
            <a:ext cx="6624736" cy="617413"/>
          </a:xfrm>
        </p:spPr>
        <p:txBody>
          <a:bodyPr>
            <a:normAutofit fontScale="90000"/>
          </a:bodyPr>
          <a:lstStyle/>
          <a:p>
            <a:pPr algn="ctr"/>
            <a:r>
              <a:rPr lang="en-US" dirty="0" err="1"/>
              <a:t>Interoceptive</a:t>
            </a:r>
            <a:r>
              <a:rPr lang="en-US" dirty="0"/>
              <a:t> exposure</a:t>
            </a:r>
            <a:br>
              <a:rPr lang="en-US" dirty="0"/>
            </a:br>
            <a:endParaRPr lang="en-US" dirty="0"/>
          </a:p>
        </p:txBody>
      </p:sp>
      <p:sp>
        <p:nvSpPr>
          <p:cNvPr id="3" name="Content Placeholder 2"/>
          <p:cNvSpPr>
            <a:spLocks noGrp="1"/>
          </p:cNvSpPr>
          <p:nvPr>
            <p:ph idx="1"/>
          </p:nvPr>
        </p:nvSpPr>
        <p:spPr>
          <a:xfrm>
            <a:off x="467544" y="1484784"/>
            <a:ext cx="8229600" cy="4526280"/>
          </a:xfrm>
        </p:spPr>
        <p:txBody>
          <a:bodyPr/>
          <a:lstStyle/>
          <a:p>
            <a:pPr>
              <a:buNone/>
            </a:pPr>
            <a:r>
              <a:rPr lang="en-US" b="1" dirty="0" smtClean="0">
                <a:latin typeface="Andalus" pitchFamily="2" charset="-78"/>
                <a:cs typeface="Andalus" pitchFamily="2" charset="-78"/>
              </a:rPr>
              <a:t>Memory aids </a:t>
            </a:r>
          </a:p>
          <a:p>
            <a:pPr>
              <a:buNone/>
            </a:pPr>
            <a:endParaRPr lang="en-US" sz="2400" b="1" dirty="0" smtClean="0">
              <a:latin typeface="Andalus" pitchFamily="2" charset="-78"/>
              <a:cs typeface="Andalus" pitchFamily="2" charset="-78"/>
            </a:endParaRPr>
          </a:p>
          <a:p>
            <a:pPr lvl="1">
              <a:buFont typeface="Wingdings" pitchFamily="2" charset="2"/>
              <a:buChar char="Ø"/>
            </a:pPr>
            <a:r>
              <a:rPr lang="en-US" sz="2400" b="1" dirty="0" smtClean="0">
                <a:latin typeface="Andalus" pitchFamily="2" charset="-78"/>
                <a:cs typeface="Andalus" pitchFamily="2" charset="-78"/>
              </a:rPr>
              <a:t>such as photographs of the perpetrator or a newspaper report describing the trauma can be used to enhance vividness </a:t>
            </a:r>
          </a:p>
          <a:p>
            <a:pPr lvl="1">
              <a:buFont typeface="Wingdings" pitchFamily="2" charset="2"/>
              <a:buChar char="Ø"/>
            </a:pPr>
            <a:endParaRPr lang="en-US" sz="2400" b="1" dirty="0" smtClean="0">
              <a:latin typeface="Andalus" pitchFamily="2" charset="-78"/>
              <a:cs typeface="Andalus" pitchFamily="2" charset="-78"/>
            </a:endParaRPr>
          </a:p>
          <a:p>
            <a:pPr lvl="1">
              <a:buFont typeface="Wingdings" pitchFamily="2" charset="2"/>
              <a:buChar char="Ø"/>
            </a:pPr>
            <a:r>
              <a:rPr lang="en-US" sz="2400" b="1" dirty="0" smtClean="0">
                <a:latin typeface="Andalus" pitchFamily="2" charset="-78"/>
                <a:cs typeface="Andalus" pitchFamily="2" charset="-78"/>
              </a:rPr>
              <a:t>Homework may consist of listening to an audiotape of the traumatic events (recorded in the session)</a:t>
            </a:r>
          </a:p>
          <a:p>
            <a:pPr lvl="1">
              <a:buFont typeface="Wingdings" pitchFamily="2" charset="2"/>
              <a:buChar char="Ø"/>
            </a:pPr>
            <a:endParaRPr lang="en-US" sz="2400" b="1" dirty="0" smtClean="0">
              <a:latin typeface="Andalus" pitchFamily="2" charset="-78"/>
              <a:cs typeface="Andalus" pitchFamily="2" charset="-78"/>
            </a:endParaRPr>
          </a:p>
          <a:p>
            <a:pPr lvl="1">
              <a:buFont typeface="Wingdings" pitchFamily="2" charset="2"/>
              <a:buChar char="Ø"/>
            </a:pPr>
            <a:r>
              <a:rPr lang="en-US" sz="2400" b="1" dirty="0" smtClean="0">
                <a:latin typeface="Andalus" pitchFamily="2" charset="-78"/>
                <a:cs typeface="Andalus" pitchFamily="2" charset="-78"/>
              </a:rPr>
              <a:t>Writing out and reading over the description of the trauma on a daily basis </a:t>
            </a:r>
            <a:endParaRPr lang="en-US" sz="2400" b="1" dirty="0" smtClean="0">
              <a:solidFill>
                <a:srgbClr val="C00000"/>
              </a:solidFill>
              <a:latin typeface="Andalus" pitchFamily="2" charset="-78"/>
              <a:cs typeface="Andalus" pitchFamily="2" charset="-78"/>
            </a:endParaRPr>
          </a:p>
        </p:txBody>
      </p:sp>
    </p:spTree>
    <p:extLst>
      <p:ext uri="{BB962C8B-B14F-4D97-AF65-F5344CB8AC3E}">
        <p14:creationId xmlns:p14="http://schemas.microsoft.com/office/powerpoint/2010/main" val="369299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2000"/>
                                        <p:tgtEl>
                                          <p:spTgt spid="3">
                                            <p:txEl>
                                              <p:pRg st="4" end="4"/>
                                            </p:txEl>
                                          </p:spTgt>
                                        </p:tgtEl>
                                      </p:cBhvr>
                                    </p:animEffect>
                                  </p:childTnLst>
                                </p:cTn>
                              </p:par>
                            </p:childTnLst>
                          </p:cTn>
                        </p:par>
                        <p:par>
                          <p:cTn id="20" fill="hold">
                            <p:stCondLst>
                              <p:cond delay="7000"/>
                            </p:stCondLst>
                            <p:childTnLst>
                              <p:par>
                                <p:cTn id="21" presetID="22" presetClass="entr" presetSubtype="8"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pPr algn="ctr"/>
            <a:r>
              <a:rPr lang="en-US" dirty="0"/>
              <a:t>Situational Exposure</a:t>
            </a:r>
            <a:br>
              <a:rPr lang="en-US" dirty="0"/>
            </a:br>
            <a:endParaRPr lang="en-US" dirty="0"/>
          </a:p>
        </p:txBody>
      </p:sp>
      <p:sp>
        <p:nvSpPr>
          <p:cNvPr id="3" name="Content Placeholder 2"/>
          <p:cNvSpPr>
            <a:spLocks noGrp="1"/>
          </p:cNvSpPr>
          <p:nvPr>
            <p:ph idx="1"/>
          </p:nvPr>
        </p:nvSpPr>
        <p:spPr>
          <a:xfrm>
            <a:off x="457200" y="1412776"/>
            <a:ext cx="8229600" cy="4713387"/>
          </a:xfrm>
        </p:spPr>
        <p:txBody>
          <a:bodyPr>
            <a:normAutofit fontScale="92500" lnSpcReduction="10000"/>
          </a:bodyPr>
          <a:lstStyle/>
          <a:p>
            <a:pPr>
              <a:buNone/>
            </a:pPr>
            <a:r>
              <a:rPr lang="en-US" sz="3000" b="1" dirty="0" smtClean="0">
                <a:latin typeface="Andalus" pitchFamily="2" charset="-78"/>
                <a:cs typeface="Andalus" pitchFamily="2" charset="-78"/>
              </a:rPr>
              <a:t>This involves exposure to safe, harmless external stimuli that resemble or remind the patient of the trauma.  </a:t>
            </a:r>
          </a:p>
          <a:p>
            <a:pPr>
              <a:buNone/>
            </a:pPr>
            <a:endParaRPr lang="en-US" sz="3000" b="1" dirty="0" smtClean="0">
              <a:latin typeface="Andalus" pitchFamily="2" charset="-78"/>
              <a:cs typeface="Andalus" pitchFamily="2" charset="-78"/>
            </a:endParaRPr>
          </a:p>
          <a:p>
            <a:pPr>
              <a:buNone/>
            </a:pPr>
            <a:r>
              <a:rPr lang="en-US" sz="3000" b="1" dirty="0" smtClean="0">
                <a:latin typeface="Andalus" pitchFamily="2" charset="-78"/>
                <a:cs typeface="Andalus" pitchFamily="2" charset="-78"/>
              </a:rPr>
              <a:t>These stimuli are largely determined by the client’s goals and may include places, situations, and things associated with the trauma (e.g. a piece of clothing worn at the time of trauma).  </a:t>
            </a:r>
          </a:p>
          <a:p>
            <a:pPr>
              <a:buNone/>
            </a:pPr>
            <a:endParaRPr lang="en-US" sz="3000" b="1" dirty="0" smtClean="0">
              <a:latin typeface="Andalus" pitchFamily="2" charset="-78"/>
              <a:cs typeface="Andalus" pitchFamily="2" charset="-78"/>
            </a:endParaRPr>
          </a:p>
          <a:p>
            <a:pPr>
              <a:buNone/>
            </a:pPr>
            <a:r>
              <a:rPr lang="en-US" sz="3000" b="1" dirty="0" smtClean="0">
                <a:latin typeface="Andalus" pitchFamily="2" charset="-78"/>
                <a:cs typeface="Andalus" pitchFamily="2" charset="-78"/>
              </a:rPr>
              <a:t>Situational exposure tends to be most effective when the stimuli evoke fear or anxiety, rather than anger, shame or guilt.</a:t>
            </a:r>
          </a:p>
          <a:p>
            <a:pPr>
              <a:buNone/>
            </a:pPr>
            <a:endParaRPr lang="en-US" sz="2400" dirty="0">
              <a:latin typeface="Andalus" pitchFamily="2" charset="-78"/>
              <a:cs typeface="Andalus" pitchFamily="2" charset="-78"/>
            </a:endParaRPr>
          </a:p>
        </p:txBody>
      </p:sp>
    </p:spTree>
    <p:extLst>
      <p:ext uri="{BB962C8B-B14F-4D97-AF65-F5344CB8AC3E}">
        <p14:creationId xmlns:p14="http://schemas.microsoft.com/office/powerpoint/2010/main" val="289749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924TGp_highlight_dark">
  <a:themeElements>
    <a:clrScheme name="Custom 41">
      <a:dk1>
        <a:srgbClr val="000000"/>
      </a:dk1>
      <a:lt1>
        <a:srgbClr val="FFFFFF"/>
      </a:lt1>
      <a:dk2>
        <a:srgbClr val="006600"/>
      </a:dk2>
      <a:lt2>
        <a:srgbClr val="CCDCA4"/>
      </a:lt2>
      <a:accent1>
        <a:srgbClr val="86AB2B"/>
      </a:accent1>
      <a:accent2>
        <a:srgbClr val="53A7C1"/>
      </a:accent2>
      <a:accent3>
        <a:srgbClr val="B076E0"/>
      </a:accent3>
      <a:accent4>
        <a:srgbClr val="DF77B5"/>
      </a:accent4>
      <a:accent5>
        <a:srgbClr val="DFAF4F"/>
      </a:accent5>
      <a:accent6>
        <a:srgbClr val="909D6F"/>
      </a:accent6>
      <a:hlink>
        <a:srgbClr val="EA963A"/>
      </a:hlink>
      <a:folHlink>
        <a:srgbClr val="D8667E"/>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gs>
            <a:gs pos="100000">
              <a:schemeClr val="folHlink">
                <a:gamma/>
                <a:shade val="0"/>
                <a:invGamma/>
                <a:alpha val="0"/>
              </a:schemeClr>
            </a:gs>
          </a:gsLst>
          <a:lin ang="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folHlink"/>
            </a:gs>
            <a:gs pos="100000">
              <a:schemeClr val="folHlink">
                <a:gamma/>
                <a:shade val="0"/>
                <a:invGamma/>
                <a:alpha val="0"/>
              </a:schemeClr>
            </a:gs>
          </a:gsLst>
          <a:lin ang="0" scaled="1"/>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B5293"/>
        </a:dk2>
        <a:lt2>
          <a:srgbClr val="AEE0EC"/>
        </a:lt2>
        <a:accent1>
          <a:srgbClr val="15AECD"/>
        </a:accent1>
        <a:accent2>
          <a:srgbClr val="AAA12C"/>
        </a:accent2>
        <a:accent3>
          <a:srgbClr val="AAB3C8"/>
        </a:accent3>
        <a:accent4>
          <a:srgbClr val="DADADA"/>
        </a:accent4>
        <a:accent5>
          <a:srgbClr val="AAD3E3"/>
        </a:accent5>
        <a:accent6>
          <a:srgbClr val="9A9127"/>
        </a:accent6>
        <a:hlink>
          <a:srgbClr val="7C8DA8"/>
        </a:hlink>
        <a:folHlink>
          <a:srgbClr val="EF703D"/>
        </a:folHlink>
      </a:clrScheme>
      <a:clrMap bg1="dk2" tx1="lt1" bg2="dk1" tx2="lt2" accent1="accent1" accent2="accent2" accent3="accent3" accent4="accent4" accent5="accent5" accent6="accent6" hlink="hlink" folHlink="folHlink"/>
    </a:extraClrScheme>
    <a:extraClrScheme>
      <a:clrScheme name="Custom Design 2">
        <a:dk1>
          <a:srgbClr val="000000"/>
        </a:dk1>
        <a:lt1>
          <a:srgbClr val="FFFFFF"/>
        </a:lt1>
        <a:dk2>
          <a:srgbClr val="864718"/>
        </a:dk2>
        <a:lt2>
          <a:srgbClr val="ECEC9C"/>
        </a:lt2>
        <a:accent1>
          <a:srgbClr val="EFA73D"/>
        </a:accent1>
        <a:accent2>
          <a:srgbClr val="AEBC2E"/>
        </a:accent2>
        <a:accent3>
          <a:srgbClr val="C3B1AB"/>
        </a:accent3>
        <a:accent4>
          <a:srgbClr val="DADADA"/>
        </a:accent4>
        <a:accent5>
          <a:srgbClr val="F6D0AF"/>
        </a:accent5>
        <a:accent6>
          <a:srgbClr val="9DAA29"/>
        </a:accent6>
        <a:hlink>
          <a:srgbClr val="38B269"/>
        </a:hlink>
        <a:folHlink>
          <a:srgbClr val="32A5BC"/>
        </a:folHlink>
      </a:clrScheme>
      <a:clrMap bg1="dk2" tx1="lt1" bg2="dk1" tx2="lt2" accent1="accent1" accent2="accent2" accent3="accent3" accent4="accent4" accent5="accent5" accent6="accent6" hlink="hlink" folHlink="folHlink"/>
    </a:extraClrScheme>
    <a:extraClrScheme>
      <a:clrScheme name="Custom Design 3">
        <a:dk1>
          <a:srgbClr val="000000"/>
        </a:dk1>
        <a:lt1>
          <a:srgbClr val="FFFFFF"/>
        </a:lt1>
        <a:dk2>
          <a:srgbClr val="006600"/>
        </a:dk2>
        <a:lt2>
          <a:srgbClr val="CCDCA4"/>
        </a:lt2>
        <a:accent1>
          <a:srgbClr val="86AB2B"/>
        </a:accent1>
        <a:accent2>
          <a:srgbClr val="53A7C1"/>
        </a:accent2>
        <a:accent3>
          <a:srgbClr val="AAB8AA"/>
        </a:accent3>
        <a:accent4>
          <a:srgbClr val="DADADA"/>
        </a:accent4>
        <a:accent5>
          <a:srgbClr val="C3D2AC"/>
        </a:accent5>
        <a:accent6>
          <a:srgbClr val="4A97AF"/>
        </a:accent6>
        <a:hlink>
          <a:srgbClr val="EA963A"/>
        </a:hlink>
        <a:folHlink>
          <a:srgbClr val="D8667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oundr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924TGp_highlight_dark</Template>
  <TotalTime>2844</TotalTime>
  <Words>7472</Words>
  <Application>Microsoft Office PowerPoint</Application>
  <PresentationFormat>On-screen Show (4:3)</PresentationFormat>
  <Paragraphs>1285</Paragraphs>
  <Slides>133</Slides>
  <Notes>35</Notes>
  <HiddenSlides>0</HiddenSlides>
  <MMClips>0</MMClips>
  <ScaleCrop>false</ScaleCrop>
  <HeadingPairs>
    <vt:vector size="4" baseType="variant">
      <vt:variant>
        <vt:lpstr>Theme</vt:lpstr>
      </vt:variant>
      <vt:variant>
        <vt:i4>2</vt:i4>
      </vt:variant>
      <vt:variant>
        <vt:lpstr>Slide Titles</vt:lpstr>
      </vt:variant>
      <vt:variant>
        <vt:i4>133</vt:i4>
      </vt:variant>
    </vt:vector>
  </HeadingPairs>
  <TitlesOfParts>
    <vt:vector size="135" baseType="lpstr">
      <vt:lpstr>924TGp_highlight_dark</vt:lpstr>
      <vt:lpstr>Foundry</vt:lpstr>
      <vt:lpstr>COMPLEX TRAUMA</vt:lpstr>
      <vt:lpstr>PowerPoint Presentation</vt:lpstr>
      <vt:lpstr>Introduction</vt:lpstr>
      <vt:lpstr>  Widely Different Stressors</vt:lpstr>
      <vt:lpstr>Major Factors  Predicting Psychological Trauma </vt:lpstr>
      <vt:lpstr>Major Factors  Predicting Psychological Trauma </vt:lpstr>
      <vt:lpstr>   Major Factors  Predicting Psychological Trauma </vt:lpstr>
      <vt:lpstr>Major Factors  Predicting Psychological Trauma </vt:lpstr>
      <vt:lpstr>Post Traumatic  Stress Disorder</vt:lpstr>
      <vt:lpstr>Prevelance</vt:lpstr>
      <vt:lpstr>Three Core Symptom Clusters</vt:lpstr>
      <vt:lpstr>Symptoms of PTSD –  3 Major Categories</vt:lpstr>
      <vt:lpstr>Symptoms of PTSD</vt:lpstr>
      <vt:lpstr>Comorbidity of PTSD with  other Psychiatric Disorders</vt:lpstr>
      <vt:lpstr>PowerPoint Presentation</vt:lpstr>
      <vt:lpstr>QUESTIONS? </vt:lpstr>
      <vt:lpstr>Pathways of Disorders</vt:lpstr>
      <vt:lpstr>Pathways of Disorders</vt:lpstr>
      <vt:lpstr>COMPLEX TRAUMATIC  STRESS DISORDER</vt:lpstr>
      <vt:lpstr>COMPLEX TRAUMATIC  STRESS DISORDER</vt:lpstr>
      <vt:lpstr>Symptoms of CTSD</vt:lpstr>
      <vt:lpstr>CTSD</vt:lpstr>
      <vt:lpstr>CTSD</vt:lpstr>
      <vt:lpstr>COMPARING</vt:lpstr>
      <vt:lpstr>PowerPoint Presentation</vt:lpstr>
      <vt:lpstr>DSM-IV-TR CRITIERIA for PTSD</vt:lpstr>
      <vt:lpstr>Criterion A - Stressor</vt:lpstr>
      <vt:lpstr>Criterion B:  Intrusive Recollection </vt:lpstr>
      <vt:lpstr>Criterion B:  Intrusive Recollection</vt:lpstr>
      <vt:lpstr>Criterion C:  Avoidant/numbing </vt:lpstr>
      <vt:lpstr> </vt:lpstr>
      <vt:lpstr>Criterion D:  Hyper-arousal </vt:lpstr>
      <vt:lpstr>Criterions E and F</vt:lpstr>
      <vt:lpstr>PowerPoint Presentation</vt:lpstr>
      <vt:lpstr>Formal Assessment Models</vt:lpstr>
      <vt:lpstr>Informal</vt:lpstr>
      <vt:lpstr>Continuum of Dissociation</vt:lpstr>
      <vt:lpstr>Dissociation</vt:lpstr>
      <vt:lpstr>PowerPoint Presentation</vt:lpstr>
      <vt:lpstr>Derealization</vt:lpstr>
      <vt:lpstr>Depersonalization</vt:lpstr>
      <vt:lpstr>Identity Confusion</vt:lpstr>
      <vt:lpstr>Identity Alteration</vt:lpstr>
      <vt:lpstr>Amnesia</vt:lpstr>
      <vt:lpstr>Soul - Body</vt:lpstr>
      <vt:lpstr>Fragmentation (DID)</vt:lpstr>
      <vt:lpstr>EARLY CHILDHOOD TRAUMA</vt:lpstr>
      <vt:lpstr>Stuck in Addictive Behaviors</vt:lpstr>
      <vt:lpstr>PowerPoint Presentation</vt:lpstr>
      <vt:lpstr>Spiritual &amp; Existential Concerns</vt:lpstr>
      <vt:lpstr>The Demonic</vt:lpstr>
      <vt:lpstr> PROCESS OF THERAPY</vt:lpstr>
      <vt:lpstr>3 Phase Treatment Model</vt:lpstr>
      <vt:lpstr>Phase 1- Assessment </vt:lpstr>
      <vt:lpstr>Safety &amp; Stabilization</vt:lpstr>
      <vt:lpstr>Safety &amp; Stabilization</vt:lpstr>
      <vt:lpstr>Becoming a Safe Person</vt:lpstr>
      <vt:lpstr>Remaining a Safe Person</vt:lpstr>
      <vt:lpstr>Safety from Others</vt:lpstr>
      <vt:lpstr>Safety from Self and Symptoms</vt:lpstr>
      <vt:lpstr>Safety from Self</vt:lpstr>
      <vt:lpstr>Safety from Self</vt:lpstr>
      <vt:lpstr>Dealing with Dissociation</vt:lpstr>
      <vt:lpstr>Dealing with Dissociation</vt:lpstr>
      <vt:lpstr>Dealing with Dissociation</vt:lpstr>
      <vt:lpstr>Dealing with Dissociation</vt:lpstr>
      <vt:lpstr>Dealing with Dissociation</vt:lpstr>
      <vt:lpstr>Dealing with Dissociation</vt:lpstr>
      <vt:lpstr>Dealing with Dissociation</vt:lpstr>
      <vt:lpstr>Dealing with Dissociation</vt:lpstr>
      <vt:lpstr>Dealing with Dissociation</vt:lpstr>
      <vt:lpstr>Dealing with Dissociation</vt:lpstr>
      <vt:lpstr>Dealing with Dissociation</vt:lpstr>
      <vt:lpstr>Dealing with Dissociation</vt:lpstr>
      <vt:lpstr>Dealing with Dissociation</vt:lpstr>
      <vt:lpstr>Dealing with Dissociation</vt:lpstr>
      <vt:lpstr>Dealing with Dissociation</vt:lpstr>
      <vt:lpstr> Phase 2 - Trauma Processing</vt:lpstr>
      <vt:lpstr>Exposure Therapy</vt:lpstr>
      <vt:lpstr>GUIDELINES FOR TREATMENT</vt:lpstr>
      <vt:lpstr>GUIDELINES FOR TREATMENT</vt:lpstr>
      <vt:lpstr>GUIDELINES FOR TREATMENT</vt:lpstr>
      <vt:lpstr>Phase 3 – Consolidation and Resolution</vt:lpstr>
      <vt:lpstr>Cognitive-Behavioral Therapy</vt:lpstr>
      <vt:lpstr>CBT</vt:lpstr>
      <vt:lpstr>CBT Protocols</vt:lpstr>
      <vt:lpstr>CBT Protocols</vt:lpstr>
      <vt:lpstr>Ideomotor signaling </vt:lpstr>
      <vt:lpstr>CBT Consensus</vt:lpstr>
      <vt:lpstr>PowerPoint Presentation</vt:lpstr>
      <vt:lpstr>Adverse Effects of CBT</vt:lpstr>
      <vt:lpstr>Psychoeducation, Treatment Engagement  and Emotional Regulation Strategies </vt:lpstr>
      <vt:lpstr>PowerPoint Presentation</vt:lpstr>
      <vt:lpstr>Cognitive Restructuring </vt:lpstr>
      <vt:lpstr>Imaginal  Exposure Therapy </vt:lpstr>
      <vt:lpstr>Imaginal  Exposure Therapy</vt:lpstr>
      <vt:lpstr> Interoceptive (gateway to the heart)  exposure </vt:lpstr>
      <vt:lpstr>Interoceptive exposure </vt:lpstr>
      <vt:lpstr>Situational Exposure </vt:lpstr>
      <vt:lpstr>Exposure Utilization in  “Real World” Clinical Practice </vt:lpstr>
      <vt:lpstr>“Real World” Clinical Practice </vt:lpstr>
      <vt:lpstr>CBT for  PTSD  in Severe Mental Illness </vt:lpstr>
      <vt:lpstr>CBT for Survivors of Torture </vt:lpstr>
      <vt:lpstr>CBT for Survivors of Torture</vt:lpstr>
      <vt:lpstr>CBT for Complex Trauma  in Adult Female Survivors  of Childhood Sexual Abuse </vt:lpstr>
      <vt:lpstr>CBT for Treating  Chronic Pain in PTSD</vt:lpstr>
      <vt:lpstr>CBT for Treating  Chronic Pain in PTSD</vt:lpstr>
      <vt:lpstr>CBT for Treating  Chronic Pain in PTSD</vt:lpstr>
      <vt:lpstr>CBT for treating PTSD  in Children </vt:lpstr>
      <vt:lpstr>Misconceptions About Emotions</vt:lpstr>
      <vt:lpstr>Two Kinds of Emotions</vt:lpstr>
      <vt:lpstr>Secondary Emotions Pile Up One On Top Of The Other And Increase Our Emotional Pain</vt:lpstr>
      <vt:lpstr>Secondary Feelings</vt:lpstr>
      <vt:lpstr>PowerPoint Presentation</vt:lpstr>
      <vt:lpstr>Frequent Response  To Intense Feelings</vt:lpstr>
      <vt:lpstr>Identify Primary and Secondary</vt:lpstr>
      <vt:lpstr>Managing painful emotions</vt:lpstr>
      <vt:lpstr>Managing Secondary Emotions</vt:lpstr>
      <vt:lpstr>Primary Goals of Emotional Regulation</vt:lpstr>
      <vt:lpstr>Caring for yourself</vt:lpstr>
      <vt:lpstr>Decreasing Emotional Suffering</vt:lpstr>
      <vt:lpstr>Goals of Emotion Regulation</vt:lpstr>
      <vt:lpstr>Goals of Emotional Regulation</vt:lpstr>
      <vt:lpstr>Emotional Regulation </vt:lpstr>
      <vt:lpstr>Be Honest About How You Feel</vt:lpstr>
      <vt:lpstr>Emotional Regulation Skills </vt:lpstr>
      <vt:lpstr>Attachment and Development</vt:lpstr>
      <vt:lpstr>PowerPoint Presentation</vt:lpstr>
      <vt:lpstr>The Disturbed Attachment Cycle</vt:lpstr>
      <vt:lpstr>PowerPoint Presentation</vt:lpstr>
      <vt:lpstr>PowerPoint Presentation</vt:lpstr>
      <vt:lpstr>PowerPoint Presentation</vt:lpstr>
      <vt:lpstr>Please Visit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Ann Gillies</dc:creator>
  <cp:lastModifiedBy>Windows User</cp:lastModifiedBy>
  <cp:revision>115</cp:revision>
  <dcterms:created xsi:type="dcterms:W3CDTF">2014-02-08T16:44:05Z</dcterms:created>
  <dcterms:modified xsi:type="dcterms:W3CDTF">2021-06-08T19:04:05Z</dcterms:modified>
</cp:coreProperties>
</file>