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1" r:id="rId2"/>
    <p:sldId id="284" r:id="rId3"/>
    <p:sldId id="262" r:id="rId4"/>
    <p:sldId id="257" r:id="rId5"/>
    <p:sldId id="263" r:id="rId6"/>
    <p:sldId id="289" r:id="rId7"/>
    <p:sldId id="288" r:id="rId8"/>
    <p:sldId id="264" r:id="rId9"/>
    <p:sldId id="265" r:id="rId10"/>
    <p:sldId id="267" r:id="rId11"/>
    <p:sldId id="291" r:id="rId12"/>
    <p:sldId id="269" r:id="rId13"/>
    <p:sldId id="271" r:id="rId14"/>
    <p:sldId id="258" r:id="rId15"/>
    <p:sldId id="292" r:id="rId16"/>
    <p:sldId id="274" r:id="rId17"/>
    <p:sldId id="273" r:id="rId18"/>
    <p:sldId id="293" r:id="rId19"/>
    <p:sldId id="276" r:id="rId20"/>
    <p:sldId id="277" r:id="rId21"/>
    <p:sldId id="279" r:id="rId22"/>
    <p:sldId id="290" r:id="rId23"/>
    <p:sldId id="280" r:id="rId24"/>
    <p:sldId id="283" r:id="rId25"/>
    <p:sldId id="286" r:id="rId26"/>
    <p:sldId id="287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EC3C"/>
    <a:srgbClr val="FFFF21"/>
    <a:srgbClr val="FFDC47"/>
    <a:srgbClr val="FF8001"/>
    <a:srgbClr val="FFABC9"/>
    <a:srgbClr val="FF9900"/>
    <a:srgbClr val="9900CC"/>
    <a:srgbClr val="D99B01"/>
    <a:srgbClr val="FF66CC"/>
    <a:srgbClr val="FF67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7" d="100"/>
          <a:sy n="157" d="100"/>
        </p:scale>
        <p:origin x="-294" y="2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4B177-EF1D-4940-8CEE-4004E2FD544F}" type="datetimeFigureOut">
              <a:rPr lang="en-US" smtClean="0"/>
              <a:t>2/18/2020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55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72FCE-2D62-4B33-B03B-FBF80D84EF4F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6E7CE-E679-470B-9D6F-00D2E2BFE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54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6E7CE-E679-470B-9D6F-00D2E2BFE6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366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1960930"/>
            <a:ext cx="8246070" cy="1679754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FFDC47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739290"/>
            <a:ext cx="8246070" cy="1221640"/>
          </a:xfrm>
          <a:noFill/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5EEC3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8965" y="4556915"/>
            <a:ext cx="2133600" cy="273844"/>
          </a:xfrm>
        </p:spPr>
        <p:txBody>
          <a:bodyPr/>
          <a:lstStyle>
            <a:lvl1pPr>
              <a:defRPr sz="1400">
                <a:solidFill>
                  <a:srgbClr val="FFFF00"/>
                </a:solidFill>
              </a:defRPr>
            </a:lvl1pPr>
          </a:lstStyle>
          <a:p>
            <a:r>
              <a:rPr lang="en-GB" altLang="en-US" b="1" kern="0" dirty="0" smtClean="0">
                <a:latin typeface="Baskerville Old Face" panose="02020602080505020303" pitchFamily="18" charset="0"/>
              </a:rPr>
              <a:t>Ann E. Gillies  Ph. D.</a:t>
            </a:r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4556915"/>
            <a:ext cx="2133600" cy="273844"/>
          </a:xfrm>
        </p:spPr>
        <p:txBody>
          <a:bodyPr/>
          <a:lstStyle>
            <a:lvl1pPr>
              <a:defRPr sz="1600">
                <a:solidFill>
                  <a:srgbClr val="FFFF00"/>
                </a:solidFill>
              </a:defRPr>
            </a:lvl1pPr>
          </a:lstStyle>
          <a:p>
            <a:r>
              <a:rPr lang="en-GB" altLang="en-US" b="1" kern="0" dirty="0" smtClean="0">
                <a:latin typeface="Baskerville Old Face" panose="02020602080505020303" pitchFamily="18" charset="0"/>
              </a:rPr>
              <a:t>Ann E. Gillies  Ph. D.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8965" y="4556915"/>
            <a:ext cx="2133600" cy="273844"/>
          </a:xfrm>
        </p:spPr>
        <p:txBody>
          <a:bodyPr/>
          <a:lstStyle>
            <a:lvl1pPr>
              <a:defRPr sz="1600">
                <a:solidFill>
                  <a:srgbClr val="FFFF00"/>
                </a:solidFill>
              </a:defRPr>
            </a:lvl1pPr>
          </a:lstStyle>
          <a:p>
            <a:r>
              <a:rPr lang="en-GB" altLang="en-US" b="1" kern="0" dirty="0" smtClean="0">
                <a:latin typeface="Baskerville Old Face" panose="02020602080505020303" pitchFamily="18" charset="0"/>
              </a:rPr>
              <a:t>Ann E. Gillies  Ph. D.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>
            <a:lvl1pPr>
              <a:defRPr>
                <a:solidFill>
                  <a:srgbClr val="5EEC3C"/>
                </a:solidFill>
              </a:defRPr>
            </a:lvl1pPr>
            <a:lvl2pPr>
              <a:defRPr>
                <a:solidFill>
                  <a:srgbClr val="5EEC3C"/>
                </a:solidFill>
              </a:defRPr>
            </a:lvl2pPr>
            <a:lvl3pPr>
              <a:defRPr>
                <a:solidFill>
                  <a:srgbClr val="5EEC3C"/>
                </a:solidFill>
              </a:defRPr>
            </a:lvl3pPr>
            <a:lvl4pPr>
              <a:defRPr>
                <a:solidFill>
                  <a:srgbClr val="5EEC3C"/>
                </a:solidFill>
              </a:defRPr>
            </a:lvl4pPr>
            <a:lvl5pPr>
              <a:defRPr>
                <a:solidFill>
                  <a:srgbClr val="5EEC3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8965" y="4556915"/>
            <a:ext cx="2133600" cy="273844"/>
          </a:xfrm>
        </p:spPr>
        <p:txBody>
          <a:bodyPr/>
          <a:lstStyle>
            <a:lvl1pPr>
              <a:defRPr sz="1600">
                <a:solidFill>
                  <a:srgbClr val="FFFF00"/>
                </a:solidFill>
              </a:defRPr>
            </a:lvl1pPr>
          </a:lstStyle>
          <a:p>
            <a:r>
              <a:rPr lang="en-GB" altLang="en-US" b="1" kern="0" dirty="0" smtClean="0">
                <a:latin typeface="Baskerville Old Face" panose="02020602080505020303" pitchFamily="18" charset="0"/>
              </a:rPr>
              <a:t>Ann E. Gillies  Ph. D.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5"/>
            <a:ext cx="8246070" cy="739290"/>
          </a:xfrm>
        </p:spPr>
        <p:txBody>
          <a:bodyPr>
            <a:noAutofit/>
          </a:bodyPr>
          <a:lstStyle>
            <a:lvl1pPr algn="r">
              <a:defRPr sz="3200" baseline="0">
                <a:solidFill>
                  <a:srgbClr val="FFDC4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50111"/>
            <a:ext cx="8246070" cy="3359506"/>
          </a:xfrm>
        </p:spPr>
        <p:txBody>
          <a:bodyPr/>
          <a:lstStyle>
            <a:lvl1pPr algn="l">
              <a:defRPr sz="2800">
                <a:solidFill>
                  <a:srgbClr val="5EEC3C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algn="l">
              <a:defRPr>
                <a:solidFill>
                  <a:srgbClr val="5EEC3C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 algn="l">
              <a:defRPr>
                <a:solidFill>
                  <a:srgbClr val="5EEC3C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 algn="l">
              <a:defRPr>
                <a:solidFill>
                  <a:srgbClr val="5EEC3C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 algn="l">
              <a:defRPr>
                <a:solidFill>
                  <a:srgbClr val="5EEC3C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8965" y="4556915"/>
            <a:ext cx="2133600" cy="273844"/>
          </a:xfrm>
        </p:spPr>
        <p:txBody>
          <a:bodyPr/>
          <a:lstStyle>
            <a:lvl1pPr>
              <a:defRPr sz="1600">
                <a:solidFill>
                  <a:srgbClr val="FFFF00"/>
                </a:solidFill>
              </a:defRPr>
            </a:lvl1pPr>
          </a:lstStyle>
          <a:p>
            <a:r>
              <a:rPr lang="en-GB" altLang="en-US" b="1" kern="0" dirty="0" smtClean="0">
                <a:latin typeface="Baskerville Old Face" panose="02020602080505020303" pitchFamily="18" charset="0"/>
              </a:rPr>
              <a:t>Ann E. Gillies  Ph. 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4129" y="433880"/>
            <a:ext cx="6260905" cy="572644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FFDC4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4129" y="1198559"/>
            <a:ext cx="6260905" cy="3511061"/>
          </a:xfrm>
        </p:spPr>
        <p:txBody>
          <a:bodyPr/>
          <a:lstStyle>
            <a:lvl1pPr>
              <a:defRPr sz="2800">
                <a:solidFill>
                  <a:srgbClr val="5EEC3C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solidFill>
                  <a:srgbClr val="5EEC3C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>
                <a:solidFill>
                  <a:srgbClr val="5EEC3C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>
                <a:solidFill>
                  <a:srgbClr val="5EEC3C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>
                <a:solidFill>
                  <a:srgbClr val="5EEC3C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6260" y="4556915"/>
            <a:ext cx="2137870" cy="273844"/>
          </a:xfrm>
        </p:spPr>
        <p:txBody>
          <a:bodyPr/>
          <a:lstStyle>
            <a:lvl1pPr>
              <a:defRPr sz="1600">
                <a:solidFill>
                  <a:srgbClr val="FFFF00"/>
                </a:solidFill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r>
              <a:rPr lang="en-GB" altLang="en-US" b="1" kern="0" dirty="0" smtClean="0">
                <a:latin typeface="Baskerville Old Face" panose="02020602080505020303" pitchFamily="18" charset="0"/>
              </a:rPr>
              <a:t>Ann E. Gillies  Ph. D.</a:t>
            </a:r>
            <a:endParaRPr lang="en-GB" altLang="en-US" b="1" kern="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8965" y="4404210"/>
            <a:ext cx="2133600" cy="273844"/>
          </a:xfrm>
        </p:spPr>
        <p:txBody>
          <a:bodyPr/>
          <a:lstStyle>
            <a:lvl1pPr>
              <a:defRPr sz="1600">
                <a:solidFill>
                  <a:srgbClr val="FFFF00"/>
                </a:solidFill>
              </a:defRPr>
            </a:lvl1pPr>
          </a:lstStyle>
          <a:p>
            <a:r>
              <a:rPr lang="en-GB" altLang="en-US" b="1" kern="0" dirty="0" smtClean="0">
                <a:latin typeface="Baskerville Old Face" panose="02020602080505020303" pitchFamily="18" charset="0"/>
              </a:rPr>
              <a:t>Ann E. Gillies  Ph. 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>
                <a:solidFill>
                  <a:srgbClr val="5EEC3C"/>
                </a:solidFill>
              </a:defRPr>
            </a:lvl1pPr>
            <a:lvl2pPr>
              <a:defRPr sz="2400">
                <a:solidFill>
                  <a:srgbClr val="5EEC3C"/>
                </a:solidFill>
              </a:defRPr>
            </a:lvl2pPr>
            <a:lvl3pPr>
              <a:defRPr sz="2000">
                <a:solidFill>
                  <a:srgbClr val="5EEC3C"/>
                </a:solidFill>
              </a:defRPr>
            </a:lvl3pPr>
            <a:lvl4pPr>
              <a:defRPr sz="1800">
                <a:solidFill>
                  <a:srgbClr val="5EEC3C"/>
                </a:solidFill>
              </a:defRPr>
            </a:lvl4pPr>
            <a:lvl5pPr>
              <a:defRPr sz="1800">
                <a:solidFill>
                  <a:srgbClr val="5EEC3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>
                <a:solidFill>
                  <a:srgbClr val="5EEC3C"/>
                </a:solidFill>
              </a:defRPr>
            </a:lvl1pPr>
            <a:lvl2pPr>
              <a:defRPr sz="2400">
                <a:solidFill>
                  <a:srgbClr val="5EEC3C"/>
                </a:solidFill>
              </a:defRPr>
            </a:lvl2pPr>
            <a:lvl3pPr>
              <a:defRPr sz="2000">
                <a:solidFill>
                  <a:srgbClr val="5EEC3C"/>
                </a:solidFill>
              </a:defRPr>
            </a:lvl3pPr>
            <a:lvl4pPr>
              <a:defRPr sz="1800">
                <a:solidFill>
                  <a:srgbClr val="5EEC3C"/>
                </a:solidFill>
              </a:defRPr>
            </a:lvl4pPr>
            <a:lvl5pPr>
              <a:defRPr sz="1800">
                <a:solidFill>
                  <a:srgbClr val="5EEC3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>
                <a:solidFill>
                  <a:srgbClr val="FFFF00"/>
                </a:solidFill>
              </a:defRPr>
            </a:lvl1pPr>
          </a:lstStyle>
          <a:p>
            <a:r>
              <a:rPr lang="en-GB" altLang="en-US" b="1" kern="0" dirty="0" smtClean="0">
                <a:latin typeface="Baskerville Old Face" panose="02020602080505020303" pitchFamily="18" charset="0"/>
              </a:rPr>
              <a:t>Ann E. Gillies  Ph. 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4" y="281175"/>
            <a:ext cx="8246071" cy="763525"/>
          </a:xfrm>
        </p:spPr>
        <p:txBody>
          <a:bodyPr>
            <a:noAutofit/>
          </a:bodyPr>
          <a:lstStyle>
            <a:lvl1pPr algn="r">
              <a:defRPr sz="3200" baseline="0">
                <a:solidFill>
                  <a:srgbClr val="FFDC4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55520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FFFF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087040"/>
            <a:ext cx="4040188" cy="2137871"/>
          </a:xfrm>
        </p:spPr>
        <p:txBody>
          <a:bodyPr/>
          <a:lstStyle>
            <a:lvl1pPr algn="ctr">
              <a:defRPr sz="2400">
                <a:solidFill>
                  <a:srgbClr val="5EEC3C"/>
                </a:solidFill>
              </a:defRPr>
            </a:lvl1pPr>
            <a:lvl2pPr algn="ctr">
              <a:defRPr sz="2000">
                <a:solidFill>
                  <a:srgbClr val="5EEC3C"/>
                </a:solidFill>
              </a:defRPr>
            </a:lvl2pPr>
            <a:lvl3pPr algn="ctr">
              <a:defRPr sz="1800">
                <a:solidFill>
                  <a:srgbClr val="5EEC3C"/>
                </a:solidFill>
              </a:defRPr>
            </a:lvl3pPr>
            <a:lvl4pPr algn="ctr">
              <a:defRPr sz="1600">
                <a:solidFill>
                  <a:srgbClr val="5EEC3C"/>
                </a:solidFill>
              </a:defRPr>
            </a:lvl4pPr>
            <a:lvl5pPr algn="ctr">
              <a:defRPr sz="1600">
                <a:solidFill>
                  <a:srgbClr val="5EEC3C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55520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FFFF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087040"/>
            <a:ext cx="4041775" cy="2137871"/>
          </a:xfrm>
        </p:spPr>
        <p:txBody>
          <a:bodyPr/>
          <a:lstStyle>
            <a:lvl1pPr algn="ctr">
              <a:defRPr sz="2400">
                <a:solidFill>
                  <a:srgbClr val="5EEC3C"/>
                </a:solidFill>
              </a:defRPr>
            </a:lvl1pPr>
            <a:lvl2pPr algn="ctr">
              <a:defRPr sz="2000">
                <a:solidFill>
                  <a:srgbClr val="5EEC3C"/>
                </a:solidFill>
              </a:defRPr>
            </a:lvl2pPr>
            <a:lvl3pPr algn="ctr">
              <a:defRPr sz="1800">
                <a:solidFill>
                  <a:srgbClr val="5EEC3C"/>
                </a:solidFill>
              </a:defRPr>
            </a:lvl3pPr>
            <a:lvl4pPr algn="ctr">
              <a:defRPr sz="1600">
                <a:solidFill>
                  <a:srgbClr val="5EEC3C"/>
                </a:solidFill>
              </a:defRPr>
            </a:lvl4pPr>
            <a:lvl5pPr algn="ctr">
              <a:defRPr sz="1600">
                <a:solidFill>
                  <a:srgbClr val="5EEC3C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>
                <a:solidFill>
                  <a:srgbClr val="FFFF00"/>
                </a:solidFill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r>
              <a:rPr lang="en-GB" altLang="en-US" b="1" kern="0" dirty="0" smtClean="0">
                <a:latin typeface="Baskerville Old Face" panose="02020602080505020303" pitchFamily="18" charset="0"/>
              </a:rPr>
              <a:t>Ann E. Gillies  Ph. D.</a:t>
            </a:r>
            <a:endParaRPr lang="en-GB" altLang="en-US" b="1" kern="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48965" y="4560207"/>
            <a:ext cx="2133600" cy="273844"/>
          </a:xfrm>
        </p:spPr>
        <p:txBody>
          <a:bodyPr/>
          <a:lstStyle>
            <a:lvl1pPr>
              <a:defRPr sz="1600">
                <a:solidFill>
                  <a:srgbClr val="FFFF00"/>
                </a:solidFill>
              </a:defRPr>
            </a:lvl1pPr>
          </a:lstStyle>
          <a:p>
            <a:r>
              <a:rPr lang="en-GB" altLang="en-US" b="1" kern="0" dirty="0" smtClean="0">
                <a:latin typeface="Baskerville Old Face" panose="02020602080505020303" pitchFamily="18" charset="0"/>
              </a:rPr>
              <a:t>Ann E. Gillies  Ph. 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48965" y="4556915"/>
            <a:ext cx="2133600" cy="273844"/>
          </a:xfrm>
        </p:spPr>
        <p:txBody>
          <a:bodyPr/>
          <a:lstStyle>
            <a:lvl1pPr>
              <a:defRPr sz="1600">
                <a:solidFill>
                  <a:srgbClr val="FFFF00"/>
                </a:solidFill>
              </a:defRPr>
            </a:lvl1pPr>
          </a:lstStyle>
          <a:p>
            <a:r>
              <a:rPr lang="en-GB" altLang="en-US" b="1" kern="0" dirty="0" smtClean="0">
                <a:latin typeface="Baskerville Old Face" panose="02020602080505020303" pitchFamily="18" charset="0"/>
              </a:rPr>
              <a:t>Ann E. Gillies  Ph. 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000">
                <a:solidFill>
                  <a:srgbClr val="FFFF21"/>
                </a:solidFill>
                <a:latin typeface="Wide Latin" panose="020A0A07050505020404" pitchFamily="18" charset="0"/>
              </a:defRPr>
            </a:lvl1pPr>
            <a:lvl2pPr>
              <a:defRPr sz="2000">
                <a:solidFill>
                  <a:srgbClr val="FFFF21"/>
                </a:solidFill>
                <a:latin typeface="Wide Latin" panose="020A0A07050505020404" pitchFamily="18" charset="0"/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>
                <a:solidFill>
                  <a:srgbClr val="FFFF00"/>
                </a:solidFill>
              </a:defRPr>
            </a:lvl1pPr>
          </a:lstStyle>
          <a:p>
            <a:r>
              <a:rPr lang="en-GB" altLang="en-US" b="1" kern="0" dirty="0" smtClean="0">
                <a:latin typeface="Baskerville Old Face" panose="02020602080505020303" pitchFamily="18" charset="0"/>
              </a:rPr>
              <a:t>Ann E. Gillies  Ph. D.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8965" y="436503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altLang="en-US" b="1" kern="0" dirty="0" smtClean="0">
              <a:solidFill>
                <a:srgbClr val="C7745D"/>
              </a:solidFill>
              <a:latin typeface="Baskerville Old Face" panose="02020602080505020303" pitchFamily="18" charset="0"/>
            </a:endParaRPr>
          </a:p>
          <a:p>
            <a:r>
              <a:rPr lang="en-GB" altLang="en-US" b="1" kern="0" dirty="0" smtClean="0">
                <a:solidFill>
                  <a:srgbClr val="FFFF00"/>
                </a:solidFill>
                <a:latin typeface="Baskerville Old Face" panose="02020602080505020303" pitchFamily="18" charset="0"/>
              </a:rPr>
              <a:t>Ann E. Gillies  Ph. D</a:t>
            </a:r>
            <a:r>
              <a:rPr lang="en-GB" altLang="en-US" b="1" kern="0" dirty="0" smtClean="0">
                <a:solidFill>
                  <a:srgbClr val="C7745D"/>
                </a:solidFill>
                <a:latin typeface="Baskerville Old Face" panose="02020602080505020303" pitchFamily="18" charset="0"/>
              </a:rPr>
              <a:t>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575" y="4404210"/>
            <a:ext cx="2072360" cy="469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FFFF00"/>
          </a:solidFill>
          <a:latin typeface="Wide Latin" panose="020A0A07050505020404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5EEC3C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5EEC3C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EEC3C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EEC3C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EEC3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3465" y="2113635"/>
            <a:ext cx="8246070" cy="1679754"/>
          </a:xfrm>
        </p:spPr>
        <p:txBody>
          <a:bodyPr>
            <a:normAutofit fontScale="90000"/>
          </a:bodyPr>
          <a:lstStyle/>
          <a:p>
            <a:r>
              <a:rPr lang="en-US" dirty="0"/>
              <a:t>Banning </a:t>
            </a:r>
            <a:br>
              <a:rPr lang="en-US" dirty="0"/>
            </a:br>
            <a:r>
              <a:rPr lang="en-US" dirty="0"/>
              <a:t>‘Conversion’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 eaLnBrk="0" fontAlgn="base" hangingPunct="0">
              <a:spcAft>
                <a:spcPct val="0"/>
              </a:spcAft>
            </a:pPr>
            <a:r>
              <a:rPr lang="en-GB" altLang="en-US" sz="3200" b="1" kern="0" dirty="0">
                <a:solidFill>
                  <a:srgbClr val="C7745D"/>
                </a:solidFill>
                <a:latin typeface="Baskerville Old Face" panose="02020602080505020303" pitchFamily="18" charset="0"/>
              </a:rPr>
              <a:t>Ann E. Gillies  Ph. D.</a:t>
            </a:r>
          </a:p>
        </p:txBody>
      </p:sp>
    </p:spTree>
    <p:extLst>
      <p:ext uri="{BB962C8B-B14F-4D97-AF65-F5344CB8AC3E}">
        <p14:creationId xmlns:p14="http://schemas.microsoft.com/office/powerpoint/2010/main" val="177297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 &amp;  CPA  AGREE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7930" y="1197405"/>
            <a:ext cx="8246070" cy="3512212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APA does </a:t>
            </a:r>
            <a:r>
              <a:rPr lang="en-US" sz="2000" dirty="0"/>
              <a:t>not believe that same-sex orientation should or needs to be changed, and efforts to do so represent a significant risk of </a:t>
            </a:r>
            <a:r>
              <a:rPr lang="en-US" sz="2000" dirty="0" smtClean="0"/>
              <a:t>harm.</a:t>
            </a:r>
          </a:p>
          <a:p>
            <a:endParaRPr lang="en-US" sz="2000" dirty="0" smtClean="0"/>
          </a:p>
          <a:p>
            <a:r>
              <a:rPr lang="en-US" sz="2000" dirty="0" smtClean="0"/>
              <a:t>No </a:t>
            </a:r>
            <a:r>
              <a:rPr lang="en-US" sz="2000" dirty="0"/>
              <a:t>credible evidence exists that any mental health intervention can reliably and safely change sexual orientation</a:t>
            </a:r>
            <a:endParaRPr lang="en-US" sz="2000" dirty="0" smtClean="0"/>
          </a:p>
          <a:p>
            <a:pPr marL="0" indent="0"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sz="2000" dirty="0">
                <a:latin typeface="Times New Roman"/>
                <a:ea typeface="Calibri"/>
                <a:cs typeface="Times New Roman"/>
              </a:rPr>
              <a:t>CPA “recognizes that individuals differ in the fluidity of their sexual attractions across the lifespan” but does not see that as a “supporting argument in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favour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of conversion or reparative therapies</a:t>
            </a:r>
            <a:r>
              <a:rPr lang="en-US" sz="2000" dirty="0" smtClean="0">
                <a:latin typeface="Times New Roman"/>
                <a:ea typeface="Calibri"/>
                <a:cs typeface="Times New Roman"/>
              </a:rPr>
              <a:t>.”  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Times New Roman"/>
              <a:ea typeface="Calibri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latin typeface="Times New Roman"/>
                <a:ea typeface="Calibri"/>
                <a:cs typeface="Times New Roman"/>
              </a:rPr>
              <a:t>s</a:t>
            </a:r>
            <a:r>
              <a:rPr lang="en-US" sz="2000" dirty="0" smtClean="0">
                <a:latin typeface="Times New Roman"/>
                <a:ea typeface="Calibri"/>
                <a:cs typeface="Times New Roman"/>
              </a:rPr>
              <a:t>tates 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that it opposes any therapy with the goal of repairing or converting an individual’s sexual orientation; regardless of age.  This includes prayer or religious rights, modification of behaviors and individual or group counselling.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89458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dirty="0"/>
              <a:t>20/20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9784" y="1350111"/>
            <a:ext cx="7635251" cy="3359506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sz="2400" dirty="0">
                <a:latin typeface="Times New Roman"/>
                <a:ea typeface="Calibri"/>
              </a:rPr>
              <a:t>2002 </a:t>
            </a:r>
            <a:r>
              <a:rPr lang="en-US" sz="2400" dirty="0" err="1">
                <a:latin typeface="Times New Roman"/>
                <a:ea typeface="Calibri"/>
              </a:rPr>
              <a:t>Shidlo</a:t>
            </a:r>
            <a:r>
              <a:rPr lang="en-US" sz="2400" dirty="0">
                <a:latin typeface="Times New Roman"/>
                <a:ea typeface="Calibri"/>
              </a:rPr>
              <a:t> and Schroeder produced a study called </a:t>
            </a:r>
            <a:r>
              <a:rPr lang="en-US" sz="2400" i="1" dirty="0">
                <a:latin typeface="Times New Roman"/>
                <a:ea typeface="Calibri"/>
              </a:rPr>
              <a:t>Changing Sexual Orientation</a:t>
            </a:r>
            <a:r>
              <a:rPr lang="en-US" sz="2400" dirty="0">
                <a:latin typeface="Times New Roman"/>
                <a:ea typeface="Calibri"/>
              </a:rPr>
              <a:t>. </a:t>
            </a:r>
          </a:p>
          <a:p>
            <a:pPr marL="0" lvl="0" indent="0">
              <a:buNone/>
            </a:pPr>
            <a:endParaRPr lang="en-US" sz="2400" dirty="0">
              <a:latin typeface="Times New Roman"/>
              <a:ea typeface="Calibri"/>
            </a:endParaRPr>
          </a:p>
          <a:p>
            <a:pPr marL="0" lvl="0" indent="0">
              <a:buNone/>
            </a:pPr>
            <a:r>
              <a:rPr lang="en-US" sz="2400" dirty="0"/>
              <a:t>This study was ORIGINALLY entitled:</a:t>
            </a:r>
          </a:p>
          <a:p>
            <a:pPr marL="0" lvl="0" indent="0">
              <a:buNone/>
            </a:pPr>
            <a:r>
              <a:rPr lang="en-US" sz="2400" dirty="0"/>
              <a:t>“</a:t>
            </a:r>
            <a:r>
              <a:rPr lang="en-US" sz="2400" i="1" dirty="0"/>
              <a:t>Homophobic Therapies:  Documenting the Damage”</a:t>
            </a:r>
          </a:p>
          <a:p>
            <a:pPr marL="0" lvl="0" indent="0">
              <a:buNone/>
            </a:pPr>
            <a:endParaRPr lang="en-US" sz="2400" dirty="0"/>
          </a:p>
          <a:p>
            <a:pPr marL="0" lvl="0" indent="0" algn="ctr">
              <a:buNone/>
            </a:pPr>
            <a:r>
              <a:rPr lang="en-US" sz="2400" dirty="0">
                <a:solidFill>
                  <a:srgbClr val="FFFF00"/>
                </a:solidFill>
              </a:rPr>
              <a:t>The </a:t>
            </a:r>
            <a:r>
              <a:rPr lang="en-US" sz="2400" b="1" dirty="0">
                <a:solidFill>
                  <a:srgbClr val="FFFF00"/>
                </a:solidFill>
              </a:rPr>
              <a:t>title was changed </a:t>
            </a:r>
            <a:r>
              <a:rPr lang="en-US" sz="2400" dirty="0">
                <a:solidFill>
                  <a:srgbClr val="FFFF00"/>
                </a:solidFill>
              </a:rPr>
              <a:t>after the first 20 interviews when they discovered that some participants reported having been helped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406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20/20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Arguments </a:t>
            </a:r>
            <a:r>
              <a:rPr lang="en-US" sz="1800" dirty="0"/>
              <a:t>based on the immutability of sexual orientation are unscientific, given that scientific research does not indicate that patterns of same-sex and other-sex attractions remain fixed over the life course. </a:t>
            </a:r>
            <a:r>
              <a:rPr lang="en-US" sz="1800" dirty="0" smtClean="0"/>
              <a:t>    </a:t>
            </a:r>
            <a:r>
              <a:rPr lang="en-US" sz="1800" dirty="0"/>
              <a:t>	</a:t>
            </a:r>
            <a:r>
              <a:rPr lang="en-US" sz="1800" dirty="0" smtClean="0"/>
              <a:t>		                               				      </a:t>
            </a:r>
            <a:r>
              <a:rPr lang="en-US" sz="1200" dirty="0" smtClean="0"/>
              <a:t>(Diamond &amp; </a:t>
            </a:r>
            <a:r>
              <a:rPr lang="en-US" sz="1200" dirty="0" err="1" smtClean="0"/>
              <a:t>Rosky</a:t>
            </a:r>
            <a:r>
              <a:rPr lang="en-US" sz="1200" dirty="0" smtClean="0"/>
              <a:t>, 2016)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These arguments </a:t>
            </a:r>
            <a:r>
              <a:rPr lang="en-US" sz="1800" dirty="0" smtClean="0">
                <a:latin typeface="Times New Roman"/>
                <a:ea typeface="Calibri"/>
              </a:rPr>
              <a:t>misrepresent </a:t>
            </a:r>
            <a:r>
              <a:rPr lang="en-US" sz="1800" dirty="0">
                <a:latin typeface="Times New Roman"/>
                <a:ea typeface="Calibri"/>
              </a:rPr>
              <a:t>and marginalize those sexual minorities who experience their sexuality as chosen, nonexclusive, or variable. </a:t>
            </a:r>
            <a:endParaRPr lang="en-US" sz="1800" dirty="0" smtClean="0">
              <a:latin typeface="Times New Roman"/>
              <a:ea typeface="Calibri"/>
            </a:endParaRPr>
          </a:p>
          <a:p>
            <a:endParaRPr lang="en-US" sz="2000" dirty="0" smtClean="0">
              <a:latin typeface="Times New Roman"/>
              <a:ea typeface="Calibri"/>
            </a:endParaRP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FFFF00"/>
                </a:solidFill>
                <a:latin typeface="Times New Roman"/>
                <a:ea typeface="Calibri"/>
              </a:rPr>
              <a:t>Diamond </a:t>
            </a:r>
            <a:r>
              <a:rPr lang="en-US" sz="2000" dirty="0">
                <a:solidFill>
                  <a:srgbClr val="FFFF00"/>
                </a:solidFill>
                <a:latin typeface="Times New Roman"/>
                <a:ea typeface="Calibri"/>
              </a:rPr>
              <a:t>is calling on LGBT activists to quit promoting </a:t>
            </a:r>
            <a:r>
              <a:rPr lang="en-US" sz="2000" dirty="0" smtClean="0">
                <a:solidFill>
                  <a:srgbClr val="FFFF00"/>
                </a:solidFill>
                <a:latin typeface="Times New Roman"/>
                <a:ea typeface="Calibri"/>
              </a:rPr>
              <a:t>the 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FFFF00"/>
                </a:solidFill>
                <a:latin typeface="Times New Roman"/>
                <a:ea typeface="Calibri"/>
              </a:rPr>
              <a:t>‘Born that way’ </a:t>
            </a:r>
            <a:r>
              <a:rPr lang="en-US" sz="2000" dirty="0">
                <a:solidFill>
                  <a:srgbClr val="FFFF00"/>
                </a:solidFill>
                <a:latin typeface="Times New Roman"/>
                <a:ea typeface="Calibri"/>
              </a:rPr>
              <a:t>myth</a:t>
            </a:r>
            <a:r>
              <a:rPr lang="en-US" sz="2000" b="1" i="1" dirty="0">
                <a:solidFill>
                  <a:srgbClr val="FFFF00"/>
                </a:solidFill>
                <a:latin typeface="Times New Roman"/>
                <a:ea typeface="Calibri"/>
              </a:rPr>
              <a:t>.</a:t>
            </a:r>
            <a:r>
              <a:rPr lang="en-US" sz="2000" dirty="0">
                <a:solidFill>
                  <a:srgbClr val="FFFF00"/>
                </a:solidFill>
                <a:latin typeface="Times New Roman"/>
                <a:ea typeface="Calibri"/>
              </a:rPr>
              <a:t> 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303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935" y="1044700"/>
            <a:ext cx="3257705" cy="18324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BLURRED VISION?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7930" y="1502815"/>
            <a:ext cx="8246070" cy="335950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Even with </a:t>
            </a:r>
            <a:r>
              <a:rPr lang="en-US" dirty="0"/>
              <a:t>these strong statements</a:t>
            </a:r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Diamond </a:t>
            </a:r>
            <a:r>
              <a:rPr lang="en-US" dirty="0"/>
              <a:t>has gone on record saying that she opposes psychotherapy that is open to sexual attraction change </a:t>
            </a:r>
            <a:r>
              <a:rPr lang="en-US" dirty="0" smtClean="0"/>
              <a:t>    </a:t>
            </a:r>
          </a:p>
          <a:p>
            <a:pPr marL="0" indent="0" algn="ctr">
              <a:buNone/>
            </a:pPr>
            <a:r>
              <a:rPr lang="en-US" sz="1600" dirty="0"/>
              <a:t>	</a:t>
            </a:r>
            <a:r>
              <a:rPr lang="en-US" sz="1600" dirty="0" smtClean="0"/>
              <a:t>				                                  (</a:t>
            </a:r>
            <a:r>
              <a:rPr lang="en-US" sz="1600" dirty="0" err="1" smtClean="0"/>
              <a:t>Rosik</a:t>
            </a:r>
            <a:r>
              <a:rPr lang="en-US" sz="1600" dirty="0"/>
              <a:t>, 2016).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9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effectLst/>
              </a:rPr>
              <a:t>Sexual Orientation Change Efforts (SOCE</a:t>
            </a:r>
            <a:r>
              <a:rPr lang="en-US" sz="2000" dirty="0" smtClean="0">
                <a:effectLst/>
              </a:rPr>
              <a:t>)</a:t>
            </a:r>
            <a:endParaRPr lang="en-US" sz="2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2586835" y="1197405"/>
            <a:ext cx="6413610" cy="3054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Consistently reintegrated by some researchers is the suggestion that all previous literature on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SOCE)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lacks </a:t>
            </a:r>
            <a:r>
              <a:rPr lang="en-US" dirty="0"/>
              <a:t>validity and/or reliability in quantitative studies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and </a:t>
            </a:r>
            <a:r>
              <a:rPr lang="en-US" dirty="0"/>
              <a:t>there is a lack of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‘</a:t>
            </a:r>
            <a:r>
              <a:rPr lang="en-US" dirty="0"/>
              <a:t>high quality’ qualitative </a:t>
            </a:r>
            <a:r>
              <a:rPr lang="en-US" dirty="0" smtClean="0"/>
              <a:t>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20/20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2200" dirty="0"/>
              <a:t>Dr. Ken </a:t>
            </a:r>
            <a:r>
              <a:rPr lang="en-US" sz="2200" dirty="0" err="1"/>
              <a:t>Zucker</a:t>
            </a:r>
            <a:r>
              <a:rPr lang="en-US" sz="2200" dirty="0"/>
              <a:t>, CAMH:</a:t>
            </a:r>
          </a:p>
          <a:p>
            <a:pPr marL="0" lvl="0" indent="0">
              <a:buNone/>
            </a:pPr>
            <a:r>
              <a:rPr lang="en-US" sz="2400" dirty="0"/>
              <a:t>the absence of data for “reparative therapy” </a:t>
            </a:r>
          </a:p>
          <a:p>
            <a:pPr marL="0" lvl="0" indent="0">
              <a:buNone/>
            </a:pPr>
            <a:r>
              <a:rPr lang="en-US" sz="2400" dirty="0"/>
              <a:t>		is not that surprising</a:t>
            </a:r>
          </a:p>
          <a:p>
            <a:pPr marL="0" lvl="0" indent="0">
              <a:buNone/>
            </a:pPr>
            <a:r>
              <a:rPr lang="en-US" sz="2400" dirty="0"/>
              <a:t> (indeed, one might also note that, despite the multiplicity of published works on affirmative psychotherapies for gays and lesbians, they too, lack any clear empirical foundation)</a:t>
            </a:r>
          </a:p>
          <a:p>
            <a:pPr marL="0" lvl="0" indent="0" algn="ctr">
              <a:buNone/>
            </a:pPr>
            <a:r>
              <a:rPr lang="en-US" sz="2400" i="1" dirty="0">
                <a:solidFill>
                  <a:prstClr val="black"/>
                </a:solidFill>
              </a:rPr>
              <a:t> </a:t>
            </a:r>
            <a:r>
              <a:rPr lang="en-US" sz="2400" i="1" dirty="0"/>
              <a:t>at least if one uses standard guidelines </a:t>
            </a:r>
            <a:r>
              <a:rPr lang="en-US" sz="2400" i="1" dirty="0" smtClean="0"/>
              <a:t>for</a:t>
            </a:r>
          </a:p>
          <a:p>
            <a:pPr marL="0" lvl="0" indent="0" algn="ctr">
              <a:buNone/>
            </a:pPr>
            <a:r>
              <a:rPr lang="en-US" sz="2400" i="1" dirty="0" smtClean="0"/>
              <a:t> </a:t>
            </a:r>
            <a:r>
              <a:rPr lang="en-US" sz="2400" i="1" dirty="0"/>
              <a:t>empirically-validated treatments</a:t>
            </a:r>
            <a:r>
              <a:rPr lang="en-US" sz="26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376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BLURRED 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7930" y="1655520"/>
            <a:ext cx="8246070" cy="3359506"/>
          </a:xfrm>
        </p:spPr>
        <p:txBody>
          <a:bodyPr/>
          <a:lstStyle/>
          <a:p>
            <a:r>
              <a:rPr lang="en-US" dirty="0" smtClean="0"/>
              <a:t>The APA and CPA continue to deny the reality of change in some SSA individuals.</a:t>
            </a:r>
          </a:p>
          <a:p>
            <a:endParaRPr lang="en-US" dirty="0"/>
          </a:p>
          <a:p>
            <a:r>
              <a:rPr lang="en-US" dirty="0" smtClean="0"/>
              <a:t>They continue to disavow studies and apply extreme pressure on researchers and publishers to retract significant research.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513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D</a:t>
            </a:r>
            <a:r>
              <a:rPr lang="en-US" dirty="0" smtClean="0"/>
              <a:t>isavowed </a:t>
            </a:r>
            <a:r>
              <a:rPr lang="en-US" dirty="0"/>
              <a:t>studies: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( </a:t>
            </a:r>
            <a:r>
              <a:rPr lang="en-US" sz="2000" dirty="0"/>
              <a:t>just 2 of many)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0" y="1350110"/>
            <a:ext cx="8246070" cy="335950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2001:  </a:t>
            </a:r>
            <a:r>
              <a:rPr lang="en-US" sz="2200" dirty="0" smtClean="0"/>
              <a:t>Spitzer’s study revealed 66% of men &amp; 44% of women arrived at good heterosexual functioning; many found therapy helpful overall.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2018 </a:t>
            </a:r>
            <a:r>
              <a:rPr lang="en-US" sz="2000" dirty="0" err="1" smtClean="0"/>
              <a:t>Santero</a:t>
            </a:r>
            <a:r>
              <a:rPr lang="en-US" sz="2000" dirty="0" smtClean="0"/>
              <a:t>, et. al -  A </a:t>
            </a:r>
            <a:r>
              <a:rPr lang="en-US" sz="2000" dirty="0"/>
              <a:t>number of participants </a:t>
            </a:r>
            <a:r>
              <a:rPr lang="en-US" sz="2000" dirty="0" smtClean="0"/>
              <a:t> changed </a:t>
            </a:r>
            <a:r>
              <a:rPr lang="en-US" sz="2000" dirty="0"/>
              <a:t>a dramatic </a:t>
            </a:r>
            <a:r>
              <a:rPr lang="en-US" sz="2000" dirty="0" smtClean="0"/>
              <a:t>extent;</a:t>
            </a:r>
          </a:p>
          <a:p>
            <a:pPr marL="457200" lvl="1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 		from </a:t>
            </a:r>
            <a:r>
              <a:rPr lang="en-US" sz="2000" dirty="0" smtClean="0">
                <a:solidFill>
                  <a:srgbClr val="FFFF00"/>
                </a:solidFill>
              </a:rPr>
              <a:t>completely SSA </a:t>
            </a:r>
            <a:r>
              <a:rPr lang="en-US" sz="2000" dirty="0">
                <a:solidFill>
                  <a:srgbClr val="FFFF00"/>
                </a:solidFill>
              </a:rPr>
              <a:t>to completely </a:t>
            </a:r>
            <a:r>
              <a:rPr lang="en-US" sz="2000" dirty="0" smtClean="0">
                <a:solidFill>
                  <a:srgbClr val="FFFF00"/>
                </a:solidFill>
              </a:rPr>
              <a:t>OSA</a:t>
            </a:r>
            <a:r>
              <a:rPr lang="en-US" sz="2000" dirty="0" smtClean="0"/>
              <a:t>; </a:t>
            </a:r>
          </a:p>
          <a:p>
            <a:pPr marL="457200" lvl="1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2/3 moved </a:t>
            </a:r>
            <a:r>
              <a:rPr lang="en-US" sz="2000" dirty="0"/>
              <a:t>a significant amount towards heterosexual</a:t>
            </a:r>
            <a:endParaRPr lang="en-US" sz="2000" dirty="0" smtClean="0"/>
          </a:p>
          <a:p>
            <a:pPr marL="457200" lvl="1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	Only </a:t>
            </a:r>
            <a:r>
              <a:rPr lang="en-US" sz="2000" dirty="0"/>
              <a:t>one out of </a:t>
            </a:r>
            <a:r>
              <a:rPr lang="en-US" sz="2000" dirty="0" smtClean="0"/>
              <a:t>125 </a:t>
            </a:r>
            <a:r>
              <a:rPr lang="en-US" sz="2000" dirty="0"/>
              <a:t>men </a:t>
            </a:r>
            <a:r>
              <a:rPr lang="en-US" sz="2000" dirty="0" smtClean="0"/>
              <a:t>, </a:t>
            </a:r>
            <a:r>
              <a:rPr lang="en-US" sz="2000" dirty="0"/>
              <a:t>expressed extreme </a:t>
            </a:r>
            <a:r>
              <a:rPr lang="en-US" sz="2000" dirty="0" smtClean="0"/>
              <a:t>negative  effects</a:t>
            </a:r>
          </a:p>
          <a:p>
            <a:pPr marL="457200" lvl="1" indent="0">
              <a:buNone/>
            </a:pPr>
            <a:r>
              <a:rPr lang="en-US" sz="2300" dirty="0" smtClean="0">
                <a:solidFill>
                  <a:srgbClr val="FFFF00"/>
                </a:solidFill>
              </a:rPr>
              <a:t>	</a:t>
            </a:r>
            <a:r>
              <a:rPr lang="en-US" sz="2300" dirty="0" smtClean="0"/>
              <a:t>there </a:t>
            </a:r>
            <a:r>
              <a:rPr lang="en-US" sz="2300" dirty="0"/>
              <a:t>was real change, </a:t>
            </a:r>
            <a:r>
              <a:rPr lang="en-US" sz="2300" dirty="0" smtClean="0"/>
              <a:t>little harm</a:t>
            </a:r>
            <a:r>
              <a:rPr lang="en-US" sz="2300" dirty="0"/>
              <a:t>, much good</a:t>
            </a:r>
            <a:r>
              <a:rPr lang="en-US" sz="2300" dirty="0" smtClean="0"/>
              <a:t>,</a:t>
            </a:r>
          </a:p>
          <a:p>
            <a:pPr marL="0" indent="0" algn="ctr">
              <a:buNone/>
            </a:pPr>
            <a:r>
              <a:rPr lang="en-US" sz="2300" dirty="0" smtClean="0">
                <a:solidFill>
                  <a:srgbClr val="FFFF00"/>
                </a:solidFill>
              </a:rPr>
              <a:t> </a:t>
            </a:r>
            <a:r>
              <a:rPr lang="en-US" sz="2300" dirty="0">
                <a:solidFill>
                  <a:srgbClr val="FFFF00"/>
                </a:solidFill>
              </a:rPr>
              <a:t>completely opposite to the findings of the </a:t>
            </a:r>
            <a:r>
              <a:rPr lang="en-US" sz="2300" dirty="0" smtClean="0">
                <a:solidFill>
                  <a:srgbClr val="FFFF00"/>
                </a:solidFill>
              </a:rPr>
              <a:t>APA</a:t>
            </a:r>
          </a:p>
          <a:p>
            <a:pPr marL="0" indent="0" algn="ctr">
              <a:buNone/>
            </a:pPr>
            <a:r>
              <a:rPr lang="en-US" sz="2300" dirty="0">
                <a:solidFill>
                  <a:srgbClr val="FFFF00"/>
                </a:solidFill>
              </a:rPr>
              <a:t>	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23866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dirty="0"/>
              <a:t>Banning CT in Canada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194" y="1350111"/>
            <a:ext cx="7329841" cy="3359506"/>
          </a:xfrm>
        </p:spPr>
        <p:txBody>
          <a:bodyPr/>
          <a:lstStyle/>
          <a:p>
            <a:pPr marL="0" lvl="0" indent="0">
              <a:buNone/>
            </a:pPr>
            <a:r>
              <a:rPr lang="en-CA" sz="2400" i="1" dirty="0">
                <a:solidFill>
                  <a:srgbClr val="FFFF00"/>
                </a:solidFill>
              </a:rPr>
              <a:t>Manitoba</a:t>
            </a:r>
            <a:r>
              <a:rPr lang="en-CA" sz="2000" i="1" dirty="0"/>
              <a:t>  </a:t>
            </a:r>
            <a:r>
              <a:rPr lang="en-CA" sz="2000" dirty="0"/>
              <a:t>2015, “immediate steps” against CT  encouraged </a:t>
            </a:r>
          </a:p>
          <a:p>
            <a:pPr marL="0" lvl="0" indent="0">
              <a:buNone/>
            </a:pPr>
            <a:r>
              <a:rPr lang="en-CA" sz="2000" dirty="0"/>
              <a:t>              individuals who receive such treatment to file a complaint </a:t>
            </a:r>
          </a:p>
          <a:p>
            <a:pPr marL="0" lvl="0" indent="0">
              <a:buNone/>
            </a:pPr>
            <a:endParaRPr lang="en-CA" sz="2000" i="1" dirty="0">
              <a:solidFill>
                <a:srgbClr val="FFFF00"/>
              </a:solidFill>
            </a:endParaRPr>
          </a:p>
          <a:p>
            <a:pPr marL="0" lvl="0" indent="0">
              <a:buNone/>
            </a:pPr>
            <a:r>
              <a:rPr lang="en-CA" sz="2400" i="1" dirty="0">
                <a:solidFill>
                  <a:srgbClr val="FFFF00"/>
                </a:solidFill>
              </a:rPr>
              <a:t>Ontario </a:t>
            </a:r>
            <a:r>
              <a:rPr lang="en-CA" sz="2000" dirty="0"/>
              <a:t>2015, Ontario passed Bill 77: “Affirming Sexual</a:t>
            </a:r>
          </a:p>
          <a:p>
            <a:pPr marL="0" lvl="0" indent="0">
              <a:buNone/>
            </a:pPr>
            <a:r>
              <a:rPr lang="en-CA" sz="2000" dirty="0"/>
              <a:t>               Orientation and Gender Identity Act</a:t>
            </a:r>
          </a:p>
          <a:p>
            <a:pPr marL="0" lvl="0" indent="0">
              <a:buNone/>
            </a:pPr>
            <a:endParaRPr lang="en-CA" sz="1800" dirty="0"/>
          </a:p>
          <a:p>
            <a:pPr marL="0" lvl="0" indent="0">
              <a:buNone/>
            </a:pPr>
            <a:r>
              <a:rPr lang="en-CA" sz="2400" i="1" dirty="0">
                <a:solidFill>
                  <a:srgbClr val="FFFF00"/>
                </a:solidFill>
              </a:rPr>
              <a:t>Nova Scotia </a:t>
            </a:r>
            <a:r>
              <a:rPr lang="en-CA" sz="2000" i="1" dirty="0"/>
              <a:t>2018  </a:t>
            </a:r>
            <a:r>
              <a:rPr lang="en-CA" sz="2000" dirty="0"/>
              <a:t>Bill No 16, the “Sexual Orientation and </a:t>
            </a:r>
          </a:p>
          <a:p>
            <a:pPr marL="0" lvl="0" indent="0">
              <a:buNone/>
            </a:pPr>
            <a:r>
              <a:rPr lang="en-CA" sz="2000" dirty="0"/>
              <a:t>	Gender Identity Protection Act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207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Initiative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350111"/>
            <a:ext cx="8551479" cy="3359506"/>
          </a:xfrm>
        </p:spPr>
        <p:txBody>
          <a:bodyPr/>
          <a:lstStyle/>
          <a:p>
            <a:pPr marL="0" indent="0" algn="ctr">
              <a:buNone/>
            </a:pPr>
            <a:r>
              <a:rPr lang="en-CA" b="1" dirty="0"/>
              <a:t>Municipalities</a:t>
            </a:r>
            <a:endParaRPr lang="en-US" b="1" dirty="0"/>
          </a:p>
          <a:p>
            <a:r>
              <a:rPr lang="en-CA" sz="2400" dirty="0" smtClean="0"/>
              <a:t>June 2018: Vancouver -first </a:t>
            </a:r>
            <a:r>
              <a:rPr lang="en-CA" sz="2400" dirty="0"/>
              <a:t>Canadian municipality to </a:t>
            </a:r>
            <a:r>
              <a:rPr lang="en-CA" sz="2400" dirty="0" smtClean="0"/>
              <a:t>ban CT</a:t>
            </a:r>
          </a:p>
          <a:p>
            <a:r>
              <a:rPr lang="en-US" sz="2400" dirty="0" smtClean="0"/>
              <a:t>August 2019,:Edmonton bans CT</a:t>
            </a:r>
          </a:p>
          <a:p>
            <a:r>
              <a:rPr lang="en-US" sz="2400" dirty="0" smtClean="0"/>
              <a:t>September 2019:  St. Albert bans CT</a:t>
            </a:r>
          </a:p>
          <a:p>
            <a:r>
              <a:rPr lang="en-US" sz="2400" dirty="0" smtClean="0"/>
              <a:t>October 2019: Fort McMurray bans CT but includes  exemption for signed consent</a:t>
            </a:r>
          </a:p>
          <a:p>
            <a:r>
              <a:rPr lang="en-US" sz="2400" dirty="0" smtClean="0"/>
              <a:t>November 2019:  PEI bans CT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8790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Ephesians 5:13-17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dirty="0"/>
              <a:t>But when anything is exposed by the light, it becomes visible,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for </a:t>
            </a:r>
            <a:r>
              <a:rPr lang="en-US" dirty="0"/>
              <a:t>anything that becomes visible is light. Therefore it says,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“Awake, O sleeper,</a:t>
            </a:r>
          </a:p>
          <a:p>
            <a:pPr marL="0" indent="0" algn="ctr">
              <a:buNone/>
            </a:pPr>
            <a:r>
              <a:rPr lang="en-US" dirty="0"/>
              <a:t>    and arise from the dead,</a:t>
            </a:r>
          </a:p>
          <a:p>
            <a:pPr marL="0" indent="0" algn="ctr">
              <a:buNone/>
            </a:pPr>
            <a:r>
              <a:rPr lang="en-US" dirty="0"/>
              <a:t>and Christ will shine on you.”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Look </a:t>
            </a:r>
            <a:r>
              <a:rPr lang="en-US" dirty="0"/>
              <a:t>carefully then how you walk, not as unwise but as wise, </a:t>
            </a:r>
            <a:r>
              <a:rPr lang="en-US" dirty="0" smtClean="0"/>
              <a:t>making </a:t>
            </a:r>
            <a:r>
              <a:rPr lang="en-US" dirty="0"/>
              <a:t>the best use of the time, because the days are evil.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Therefore </a:t>
            </a:r>
            <a:r>
              <a:rPr lang="en-US" dirty="0"/>
              <a:t>do not be foolish, but understand what the will of the Lord is.</a:t>
            </a:r>
          </a:p>
        </p:txBody>
      </p:sp>
    </p:spTree>
    <p:extLst>
      <p:ext uri="{BB962C8B-B14F-4D97-AF65-F5344CB8AC3E}">
        <p14:creationId xmlns:p14="http://schemas.microsoft.com/office/powerpoint/2010/main" val="64431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be banned in Churches?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79" y="1197405"/>
            <a:ext cx="7787955" cy="33595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According to Wells, 2019</a:t>
            </a:r>
          </a:p>
          <a:p>
            <a:pPr marL="0" indent="0" algn="ctr">
              <a:buNone/>
            </a:pPr>
            <a:r>
              <a:rPr lang="en-CA" dirty="0" smtClean="0"/>
              <a:t>“What </a:t>
            </a:r>
            <a:r>
              <a:rPr lang="en-CA" dirty="0"/>
              <a:t>makes this bylaw so powerful, is that it captures </a:t>
            </a:r>
            <a:r>
              <a:rPr lang="en-CA" i="1" dirty="0"/>
              <a:t>all forms of conversion therapy, whether they are medical, spiritual, or </a:t>
            </a:r>
            <a:r>
              <a:rPr lang="en-CA" i="1" dirty="0" smtClean="0"/>
              <a:t>religious”</a:t>
            </a:r>
            <a:endParaRPr lang="en-US" b="1" dirty="0" smtClean="0"/>
          </a:p>
          <a:p>
            <a:pPr marL="457200" lvl="1" indent="0">
              <a:buNone/>
            </a:pPr>
            <a:endParaRPr lang="en-US" b="1" dirty="0" smtClean="0"/>
          </a:p>
          <a:p>
            <a:pPr marL="457200" lvl="1" indent="0" algn="ctr">
              <a:buNone/>
            </a:pPr>
            <a:r>
              <a:rPr lang="en-US" b="1" dirty="0" smtClean="0">
                <a:solidFill>
                  <a:srgbClr val="FFFF00"/>
                </a:solidFill>
              </a:rPr>
              <a:t>On the Horizon: biblical references to homosexual sin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238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about </a:t>
            </a:r>
            <a:r>
              <a:rPr lang="en-US" dirty="0" smtClean="0"/>
              <a:t>banning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4130" y="1502815"/>
            <a:ext cx="6718604" cy="3359506"/>
          </a:xfrm>
        </p:spPr>
        <p:txBody>
          <a:bodyPr>
            <a:normAutofit/>
          </a:bodyPr>
          <a:lstStyle/>
          <a:p>
            <a:r>
              <a:rPr lang="en-US" dirty="0" smtClean="0"/>
              <a:t>CONVERSION</a:t>
            </a:r>
          </a:p>
          <a:p>
            <a:r>
              <a:rPr lang="en-US" dirty="0" smtClean="0"/>
              <a:t>the PREACHING OF THE GOSPEL</a:t>
            </a:r>
          </a:p>
          <a:p>
            <a:r>
              <a:rPr lang="en-US" dirty="0" smtClean="0"/>
              <a:t>Central MINISTRY OF THE CHURCH</a:t>
            </a:r>
          </a:p>
          <a:p>
            <a:r>
              <a:rPr lang="en-US" dirty="0" smtClean="0"/>
              <a:t>MINISTRY TO THE BROKEN &amp; </a:t>
            </a:r>
          </a:p>
          <a:p>
            <a:r>
              <a:rPr lang="en-US" dirty="0" smtClean="0"/>
              <a:t>THE ABILIITY of  Conversion TO CHANGE people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624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dirty="0"/>
              <a:t>What we are doing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74" y="1350111"/>
            <a:ext cx="7940661" cy="3359506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Canadian Coalition ( 7 members)</a:t>
            </a:r>
          </a:p>
          <a:p>
            <a:pPr marL="0" lvl="0" indent="0">
              <a:buNone/>
            </a:pPr>
            <a:endParaRPr lang="en-US" sz="1100" dirty="0"/>
          </a:p>
          <a:p>
            <a:pPr lvl="0"/>
            <a:r>
              <a:rPr lang="en-US" sz="2400" dirty="0"/>
              <a:t>Letter for pastors</a:t>
            </a:r>
          </a:p>
          <a:p>
            <a:pPr lvl="0"/>
            <a:r>
              <a:rPr lang="en-US" sz="2400" dirty="0"/>
              <a:t>50 page research paper (in draft)</a:t>
            </a:r>
          </a:p>
          <a:p>
            <a:pPr lvl="0"/>
            <a:r>
              <a:rPr lang="en-US" sz="2400" dirty="0"/>
              <a:t>CCCC (Dr. Barry </a:t>
            </a:r>
            <a:r>
              <a:rPr lang="en-US" sz="2400" dirty="0" err="1"/>
              <a:t>Bussey</a:t>
            </a:r>
            <a:r>
              <a:rPr lang="en-US" sz="2400" dirty="0"/>
              <a:t>) position statement</a:t>
            </a:r>
          </a:p>
          <a:p>
            <a:pPr lvl="0"/>
            <a:r>
              <a:rPr lang="en-US" sz="2400" dirty="0"/>
              <a:t>Preparing to present at Senate</a:t>
            </a:r>
          </a:p>
          <a:p>
            <a:pPr lvl="0"/>
            <a:r>
              <a:rPr lang="en-US" sz="2400" dirty="0"/>
              <a:t>Challenging Pastors, Psychological, Medical professionals and Lawyers to stand for truth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22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930" y="281175"/>
            <a:ext cx="8246070" cy="739290"/>
          </a:xfrm>
        </p:spPr>
        <p:txBody>
          <a:bodyPr/>
          <a:lstStyle/>
          <a:p>
            <a:r>
              <a:rPr lang="en-US" dirty="0" smtClean="0"/>
              <a:t>Push Back for Clarity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4" y="1350111"/>
            <a:ext cx="6413611" cy="3359506"/>
          </a:xfrm>
        </p:spPr>
        <p:txBody>
          <a:bodyPr/>
          <a:lstStyle/>
          <a:p>
            <a:r>
              <a:rPr lang="en-US" dirty="0" smtClean="0"/>
              <a:t>What kind of prayer will be banned?</a:t>
            </a:r>
          </a:p>
          <a:p>
            <a:r>
              <a:rPr lang="en-US" dirty="0" smtClean="0"/>
              <a:t>How can we know if we’ve broken the law?</a:t>
            </a:r>
          </a:p>
          <a:p>
            <a:r>
              <a:rPr lang="en-US" dirty="0" smtClean="0"/>
              <a:t>Give me an example.</a:t>
            </a:r>
          </a:p>
          <a:p>
            <a:r>
              <a:rPr lang="en-US" dirty="0" smtClean="0"/>
              <a:t>Who are you to tell me how to pray?</a:t>
            </a:r>
          </a:p>
          <a:p>
            <a:r>
              <a:rPr lang="en-US" dirty="0" smtClean="0"/>
              <a:t>You can’t ban a religious belief!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0381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Not to speak, </a:t>
            </a:r>
            <a:r>
              <a:rPr lang="en-US" dirty="0" smtClean="0"/>
              <a:t>is to </a:t>
            </a:r>
            <a:r>
              <a:rPr lang="en-US" dirty="0" smtClean="0"/>
              <a:t>speak.  Not to act is to act.</a:t>
            </a:r>
          </a:p>
          <a:p>
            <a:pPr marL="0" indent="0" algn="ctr">
              <a:buNone/>
            </a:pPr>
            <a:r>
              <a:rPr lang="en-US" dirty="0" smtClean="0"/>
              <a:t>Silence in the face of evil is evil itself.</a:t>
            </a:r>
          </a:p>
          <a:p>
            <a:pPr marL="0" indent="0" algn="ctr">
              <a:buNone/>
            </a:pPr>
            <a:r>
              <a:rPr lang="en-US" dirty="0" smtClean="0"/>
              <a:t>God will not hold us guiltless.</a:t>
            </a:r>
          </a:p>
          <a:p>
            <a:pPr marL="0" indent="0" algn="ctr">
              <a:buNone/>
            </a:pPr>
            <a:r>
              <a:rPr lang="en-US" dirty="0" smtClean="0"/>
              <a:t>If  you want freedom, speak for it.</a:t>
            </a:r>
          </a:p>
          <a:p>
            <a:pPr marL="0" indent="0" algn="ctr">
              <a:buNone/>
            </a:pPr>
            <a:r>
              <a:rPr lang="en-US" dirty="0" smtClean="0"/>
              <a:t>This is our time.</a:t>
            </a:r>
          </a:p>
          <a:p>
            <a:pPr marL="0" indent="0" algn="r">
              <a:buNone/>
            </a:pPr>
            <a:r>
              <a:rPr lang="en-US" sz="1600" dirty="0" smtClean="0"/>
              <a:t>Bonhoeffer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62983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Wide Latin" panose="020A0A07050505020404" pitchFamily="18" charset="0"/>
              </a:rPr>
              <a:t>Stand Firm</a:t>
            </a:r>
          </a:p>
          <a:p>
            <a:pPr marL="0" indent="0" algn="ctr">
              <a:buNone/>
            </a:pPr>
            <a:endParaRPr lang="en-US" dirty="0">
              <a:latin typeface="Wide Latin" panose="020A0A07050505020404" pitchFamily="18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Wide Latin" panose="020A0A07050505020404" pitchFamily="18" charset="0"/>
              </a:rPr>
              <a:t>Walk Cautiously</a:t>
            </a:r>
          </a:p>
          <a:p>
            <a:pPr marL="0" indent="0" algn="ctr">
              <a:buNone/>
            </a:pPr>
            <a:endParaRPr lang="en-US" dirty="0">
              <a:latin typeface="Wide Latin" panose="020A0A07050505020404" pitchFamily="18" charset="0"/>
            </a:endParaRPr>
          </a:p>
          <a:p>
            <a:pPr marL="0" indent="0" algn="ctr">
              <a:buNone/>
            </a:pPr>
            <a:r>
              <a:rPr lang="en-US" smtClean="0">
                <a:latin typeface="Wide Latin" panose="020A0A07050505020404" pitchFamily="18" charset="0"/>
              </a:rPr>
              <a:t>Live Courageously</a:t>
            </a:r>
            <a:endParaRPr lang="en-US" dirty="0">
              <a:latin typeface="Wide Latin" panose="020A0A070505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7400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200" dirty="0"/>
              <a:t>Diamond, L &amp; </a:t>
            </a:r>
            <a:r>
              <a:rPr lang="en-US" sz="1200" dirty="0" err="1"/>
              <a:t>Rosky</a:t>
            </a:r>
            <a:r>
              <a:rPr lang="en-US" sz="1200" dirty="0"/>
              <a:t>, C. J. (2016). Scrutinizing Immutability: Research on Sexual Orientation and U.S. Legal Advocacy for Sexual Minorities. Journal of Sex Research, 53(4-5), 363–391.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 err="1"/>
              <a:t>Rosik</a:t>
            </a:r>
            <a:r>
              <a:rPr lang="en-US" sz="1200" dirty="0"/>
              <a:t>, C. (2016). The quiet death of sexual orientation immutability: How science loses when political advocacy wins. Retrieved from:  https://iftcc.org/sk/resource/the-quiet-death-of-sexual-orientation-immutability-how-science-loses-when-political-advocacy-wins/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 err="1" smtClean="0"/>
              <a:t>Santero</a:t>
            </a:r>
            <a:r>
              <a:rPr lang="en-US" sz="1200" dirty="0"/>
              <a:t>, Whitehead &amp; Ballesteros (2018).  Effects of Therapy on Religious Men who have unwanted Same Sex Attraction.  Linacre </a:t>
            </a:r>
            <a:r>
              <a:rPr lang="en-US" sz="1200" dirty="0" err="1"/>
              <a:t>Quarterl</a:t>
            </a:r>
            <a:r>
              <a:rPr lang="en-US" sz="1200" dirty="0"/>
              <a:t>, Sage Publications.  Retrieved from: </a:t>
            </a:r>
          </a:p>
          <a:p>
            <a:pPr marL="0" indent="0">
              <a:buNone/>
            </a:pPr>
            <a:r>
              <a:rPr lang="en-US" sz="1200" dirty="0"/>
              <a:t>https://lc.org/PDFs/Attachments2PRsLAs/2018/081618SOCEStudySanteroWhitehead&amp;Ballesteros(2018).pdf</a:t>
            </a:r>
          </a:p>
          <a:p>
            <a:endParaRPr lang="en-US" sz="1200" dirty="0" smtClean="0"/>
          </a:p>
          <a:p>
            <a:pPr marL="0" indent="0">
              <a:buNone/>
            </a:pPr>
            <a:r>
              <a:rPr lang="en-US" sz="1200" dirty="0" err="1" smtClean="0"/>
              <a:t>Shidlo</a:t>
            </a:r>
            <a:r>
              <a:rPr lang="en-US" sz="1200" dirty="0"/>
              <a:t>, A., &amp; Schroeder, M. (2002). Changing sexual orientation: A consumer’s report. Professional Psychology: Research and Practice, 33, 249-259.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sz="1200" dirty="0"/>
              <a:t>Spitzer, R.L., (2003). Can some gay men and lesbians change their sexual orientation? 200 participants reporting a change from homosexual to heterosexual orientation.  Archives of Sexual </a:t>
            </a:r>
            <a:r>
              <a:rPr lang="en-US" sz="1200" dirty="0" err="1"/>
              <a:t>Behaviour</a:t>
            </a:r>
            <a:r>
              <a:rPr lang="en-US" sz="1200" dirty="0"/>
              <a:t>, 32(5); 403-17.</a:t>
            </a:r>
            <a:endParaRPr lang="en-US" sz="1200" dirty="0" smtClean="0"/>
          </a:p>
          <a:p>
            <a:endParaRPr lang="en-US" sz="1200" dirty="0"/>
          </a:p>
          <a:p>
            <a:pPr marL="0" indent="0">
              <a:buNone/>
            </a:pPr>
            <a:r>
              <a:rPr lang="en-US" sz="1200" dirty="0" smtClean="0"/>
              <a:t>Wells</a:t>
            </a:r>
            <a:r>
              <a:rPr lang="en-US" sz="1200" dirty="0"/>
              <a:t>, K. (2019). Conversion therapy in Canada: The roles and responsibilities of municipalities. Edmonton, AB: </a:t>
            </a:r>
            <a:r>
              <a:rPr lang="en-US" sz="1200" dirty="0" err="1"/>
              <a:t>MacEwan</a:t>
            </a:r>
            <a:r>
              <a:rPr lang="en-US" sz="1200" dirty="0"/>
              <a:t> University</a:t>
            </a:r>
            <a:r>
              <a:rPr lang="en-US" sz="1200" dirty="0" smtClean="0"/>
              <a:t>.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sz="1200" dirty="0" err="1"/>
              <a:t>Zucker</a:t>
            </a:r>
            <a:r>
              <a:rPr lang="en-US" sz="1200" dirty="0"/>
              <a:t>, K. (2003).  The Politics and Science of “Reparative Therapy”.  Archives of Sexual Behavior, Vol. 32, No. 5,  399–402</a:t>
            </a:r>
          </a:p>
        </p:txBody>
      </p:sp>
    </p:spTree>
    <p:extLst>
      <p:ext uri="{BB962C8B-B14F-4D97-AF65-F5344CB8AC3E}">
        <p14:creationId xmlns:p14="http://schemas.microsoft.com/office/powerpoint/2010/main" val="3148230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045" y="128470"/>
            <a:ext cx="7787955" cy="739290"/>
          </a:xfrm>
        </p:spPr>
        <p:txBody>
          <a:bodyPr/>
          <a:lstStyle/>
          <a:p>
            <a:r>
              <a:rPr lang="en-GB" altLang="en-US" dirty="0"/>
              <a:t>‘Conversion’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7900" y="1795810"/>
            <a:ext cx="7177136" cy="3359506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What it is</a:t>
            </a:r>
          </a:p>
          <a:p>
            <a:pPr marL="0" indent="0">
              <a:buNone/>
            </a:pPr>
            <a:endParaRPr lang="en-US" altLang="en-US" sz="3200" dirty="0"/>
          </a:p>
          <a:p>
            <a:r>
              <a:rPr lang="en-US" altLang="en-US" sz="3200" dirty="0"/>
              <a:t>How banning it will affect the Church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31759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080" y="128470"/>
            <a:ext cx="8246070" cy="739290"/>
          </a:xfrm>
        </p:spPr>
        <p:txBody>
          <a:bodyPr/>
          <a:lstStyle/>
          <a:p>
            <a:r>
              <a:rPr lang="en-US" dirty="0"/>
              <a:t>‘Conversion’ </a:t>
            </a:r>
            <a:r>
              <a:rPr lang="en-US" dirty="0" smtClean="0"/>
              <a:t>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500" b="1" dirty="0" smtClean="0"/>
              <a:t>According </a:t>
            </a:r>
            <a:r>
              <a:rPr lang="en-US" sz="3500" b="1" dirty="0"/>
              <a:t>to Bill </a:t>
            </a:r>
            <a:r>
              <a:rPr lang="en-US" sz="3500" b="1" dirty="0" smtClean="0"/>
              <a:t>S-202</a:t>
            </a:r>
            <a:endParaRPr lang="en-US" sz="3500" b="1" dirty="0"/>
          </a:p>
          <a:p>
            <a:pPr marL="0" indent="0">
              <a:buNone/>
            </a:pPr>
            <a:endParaRPr lang="en-US" dirty="0">
              <a:latin typeface="Times New Roman"/>
              <a:ea typeface="Calibri"/>
              <a:cs typeface="Times New Roman"/>
            </a:endParaRPr>
          </a:p>
          <a:p>
            <a:pPr marL="0" indent="0" algn="ctr">
              <a:buNone/>
            </a:pPr>
            <a:r>
              <a:rPr lang="en-US" b="1" dirty="0">
                <a:latin typeface="Times New Roman"/>
                <a:ea typeface="Calibri"/>
                <a:cs typeface="Times New Roman"/>
              </a:rPr>
              <a:t>any practice, treatment or service designed to change an individual’s sexual orientation or gender identity or to </a:t>
            </a:r>
            <a:r>
              <a:rPr lang="en-US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eliminate or reduce sexual attraction or sexual </a:t>
            </a:r>
            <a:r>
              <a:rPr lang="en-US" b="1" dirty="0" err="1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behaviour</a:t>
            </a:r>
            <a:r>
              <a:rPr lang="en-US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>
                <a:latin typeface="Times New Roman"/>
                <a:ea typeface="Calibri"/>
                <a:cs typeface="Times New Roman"/>
              </a:rPr>
              <a:t>between persons of the same sex. For greater certainty, this definition does not include a surgical sex change or any related service.</a:t>
            </a:r>
            <a:endParaRPr lang="en-US" b="1" dirty="0">
              <a:latin typeface="Calibri"/>
              <a:ea typeface="Calibri"/>
              <a:cs typeface="Times New Roman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MacEwen</a:t>
            </a:r>
            <a:r>
              <a:rPr lang="en-US" dirty="0"/>
              <a:t> U.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502815"/>
            <a:ext cx="7482546" cy="33595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also known as “reparative therapy,” “</a:t>
            </a:r>
            <a:r>
              <a:rPr lang="en-US" sz="2400" b="1" dirty="0" err="1"/>
              <a:t>reintegrative</a:t>
            </a:r>
            <a:r>
              <a:rPr lang="en-US" sz="2400" b="1" dirty="0"/>
              <a:t> therapy,” or “sexual orientation and gender identity change efforts”) is any form of treatment, including individual talk therapy, </a:t>
            </a:r>
            <a:r>
              <a:rPr lang="en-US" sz="2400" b="1" dirty="0" err="1"/>
              <a:t>behavioural</a:t>
            </a:r>
            <a:r>
              <a:rPr lang="en-US" sz="2400" b="1" dirty="0"/>
              <a:t> or aversion therapy, group therapy treatments, spiritual prayer, exorcism, and/or medical or drug-induced treatments, which attempt to actively change someone’s sexual orientation, gender identity, or gender expression </a:t>
            </a:r>
            <a:r>
              <a:rPr lang="en-US" sz="2400" dirty="0"/>
              <a:t>		</a:t>
            </a:r>
            <a:r>
              <a:rPr lang="en-US" sz="1200" dirty="0"/>
              <a:t>              </a:t>
            </a:r>
            <a:r>
              <a:rPr lang="en-US" sz="1200" dirty="0" smtClean="0"/>
              <a:t>    		         </a:t>
            </a:r>
            <a:r>
              <a:rPr lang="en-US" sz="1200" dirty="0"/>
              <a:t>(Wells, 2019)</a:t>
            </a:r>
          </a:p>
        </p:txBody>
      </p:sp>
    </p:spTree>
    <p:extLst>
      <p:ext uri="{BB962C8B-B14F-4D97-AF65-F5344CB8AC3E}">
        <p14:creationId xmlns:p14="http://schemas.microsoft.com/office/powerpoint/2010/main" val="2185007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33880"/>
            <a:ext cx="8246070" cy="739290"/>
          </a:xfrm>
        </p:spPr>
        <p:txBody>
          <a:bodyPr/>
          <a:lstStyle/>
          <a:p>
            <a:r>
              <a:rPr lang="en-US" sz="2000" dirty="0"/>
              <a:t>Conversion Therapy in Canada:  </a:t>
            </a:r>
            <a:br>
              <a:rPr lang="en-US" sz="2000" dirty="0"/>
            </a:br>
            <a:r>
              <a:rPr lang="en-US" sz="2000" dirty="0"/>
              <a:t> The Roles and Responsibilities </a:t>
            </a:r>
            <a:br>
              <a:rPr lang="en-US" sz="2000" dirty="0"/>
            </a:br>
            <a:r>
              <a:rPr lang="en-US" sz="2000" dirty="0"/>
              <a:t> of Municipalities</a:t>
            </a:r>
            <a:br>
              <a:rPr lang="en-US" sz="2000" dirty="0"/>
            </a:b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540" y="1349375"/>
            <a:ext cx="3232811" cy="35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4011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Penalties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4130" y="1350111"/>
            <a:ext cx="6260906" cy="3359506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Loss of professional license</a:t>
            </a:r>
          </a:p>
          <a:p>
            <a:r>
              <a:rPr lang="en-US" dirty="0" smtClean="0"/>
              <a:t>Loss of Business license</a:t>
            </a:r>
          </a:p>
          <a:p>
            <a:r>
              <a:rPr lang="en-US" dirty="0" smtClean="0"/>
              <a:t>$10,000 fine</a:t>
            </a:r>
          </a:p>
          <a:p>
            <a:r>
              <a:rPr lang="en-US" dirty="0" smtClean="0"/>
              <a:t>5 years in jail.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043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</a:t>
            </a:r>
            <a:r>
              <a:rPr lang="en-US" dirty="0"/>
              <a:t>basic suppositions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2120" y="1350110"/>
            <a:ext cx="2523750" cy="339447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As </a:t>
            </a:r>
            <a:r>
              <a:rPr lang="en-US" dirty="0">
                <a:solidFill>
                  <a:srgbClr val="FFFF00"/>
                </a:solidFill>
              </a:rPr>
              <a:t>a matter of biology </a:t>
            </a:r>
            <a:endParaRPr lang="en-US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5EEC3C"/>
                </a:solidFill>
              </a:rPr>
              <a:t>The </a:t>
            </a:r>
            <a:r>
              <a:rPr lang="en-US" sz="2400" dirty="0">
                <a:solidFill>
                  <a:srgbClr val="5EEC3C"/>
                </a:solidFill>
              </a:rPr>
              <a:t>understanding that homosexuality is </a:t>
            </a:r>
            <a:r>
              <a:rPr lang="en-US" sz="2400" b="1" dirty="0" smtClean="0">
                <a:solidFill>
                  <a:srgbClr val="FFFF00"/>
                </a:solidFill>
              </a:rPr>
              <a:t>INNATE</a:t>
            </a:r>
            <a:endParaRPr lang="en-US" sz="24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5EEC3C"/>
                </a:solidFill>
              </a:rPr>
              <a:t>a </a:t>
            </a:r>
            <a:r>
              <a:rPr lang="en-US" sz="2400" dirty="0">
                <a:solidFill>
                  <a:srgbClr val="5EEC3C"/>
                </a:solidFill>
              </a:rPr>
              <a:t>genetically predetermined aspect of humanity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0360" y="1350110"/>
            <a:ext cx="2901395" cy="339447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As a matter of psychology</a:t>
            </a:r>
          </a:p>
          <a:p>
            <a:pPr marL="0" lvl="0" indent="0">
              <a:buNone/>
            </a:pPr>
            <a:r>
              <a:rPr lang="en-US" sz="2600" dirty="0" smtClean="0">
                <a:solidFill>
                  <a:srgbClr val="5EEC3C"/>
                </a:solidFill>
              </a:rPr>
              <a:t>That homosexuality </a:t>
            </a:r>
          </a:p>
          <a:p>
            <a:pPr marL="0" lvl="0" indent="0" algn="ctr">
              <a:buNone/>
            </a:pPr>
            <a:r>
              <a:rPr lang="en-US" sz="2600" dirty="0" smtClean="0">
                <a:solidFill>
                  <a:srgbClr val="5EEC3C"/>
                </a:solidFill>
              </a:rPr>
              <a:t>is </a:t>
            </a:r>
            <a:r>
              <a:rPr lang="en-US" sz="2600" b="1" dirty="0" smtClean="0">
                <a:solidFill>
                  <a:srgbClr val="FFFF00"/>
                </a:solidFill>
              </a:rPr>
              <a:t>IRREVERIBLE</a:t>
            </a:r>
          </a:p>
          <a:p>
            <a:pPr marL="0" lvl="0" indent="0" algn="ctr">
              <a:buNone/>
            </a:pPr>
            <a:r>
              <a:rPr lang="en-US" sz="2600" dirty="0" smtClean="0">
                <a:solidFill>
                  <a:srgbClr val="5EEC3C"/>
                </a:solidFill>
              </a:rPr>
              <a:t>and that attempts to change require a deep denial of self</a:t>
            </a:r>
          </a:p>
          <a:p>
            <a:pPr marL="0" indent="0" algn="ctr"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8965" y="1197405"/>
            <a:ext cx="228234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accent3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accent3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accent3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accent3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48014" y="1350110"/>
            <a:ext cx="259598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As a matter of sociology </a:t>
            </a:r>
            <a:endParaRPr lang="en-US" sz="2400" dirty="0" smtClean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US" sz="2400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000" dirty="0">
                <a:solidFill>
                  <a:srgbClr val="5EEC3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that homosexuality </a:t>
            </a:r>
            <a:r>
              <a:rPr lang="en-US" sz="2000" dirty="0" smtClean="0">
                <a:solidFill>
                  <a:srgbClr val="5EEC3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is          a  </a:t>
            </a:r>
          </a:p>
          <a:p>
            <a:pPr algn="ctr"/>
            <a:r>
              <a:rPr lang="en-US" sz="2000" dirty="0" smtClean="0">
                <a:solidFill>
                  <a:srgbClr val="5EEC3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‘</a:t>
            </a:r>
            <a:r>
              <a:rPr lang="en-US" sz="20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NORMAL</a:t>
            </a:r>
            <a:r>
              <a:rPr lang="en-US" sz="2000" dirty="0" smtClean="0">
                <a:solidFill>
                  <a:srgbClr val="5EEC3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’ </a:t>
            </a:r>
          </a:p>
          <a:p>
            <a:pPr algn="ctr"/>
            <a:r>
              <a:rPr lang="en-US" sz="2000" dirty="0" smtClean="0">
                <a:solidFill>
                  <a:srgbClr val="5EEC3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state </a:t>
            </a:r>
            <a:endParaRPr lang="en-US" sz="2000" dirty="0">
              <a:solidFill>
                <a:srgbClr val="5EEC3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770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4130" y="433880"/>
            <a:ext cx="6260905" cy="57264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No Disagreement!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9540" y="1197405"/>
            <a:ext cx="7024430" cy="35110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“Five decades of psychiatric evidence demonstrates that homosexuality is immutable and non-pathological and a growing body of more recent evidence implicates biology in the development of sexual </a:t>
            </a:r>
            <a:r>
              <a:rPr lang="en-US" dirty="0" smtClean="0"/>
              <a:t>orientation </a:t>
            </a:r>
            <a:r>
              <a:rPr lang="en-US" dirty="0"/>
              <a:t>and there is simply no disagreement among </a:t>
            </a:r>
            <a:r>
              <a:rPr lang="en-US" dirty="0" smtClean="0"/>
              <a:t>scientists”</a:t>
            </a:r>
            <a:endParaRPr lang="en-US" dirty="0"/>
          </a:p>
          <a:p>
            <a:pPr marL="0" indent="0">
              <a:buNone/>
            </a:pPr>
            <a:r>
              <a:rPr lang="en-US" sz="1600" dirty="0" smtClean="0"/>
              <a:t>(</a:t>
            </a:r>
            <a:r>
              <a:rPr lang="en-US" sz="1600" dirty="0"/>
              <a:t>Burr, 1993). </a:t>
            </a:r>
          </a:p>
        </p:txBody>
      </p:sp>
    </p:spTree>
    <p:extLst>
      <p:ext uri="{BB962C8B-B14F-4D97-AF65-F5344CB8AC3E}">
        <p14:creationId xmlns:p14="http://schemas.microsoft.com/office/powerpoint/2010/main" val="1263205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1476</TotalTime>
  <Words>1277</Words>
  <Application>Microsoft Office PowerPoint</Application>
  <PresentationFormat>On-screen Show (16:9)</PresentationFormat>
  <Paragraphs>169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Banning  ‘Conversion’ </vt:lpstr>
      <vt:lpstr>Ephesians 5:13-17</vt:lpstr>
      <vt:lpstr>‘Conversion’ Therapy</vt:lpstr>
      <vt:lpstr>‘Conversion’ Therapy</vt:lpstr>
      <vt:lpstr>MacEwen U.</vt:lpstr>
      <vt:lpstr>Conversion Therapy in Canada:    The Roles and Responsibilities   of Municipalities </vt:lpstr>
      <vt:lpstr>Penalties </vt:lpstr>
      <vt:lpstr>3 basic suppositions </vt:lpstr>
      <vt:lpstr>No Disagreement!</vt:lpstr>
      <vt:lpstr>APA &amp;  CPA  AGREE</vt:lpstr>
      <vt:lpstr>20/20 VISION</vt:lpstr>
      <vt:lpstr>20/20 VISION</vt:lpstr>
      <vt:lpstr>BLURRED VISION?</vt:lpstr>
      <vt:lpstr>Sexual Orientation Change Efforts (SOCE)</vt:lpstr>
      <vt:lpstr>20/20</vt:lpstr>
      <vt:lpstr>BLURRED VISION</vt:lpstr>
      <vt:lpstr> Disavowed studies:   ( just 2 of many) </vt:lpstr>
      <vt:lpstr>Banning CT in Canada</vt:lpstr>
      <vt:lpstr>The New Initiative</vt:lpstr>
      <vt:lpstr>What will be banned in Churches?</vt:lpstr>
      <vt:lpstr>It’s about banning</vt:lpstr>
      <vt:lpstr>What we are doing</vt:lpstr>
      <vt:lpstr>Push Back for Clarity </vt:lpstr>
      <vt:lpstr>PowerPoint Presentation</vt:lpstr>
      <vt:lpstr>PowerPoint Presentation</vt:lpstr>
      <vt:lpstr>References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Windows User</cp:lastModifiedBy>
  <cp:revision>188</cp:revision>
  <dcterms:created xsi:type="dcterms:W3CDTF">2013-08-21T19:17:07Z</dcterms:created>
  <dcterms:modified xsi:type="dcterms:W3CDTF">2020-02-18T14:01:05Z</dcterms:modified>
</cp:coreProperties>
</file>