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56" r:id="rId2"/>
    <p:sldId id="276" r:id="rId3"/>
    <p:sldId id="278" r:id="rId4"/>
    <p:sldId id="279" r:id="rId5"/>
    <p:sldId id="280" r:id="rId6"/>
    <p:sldId id="281" r:id="rId7"/>
    <p:sldId id="282" r:id="rId8"/>
    <p:sldId id="277" r:id="rId9"/>
    <p:sldId id="284" r:id="rId10"/>
    <p:sldId id="288" r:id="rId11"/>
    <p:sldId id="283" r:id="rId12"/>
    <p:sldId id="286" r:id="rId13"/>
    <p:sldId id="275" r:id="rId14"/>
    <p:sldId id="289" r:id="rId15"/>
  </p:sldIdLst>
  <p:sldSz cx="9144000" cy="6858000" type="screen4x3"/>
  <p:notesSz cx="6858000" cy="9144000"/>
  <p:defaultTextStyle>
    <a:defPPr>
      <a:defRPr lang="en-US"/>
    </a:defPPr>
    <a:lvl1pPr algn="l" rtl="0" fontAlgn="base">
      <a:spcBef>
        <a:spcPct val="0"/>
      </a:spcBef>
      <a:spcAft>
        <a:spcPct val="0"/>
      </a:spcAft>
      <a:defRPr b="1" kern="1200">
        <a:solidFill>
          <a:schemeClr val="tx1"/>
        </a:solidFill>
        <a:latin typeface="Arial" charset="0"/>
        <a:ea typeface="+mn-ea"/>
        <a:cs typeface="+mn-cs"/>
      </a:defRPr>
    </a:lvl1pPr>
    <a:lvl2pPr marL="457200" algn="l" rtl="0" fontAlgn="base">
      <a:spcBef>
        <a:spcPct val="0"/>
      </a:spcBef>
      <a:spcAft>
        <a:spcPct val="0"/>
      </a:spcAft>
      <a:defRPr b="1" kern="1200">
        <a:solidFill>
          <a:schemeClr val="tx1"/>
        </a:solidFill>
        <a:latin typeface="Arial" charset="0"/>
        <a:ea typeface="+mn-ea"/>
        <a:cs typeface="+mn-cs"/>
      </a:defRPr>
    </a:lvl2pPr>
    <a:lvl3pPr marL="914400" algn="l" rtl="0" fontAlgn="base">
      <a:spcBef>
        <a:spcPct val="0"/>
      </a:spcBef>
      <a:spcAft>
        <a:spcPct val="0"/>
      </a:spcAft>
      <a:defRPr b="1" kern="1200">
        <a:solidFill>
          <a:schemeClr val="tx1"/>
        </a:solidFill>
        <a:latin typeface="Arial" charset="0"/>
        <a:ea typeface="+mn-ea"/>
        <a:cs typeface="+mn-cs"/>
      </a:defRPr>
    </a:lvl3pPr>
    <a:lvl4pPr marL="1371600" algn="l" rtl="0" fontAlgn="base">
      <a:spcBef>
        <a:spcPct val="0"/>
      </a:spcBef>
      <a:spcAft>
        <a:spcPct val="0"/>
      </a:spcAft>
      <a:defRPr b="1" kern="1200">
        <a:solidFill>
          <a:schemeClr val="tx1"/>
        </a:solidFill>
        <a:latin typeface="Arial" charset="0"/>
        <a:ea typeface="+mn-ea"/>
        <a:cs typeface="+mn-cs"/>
      </a:defRPr>
    </a:lvl4pPr>
    <a:lvl5pPr marL="1828800" algn="l"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27" autoAdjust="0"/>
    <p:restoredTop sz="94660"/>
  </p:normalViewPr>
  <p:slideViewPr>
    <p:cSldViewPr>
      <p:cViewPr varScale="1">
        <p:scale>
          <a:sx n="110" d="100"/>
          <a:sy n="110" d="100"/>
        </p:scale>
        <p:origin x="-1644" y="-96"/>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b="0" smtClean="0"/>
            </a:lvl1pPr>
          </a:lstStyle>
          <a:p>
            <a:pPr>
              <a:defRPr/>
            </a:pPr>
            <a:endParaRPr lang="en-US"/>
          </a:p>
        </p:txBody>
      </p:sp>
      <p:sp>
        <p:nvSpPr>
          <p:cNvPr id="112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lvl1pPr>
          </a:lstStyle>
          <a:p>
            <a:pPr>
              <a:defRPr/>
            </a:pPr>
            <a:endParaRPr lang="en-US"/>
          </a:p>
        </p:txBody>
      </p:sp>
      <p:sp>
        <p:nvSpPr>
          <p:cNvPr id="2355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12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b="0" smtClean="0"/>
            </a:lvl1pPr>
          </a:lstStyle>
          <a:p>
            <a:pPr>
              <a:defRPr/>
            </a:pPr>
            <a:endParaRPr lang="en-US"/>
          </a:p>
        </p:txBody>
      </p:sp>
      <p:sp>
        <p:nvSpPr>
          <p:cNvPr id="112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lvl1pPr>
          </a:lstStyle>
          <a:p>
            <a:pPr>
              <a:defRPr/>
            </a:pPr>
            <a:fld id="{AB6D493A-8462-4998-AAD1-3F5EE639C2CC}" type="slidenum">
              <a:rPr lang="en-US"/>
              <a:pPr>
                <a:defRPr/>
              </a:pPr>
              <a:t>‹#›</a:t>
            </a:fld>
            <a:endParaRPr lang="en-US"/>
          </a:p>
        </p:txBody>
      </p:sp>
    </p:spTree>
    <p:extLst>
      <p:ext uri="{BB962C8B-B14F-4D97-AF65-F5344CB8AC3E}">
        <p14:creationId xmlns:p14="http://schemas.microsoft.com/office/powerpoint/2010/main" val="359328469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350EBDE-D020-494F-8B30-4D0E0A5057DA}" type="slidenum">
              <a:rPr lang="en-US" altLang="en-US"/>
              <a:pPr/>
              <a:t>5</a:t>
            </a:fld>
            <a:endParaRPr lang="en-US" altLang="en-US"/>
          </a:p>
        </p:txBody>
      </p:sp>
      <p:sp>
        <p:nvSpPr>
          <p:cNvPr id="119810" name="Rectangle 2"/>
          <p:cNvSpPr>
            <a:spLocks noGrp="1" noRot="1" noChangeAspect="1" noChangeArrowheads="1" noTextEdit="1"/>
          </p:cNvSpPr>
          <p:nvPr>
            <p:ph type="sldImg"/>
          </p:nvPr>
        </p:nvSpPr>
        <p:spPr>
          <a:ln/>
        </p:spPr>
      </p:sp>
      <p:sp>
        <p:nvSpPr>
          <p:cNvPr id="119811" name="Rectangle 3"/>
          <p:cNvSpPr>
            <a:spLocks noGrp="1" noChangeArrowheads="1"/>
          </p:cNvSpPr>
          <p:nvPr>
            <p:ph type="body" idx="1"/>
          </p:nvPr>
        </p:nvSpPr>
        <p:spPr/>
        <p:txBody>
          <a:bodyPr/>
          <a:lstStyle/>
          <a:p>
            <a:r>
              <a:rPr lang="en-US" altLang="en-US"/>
              <a:t>According to Bowlby, the attachment system essentially "asks" the following fundamental question: Is the attachment figure nearby, accessible, and attentive? </a:t>
            </a:r>
          </a:p>
          <a:p>
            <a:endParaRPr lang="en-US" altLang="en-US"/>
          </a:p>
          <a:p>
            <a:r>
              <a:rPr lang="en-US" altLang="en-US"/>
              <a:t>If the child perceives the answer to this question to be "yes," he or she feels loved, secure, and confident, and, behaviorally, is likely to explore his or her environment, play with others, and be sociable. If, however, the child perceives the answer to this question to be "no," the child experiences anxiety and, behaviorally, is likely to exhibit attachment behaviors ranging from simple visual searching on the low extreme to active following and vocal signaling on the other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FDD2565-DD26-4D0C-8591-9C1242DA85B1}" type="slidenum">
              <a:rPr lang="en-US" altLang="en-US"/>
              <a:pPr/>
              <a:t>6</a:t>
            </a:fld>
            <a:endParaRPr lang="en-US" alt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ltLang="en-US"/>
              <a:t>and, behaviorally, is likely to exhibit attachment behaviors ranging from simple visual searching on the low extreme to active following and vocal signaling on the other</a:t>
            </a:r>
          </a:p>
          <a:p>
            <a:endParaRPr lang="en-US" altLang="en-US"/>
          </a:p>
          <a:p>
            <a:r>
              <a:rPr lang="en-US" altLang="en-US"/>
              <a:t>These behaviors continue until either the child is able to reestablish a desirable level of physical or psychological proximity to the attachment figure, or until the child "wears down," as may happen in the context of a prolonged separation or loss. In such cases or helplessness, Bowlby believed the child experiences despair and depression.</a:t>
            </a:r>
          </a:p>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image" Target="../media/image9.png"/><Relationship Id="rId1" Type="http://schemas.openxmlformats.org/officeDocument/2006/relationships/slideMaster" Target="../slideMasters/slideMaster1.xml"/><Relationship Id="rId6" Type="http://schemas.openxmlformats.org/officeDocument/2006/relationships/image" Target="../media/image4.jpeg"/><Relationship Id="rId11" Type="http://schemas.openxmlformats.org/officeDocument/2006/relationships/image" Target="../media/image8.png"/><Relationship Id="rId5" Type="http://schemas.openxmlformats.org/officeDocument/2006/relationships/image" Target="../media/image11.png"/><Relationship Id="rId10" Type="http://schemas.openxmlformats.org/officeDocument/2006/relationships/image" Target="../media/image13.png"/><Relationship Id="rId4" Type="http://schemas.openxmlformats.org/officeDocument/2006/relationships/image" Target="../media/image10.png"/><Relationship Id="rId9" Type="http://schemas.openxmlformats.org/officeDocument/2006/relationships/image" Target="../media/image1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39106" name="Rectangle 194"/>
          <p:cNvSpPr>
            <a:spLocks noChangeArrowheads="1"/>
          </p:cNvSpPr>
          <p:nvPr userDrawn="1"/>
        </p:nvSpPr>
        <p:spPr bwMode="gray">
          <a:xfrm>
            <a:off x="0" y="0"/>
            <a:ext cx="9153525" cy="4292600"/>
          </a:xfrm>
          <a:prstGeom prst="rect">
            <a:avLst/>
          </a:pr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39107" name="Group 195"/>
          <p:cNvGrpSpPr>
            <a:grpSpLocks/>
          </p:cNvGrpSpPr>
          <p:nvPr userDrawn="1"/>
        </p:nvGrpSpPr>
        <p:grpSpPr bwMode="auto">
          <a:xfrm flipH="1">
            <a:off x="0" y="1628775"/>
            <a:ext cx="9153525" cy="5229225"/>
            <a:chOff x="0" y="1026"/>
            <a:chExt cx="5766" cy="3294"/>
          </a:xfrm>
        </p:grpSpPr>
        <p:pic>
          <p:nvPicPr>
            <p:cNvPr id="39108" name="Picture 196" descr="4"/>
            <p:cNvPicPr>
              <a:picLocks noChangeAspect="1" noChangeArrowheads="1"/>
            </p:cNvPicPr>
            <p:nvPr/>
          </p:nvPicPr>
          <p:blipFill>
            <a:blip r:embed="rId2">
              <a:lum bright="12000"/>
              <a:extLst>
                <a:ext uri="{28A0092B-C50C-407E-A947-70E740481C1C}">
                  <a14:useLocalDpi xmlns:a14="http://schemas.microsoft.com/office/drawing/2010/main" val="0"/>
                </a:ext>
              </a:extLst>
            </a:blip>
            <a:srcRect t="21571"/>
            <a:stretch>
              <a:fillRect/>
            </a:stretch>
          </p:blipFill>
          <p:spPr bwMode="gray">
            <a:xfrm flipH="1">
              <a:off x="0" y="1026"/>
              <a:ext cx="5766" cy="3294"/>
            </a:xfrm>
            <a:prstGeom prst="rect">
              <a:avLst/>
            </a:prstGeom>
            <a:noFill/>
            <a:extLst>
              <a:ext uri="{909E8E84-426E-40DD-AFC4-6F175D3DCCD1}">
                <a14:hiddenFill xmlns:a14="http://schemas.microsoft.com/office/drawing/2010/main">
                  <a:solidFill>
                    <a:srgbClr val="FFFFFF"/>
                  </a:solidFill>
                </a14:hiddenFill>
              </a:ext>
            </a:extLst>
          </p:spPr>
        </p:pic>
        <p:grpSp>
          <p:nvGrpSpPr>
            <p:cNvPr id="39109" name="Group 197"/>
            <p:cNvGrpSpPr>
              <a:grpSpLocks/>
            </p:cNvGrpSpPr>
            <p:nvPr/>
          </p:nvGrpSpPr>
          <p:grpSpPr bwMode="auto">
            <a:xfrm flipH="1">
              <a:off x="50" y="2478"/>
              <a:ext cx="2246" cy="1452"/>
              <a:chOff x="3470" y="391"/>
              <a:chExt cx="2246" cy="1452"/>
            </a:xfrm>
          </p:grpSpPr>
          <p:grpSp>
            <p:nvGrpSpPr>
              <p:cNvPr id="39110" name="Group 198"/>
              <p:cNvGrpSpPr>
                <a:grpSpLocks/>
              </p:cNvGrpSpPr>
              <p:nvPr/>
            </p:nvGrpSpPr>
            <p:grpSpPr bwMode="auto">
              <a:xfrm rot="6328305" flipH="1" flipV="1">
                <a:off x="4330" y="665"/>
                <a:ext cx="192" cy="187"/>
                <a:chOff x="1204" y="2187"/>
                <a:chExt cx="364" cy="357"/>
              </a:xfrm>
            </p:grpSpPr>
            <p:grpSp>
              <p:nvGrpSpPr>
                <p:cNvPr id="39111" name="Group 199"/>
                <p:cNvGrpSpPr>
                  <a:grpSpLocks/>
                </p:cNvGrpSpPr>
                <p:nvPr/>
              </p:nvGrpSpPr>
              <p:grpSpPr bwMode="auto">
                <a:xfrm rot="21289124" flipH="1">
                  <a:off x="1384" y="2187"/>
                  <a:ext cx="184" cy="336"/>
                  <a:chOff x="928" y="430"/>
                  <a:chExt cx="1925" cy="3521"/>
                </a:xfrm>
              </p:grpSpPr>
              <p:sp>
                <p:nvSpPr>
                  <p:cNvPr id="39112" name="Freeform 200"/>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3" name="Freeform 201"/>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4" name="Freeform 202"/>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115" name="Group 203"/>
                <p:cNvGrpSpPr>
                  <a:grpSpLocks/>
                </p:cNvGrpSpPr>
                <p:nvPr/>
              </p:nvGrpSpPr>
              <p:grpSpPr bwMode="auto">
                <a:xfrm rot="42792305">
                  <a:off x="1204" y="2208"/>
                  <a:ext cx="184" cy="336"/>
                  <a:chOff x="928" y="430"/>
                  <a:chExt cx="1925" cy="3521"/>
                </a:xfrm>
              </p:grpSpPr>
              <p:sp>
                <p:nvSpPr>
                  <p:cNvPr id="39116" name="Freeform 204"/>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7" name="Freeform 205"/>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18" name="Freeform 206"/>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119" name="Group 207"/>
              <p:cNvGrpSpPr>
                <a:grpSpLocks/>
              </p:cNvGrpSpPr>
              <p:nvPr/>
            </p:nvGrpSpPr>
            <p:grpSpPr bwMode="auto">
              <a:xfrm rot="1812194" flipH="1">
                <a:off x="3787" y="391"/>
                <a:ext cx="388" cy="453"/>
                <a:chOff x="3863" y="2473"/>
                <a:chExt cx="983" cy="1148"/>
              </a:xfrm>
            </p:grpSpPr>
            <p:grpSp>
              <p:nvGrpSpPr>
                <p:cNvPr id="39120" name="Group 208"/>
                <p:cNvGrpSpPr>
                  <a:grpSpLocks/>
                </p:cNvGrpSpPr>
                <p:nvPr/>
              </p:nvGrpSpPr>
              <p:grpSpPr bwMode="auto">
                <a:xfrm>
                  <a:off x="3863" y="2473"/>
                  <a:ext cx="983" cy="1148"/>
                  <a:chOff x="3863" y="2473"/>
                  <a:chExt cx="983" cy="1148"/>
                </a:xfrm>
              </p:grpSpPr>
              <p:grpSp>
                <p:nvGrpSpPr>
                  <p:cNvPr id="39121" name="Group 209"/>
                  <p:cNvGrpSpPr>
                    <a:grpSpLocks/>
                  </p:cNvGrpSpPr>
                  <p:nvPr/>
                </p:nvGrpSpPr>
                <p:grpSpPr bwMode="auto">
                  <a:xfrm rot="20092130" flipH="1">
                    <a:off x="4330" y="2473"/>
                    <a:ext cx="516" cy="926"/>
                    <a:chOff x="928" y="430"/>
                    <a:chExt cx="1925" cy="3521"/>
                  </a:xfrm>
                </p:grpSpPr>
                <p:sp>
                  <p:nvSpPr>
                    <p:cNvPr id="39122" name="Freeform 210"/>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23" name="Freeform 211"/>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24" name="Freeform 212"/>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125" name="Group 213"/>
                  <p:cNvGrpSpPr>
                    <a:grpSpLocks/>
                  </p:cNvGrpSpPr>
                  <p:nvPr/>
                </p:nvGrpSpPr>
                <p:grpSpPr bwMode="auto">
                  <a:xfrm rot="41632372">
                    <a:off x="3863" y="2695"/>
                    <a:ext cx="516" cy="926"/>
                    <a:chOff x="928" y="430"/>
                    <a:chExt cx="1925" cy="3521"/>
                  </a:xfrm>
                </p:grpSpPr>
                <p:sp>
                  <p:nvSpPr>
                    <p:cNvPr id="39126" name="Freeform 214"/>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27" name="Freeform 215"/>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28" name="Freeform 216"/>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129" name="Group 217"/>
                <p:cNvGrpSpPr>
                  <a:grpSpLocks/>
                </p:cNvGrpSpPr>
                <p:nvPr/>
              </p:nvGrpSpPr>
              <p:grpSpPr bwMode="auto">
                <a:xfrm rot="1750193">
                  <a:off x="4044" y="2688"/>
                  <a:ext cx="616" cy="718"/>
                  <a:chOff x="3863" y="2473"/>
                  <a:chExt cx="983" cy="1148"/>
                </a:xfrm>
              </p:grpSpPr>
              <p:grpSp>
                <p:nvGrpSpPr>
                  <p:cNvPr id="39130" name="Group 218"/>
                  <p:cNvGrpSpPr>
                    <a:grpSpLocks/>
                  </p:cNvGrpSpPr>
                  <p:nvPr/>
                </p:nvGrpSpPr>
                <p:grpSpPr bwMode="auto">
                  <a:xfrm rot="20092130" flipH="1">
                    <a:off x="4330" y="2473"/>
                    <a:ext cx="516" cy="926"/>
                    <a:chOff x="928" y="430"/>
                    <a:chExt cx="1925" cy="3521"/>
                  </a:xfrm>
                </p:grpSpPr>
                <p:sp>
                  <p:nvSpPr>
                    <p:cNvPr id="39131" name="Freeform 219"/>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32" name="Freeform 220"/>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33" name="Freeform 221"/>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134" name="Group 222"/>
                  <p:cNvGrpSpPr>
                    <a:grpSpLocks/>
                  </p:cNvGrpSpPr>
                  <p:nvPr/>
                </p:nvGrpSpPr>
                <p:grpSpPr bwMode="auto">
                  <a:xfrm rot="41632372">
                    <a:off x="3863" y="2695"/>
                    <a:ext cx="516" cy="926"/>
                    <a:chOff x="928" y="430"/>
                    <a:chExt cx="1925" cy="3521"/>
                  </a:xfrm>
                </p:grpSpPr>
                <p:sp>
                  <p:nvSpPr>
                    <p:cNvPr id="39135" name="Freeform 223"/>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36" name="Freeform 224"/>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37" name="Freeform 225"/>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39138" name="Group 226"/>
              <p:cNvGrpSpPr>
                <a:grpSpLocks/>
              </p:cNvGrpSpPr>
              <p:nvPr/>
            </p:nvGrpSpPr>
            <p:grpSpPr bwMode="auto">
              <a:xfrm rot="1812194" flipH="1">
                <a:off x="5057" y="663"/>
                <a:ext cx="659" cy="768"/>
                <a:chOff x="3863" y="2473"/>
                <a:chExt cx="983" cy="1148"/>
              </a:xfrm>
            </p:grpSpPr>
            <p:grpSp>
              <p:nvGrpSpPr>
                <p:cNvPr id="39139" name="Group 227"/>
                <p:cNvGrpSpPr>
                  <a:grpSpLocks/>
                </p:cNvGrpSpPr>
                <p:nvPr/>
              </p:nvGrpSpPr>
              <p:grpSpPr bwMode="auto">
                <a:xfrm>
                  <a:off x="3863" y="2473"/>
                  <a:ext cx="983" cy="1148"/>
                  <a:chOff x="3863" y="2473"/>
                  <a:chExt cx="983" cy="1148"/>
                </a:xfrm>
              </p:grpSpPr>
              <p:grpSp>
                <p:nvGrpSpPr>
                  <p:cNvPr id="39140" name="Group 228"/>
                  <p:cNvGrpSpPr>
                    <a:grpSpLocks/>
                  </p:cNvGrpSpPr>
                  <p:nvPr/>
                </p:nvGrpSpPr>
                <p:grpSpPr bwMode="auto">
                  <a:xfrm rot="20092130" flipH="1">
                    <a:off x="4330" y="2473"/>
                    <a:ext cx="516" cy="926"/>
                    <a:chOff x="928" y="430"/>
                    <a:chExt cx="1925" cy="3521"/>
                  </a:xfrm>
                </p:grpSpPr>
                <p:sp>
                  <p:nvSpPr>
                    <p:cNvPr id="39141" name="Freeform 229"/>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42" name="Freeform 230"/>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43" name="Freeform 231"/>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144" name="Group 232"/>
                  <p:cNvGrpSpPr>
                    <a:grpSpLocks/>
                  </p:cNvGrpSpPr>
                  <p:nvPr/>
                </p:nvGrpSpPr>
                <p:grpSpPr bwMode="auto">
                  <a:xfrm rot="41632372">
                    <a:off x="3863" y="2695"/>
                    <a:ext cx="516" cy="926"/>
                    <a:chOff x="928" y="430"/>
                    <a:chExt cx="1925" cy="3521"/>
                  </a:xfrm>
                </p:grpSpPr>
                <p:sp>
                  <p:nvSpPr>
                    <p:cNvPr id="39145" name="Freeform 233"/>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46" name="Freeform 234"/>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47" name="Freeform 235"/>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148" name="Group 236"/>
                <p:cNvGrpSpPr>
                  <a:grpSpLocks/>
                </p:cNvGrpSpPr>
                <p:nvPr/>
              </p:nvGrpSpPr>
              <p:grpSpPr bwMode="auto">
                <a:xfrm rot="1750193">
                  <a:off x="4044" y="2688"/>
                  <a:ext cx="616" cy="718"/>
                  <a:chOff x="3863" y="2473"/>
                  <a:chExt cx="983" cy="1148"/>
                </a:xfrm>
              </p:grpSpPr>
              <p:grpSp>
                <p:nvGrpSpPr>
                  <p:cNvPr id="39149" name="Group 237"/>
                  <p:cNvGrpSpPr>
                    <a:grpSpLocks/>
                  </p:cNvGrpSpPr>
                  <p:nvPr/>
                </p:nvGrpSpPr>
                <p:grpSpPr bwMode="auto">
                  <a:xfrm rot="20092130" flipH="1">
                    <a:off x="4330" y="2473"/>
                    <a:ext cx="516" cy="926"/>
                    <a:chOff x="928" y="430"/>
                    <a:chExt cx="1925" cy="3521"/>
                  </a:xfrm>
                </p:grpSpPr>
                <p:sp>
                  <p:nvSpPr>
                    <p:cNvPr id="39150" name="Freeform 238"/>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51" name="Freeform 239"/>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52" name="Freeform 240"/>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153" name="Group 241"/>
                  <p:cNvGrpSpPr>
                    <a:grpSpLocks/>
                  </p:cNvGrpSpPr>
                  <p:nvPr/>
                </p:nvGrpSpPr>
                <p:grpSpPr bwMode="auto">
                  <a:xfrm rot="41632372">
                    <a:off x="3863" y="2695"/>
                    <a:ext cx="516" cy="926"/>
                    <a:chOff x="928" y="430"/>
                    <a:chExt cx="1925" cy="3521"/>
                  </a:xfrm>
                </p:grpSpPr>
                <p:sp>
                  <p:nvSpPr>
                    <p:cNvPr id="39154" name="Freeform 242"/>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55" name="Freeform 243"/>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56" name="Freeform 244"/>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39157" name="Group 245"/>
              <p:cNvGrpSpPr>
                <a:grpSpLocks/>
              </p:cNvGrpSpPr>
              <p:nvPr/>
            </p:nvGrpSpPr>
            <p:grpSpPr bwMode="auto">
              <a:xfrm rot="2938033" flipH="1">
                <a:off x="4828" y="722"/>
                <a:ext cx="265" cy="309"/>
                <a:chOff x="3863" y="2473"/>
                <a:chExt cx="983" cy="1148"/>
              </a:xfrm>
            </p:grpSpPr>
            <p:grpSp>
              <p:nvGrpSpPr>
                <p:cNvPr id="39158" name="Group 246"/>
                <p:cNvGrpSpPr>
                  <a:grpSpLocks/>
                </p:cNvGrpSpPr>
                <p:nvPr/>
              </p:nvGrpSpPr>
              <p:grpSpPr bwMode="auto">
                <a:xfrm>
                  <a:off x="3863" y="2473"/>
                  <a:ext cx="983" cy="1148"/>
                  <a:chOff x="3863" y="2473"/>
                  <a:chExt cx="983" cy="1148"/>
                </a:xfrm>
              </p:grpSpPr>
              <p:grpSp>
                <p:nvGrpSpPr>
                  <p:cNvPr id="39159" name="Group 247"/>
                  <p:cNvGrpSpPr>
                    <a:grpSpLocks/>
                  </p:cNvGrpSpPr>
                  <p:nvPr/>
                </p:nvGrpSpPr>
                <p:grpSpPr bwMode="auto">
                  <a:xfrm rot="20092130" flipH="1">
                    <a:off x="4330" y="2473"/>
                    <a:ext cx="516" cy="926"/>
                    <a:chOff x="928" y="430"/>
                    <a:chExt cx="1925" cy="3521"/>
                  </a:xfrm>
                </p:grpSpPr>
                <p:sp>
                  <p:nvSpPr>
                    <p:cNvPr id="39160" name="Freeform 248"/>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61" name="Freeform 249"/>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62" name="Freeform 250"/>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163" name="Group 251"/>
                  <p:cNvGrpSpPr>
                    <a:grpSpLocks/>
                  </p:cNvGrpSpPr>
                  <p:nvPr/>
                </p:nvGrpSpPr>
                <p:grpSpPr bwMode="auto">
                  <a:xfrm rot="41632372">
                    <a:off x="3863" y="2695"/>
                    <a:ext cx="516" cy="926"/>
                    <a:chOff x="928" y="430"/>
                    <a:chExt cx="1925" cy="3521"/>
                  </a:xfrm>
                </p:grpSpPr>
                <p:sp>
                  <p:nvSpPr>
                    <p:cNvPr id="39164" name="Freeform 252"/>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65" name="Freeform 253"/>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66" name="Freeform 254"/>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167" name="Group 255"/>
                <p:cNvGrpSpPr>
                  <a:grpSpLocks/>
                </p:cNvGrpSpPr>
                <p:nvPr/>
              </p:nvGrpSpPr>
              <p:grpSpPr bwMode="auto">
                <a:xfrm rot="1750193">
                  <a:off x="4044" y="2688"/>
                  <a:ext cx="616" cy="718"/>
                  <a:chOff x="3863" y="2473"/>
                  <a:chExt cx="983" cy="1148"/>
                </a:xfrm>
              </p:grpSpPr>
              <p:grpSp>
                <p:nvGrpSpPr>
                  <p:cNvPr id="39168" name="Group 256"/>
                  <p:cNvGrpSpPr>
                    <a:grpSpLocks/>
                  </p:cNvGrpSpPr>
                  <p:nvPr/>
                </p:nvGrpSpPr>
                <p:grpSpPr bwMode="auto">
                  <a:xfrm rot="20092130" flipH="1">
                    <a:off x="4330" y="2473"/>
                    <a:ext cx="516" cy="926"/>
                    <a:chOff x="928" y="430"/>
                    <a:chExt cx="1925" cy="3521"/>
                  </a:xfrm>
                </p:grpSpPr>
                <p:sp>
                  <p:nvSpPr>
                    <p:cNvPr id="39169" name="Freeform 257"/>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70" name="Freeform 258"/>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71" name="Freeform 259"/>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172" name="Group 260"/>
                  <p:cNvGrpSpPr>
                    <a:grpSpLocks/>
                  </p:cNvGrpSpPr>
                  <p:nvPr/>
                </p:nvGrpSpPr>
                <p:grpSpPr bwMode="auto">
                  <a:xfrm rot="41632372">
                    <a:off x="3863" y="2695"/>
                    <a:ext cx="516" cy="926"/>
                    <a:chOff x="928" y="430"/>
                    <a:chExt cx="1925" cy="3521"/>
                  </a:xfrm>
                </p:grpSpPr>
                <p:sp>
                  <p:nvSpPr>
                    <p:cNvPr id="39173" name="Freeform 261"/>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74" name="Freeform 262"/>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75" name="Freeform 263"/>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39176" name="Group 264"/>
              <p:cNvGrpSpPr>
                <a:grpSpLocks/>
              </p:cNvGrpSpPr>
              <p:nvPr/>
            </p:nvGrpSpPr>
            <p:grpSpPr bwMode="auto">
              <a:xfrm rot="2938033" flipH="1">
                <a:off x="3492" y="777"/>
                <a:ext cx="265" cy="309"/>
                <a:chOff x="3863" y="2473"/>
                <a:chExt cx="983" cy="1148"/>
              </a:xfrm>
            </p:grpSpPr>
            <p:grpSp>
              <p:nvGrpSpPr>
                <p:cNvPr id="39177" name="Group 265"/>
                <p:cNvGrpSpPr>
                  <a:grpSpLocks/>
                </p:cNvGrpSpPr>
                <p:nvPr/>
              </p:nvGrpSpPr>
              <p:grpSpPr bwMode="auto">
                <a:xfrm>
                  <a:off x="3863" y="2473"/>
                  <a:ext cx="983" cy="1148"/>
                  <a:chOff x="3863" y="2473"/>
                  <a:chExt cx="983" cy="1148"/>
                </a:xfrm>
              </p:grpSpPr>
              <p:grpSp>
                <p:nvGrpSpPr>
                  <p:cNvPr id="39178" name="Group 266"/>
                  <p:cNvGrpSpPr>
                    <a:grpSpLocks/>
                  </p:cNvGrpSpPr>
                  <p:nvPr/>
                </p:nvGrpSpPr>
                <p:grpSpPr bwMode="auto">
                  <a:xfrm rot="20092130" flipH="1">
                    <a:off x="4330" y="2473"/>
                    <a:ext cx="516" cy="926"/>
                    <a:chOff x="928" y="430"/>
                    <a:chExt cx="1925" cy="3521"/>
                  </a:xfrm>
                </p:grpSpPr>
                <p:sp>
                  <p:nvSpPr>
                    <p:cNvPr id="39179" name="Freeform 267"/>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80" name="Freeform 268"/>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81" name="Freeform 269"/>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182" name="Group 270"/>
                  <p:cNvGrpSpPr>
                    <a:grpSpLocks/>
                  </p:cNvGrpSpPr>
                  <p:nvPr/>
                </p:nvGrpSpPr>
                <p:grpSpPr bwMode="auto">
                  <a:xfrm rot="41632372">
                    <a:off x="3863" y="2695"/>
                    <a:ext cx="516" cy="926"/>
                    <a:chOff x="928" y="430"/>
                    <a:chExt cx="1925" cy="3521"/>
                  </a:xfrm>
                </p:grpSpPr>
                <p:sp>
                  <p:nvSpPr>
                    <p:cNvPr id="39183" name="Freeform 271"/>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84" name="Freeform 272"/>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85" name="Freeform 273"/>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186" name="Group 274"/>
                <p:cNvGrpSpPr>
                  <a:grpSpLocks/>
                </p:cNvGrpSpPr>
                <p:nvPr/>
              </p:nvGrpSpPr>
              <p:grpSpPr bwMode="auto">
                <a:xfrm rot="1750193">
                  <a:off x="4044" y="2688"/>
                  <a:ext cx="616" cy="718"/>
                  <a:chOff x="3863" y="2473"/>
                  <a:chExt cx="983" cy="1148"/>
                </a:xfrm>
              </p:grpSpPr>
              <p:grpSp>
                <p:nvGrpSpPr>
                  <p:cNvPr id="39187" name="Group 275"/>
                  <p:cNvGrpSpPr>
                    <a:grpSpLocks/>
                  </p:cNvGrpSpPr>
                  <p:nvPr/>
                </p:nvGrpSpPr>
                <p:grpSpPr bwMode="auto">
                  <a:xfrm rot="20092130" flipH="1">
                    <a:off x="4330" y="2473"/>
                    <a:ext cx="516" cy="926"/>
                    <a:chOff x="928" y="430"/>
                    <a:chExt cx="1925" cy="3521"/>
                  </a:xfrm>
                </p:grpSpPr>
                <p:sp>
                  <p:nvSpPr>
                    <p:cNvPr id="39188" name="Freeform 276"/>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89" name="Freeform 277"/>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90" name="Freeform 278"/>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191" name="Group 279"/>
                  <p:cNvGrpSpPr>
                    <a:grpSpLocks/>
                  </p:cNvGrpSpPr>
                  <p:nvPr/>
                </p:nvGrpSpPr>
                <p:grpSpPr bwMode="auto">
                  <a:xfrm rot="41632372">
                    <a:off x="3863" y="2695"/>
                    <a:ext cx="516" cy="926"/>
                    <a:chOff x="928" y="430"/>
                    <a:chExt cx="1925" cy="3521"/>
                  </a:xfrm>
                </p:grpSpPr>
                <p:sp>
                  <p:nvSpPr>
                    <p:cNvPr id="39192" name="Freeform 280"/>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93" name="Freeform 281"/>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94" name="Freeform 282"/>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39195" name="Group 283"/>
              <p:cNvGrpSpPr>
                <a:grpSpLocks/>
              </p:cNvGrpSpPr>
              <p:nvPr/>
            </p:nvGrpSpPr>
            <p:grpSpPr bwMode="auto">
              <a:xfrm rot="652259" flipH="1" flipV="1">
                <a:off x="4347" y="1387"/>
                <a:ext cx="129" cy="126"/>
                <a:chOff x="1204" y="2187"/>
                <a:chExt cx="364" cy="357"/>
              </a:xfrm>
            </p:grpSpPr>
            <p:grpSp>
              <p:nvGrpSpPr>
                <p:cNvPr id="39196" name="Group 284"/>
                <p:cNvGrpSpPr>
                  <a:grpSpLocks/>
                </p:cNvGrpSpPr>
                <p:nvPr/>
              </p:nvGrpSpPr>
              <p:grpSpPr bwMode="auto">
                <a:xfrm rot="21289124" flipH="1">
                  <a:off x="1384" y="2187"/>
                  <a:ext cx="184" cy="336"/>
                  <a:chOff x="928" y="430"/>
                  <a:chExt cx="1925" cy="3521"/>
                </a:xfrm>
              </p:grpSpPr>
              <p:sp>
                <p:nvSpPr>
                  <p:cNvPr id="39197" name="Freeform 285"/>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98" name="Freeform 286"/>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199" name="Freeform 287"/>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200" name="Group 288"/>
                <p:cNvGrpSpPr>
                  <a:grpSpLocks/>
                </p:cNvGrpSpPr>
                <p:nvPr/>
              </p:nvGrpSpPr>
              <p:grpSpPr bwMode="auto">
                <a:xfrm rot="42792305">
                  <a:off x="1204" y="2208"/>
                  <a:ext cx="184" cy="336"/>
                  <a:chOff x="928" y="430"/>
                  <a:chExt cx="1925" cy="3521"/>
                </a:xfrm>
              </p:grpSpPr>
              <p:sp>
                <p:nvSpPr>
                  <p:cNvPr id="39201" name="Freeform 289"/>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02" name="Freeform 290"/>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03" name="Freeform 291"/>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204" name="Group 292"/>
              <p:cNvGrpSpPr>
                <a:grpSpLocks/>
              </p:cNvGrpSpPr>
              <p:nvPr/>
            </p:nvGrpSpPr>
            <p:grpSpPr bwMode="auto">
              <a:xfrm rot="2984075" flipH="1" flipV="1">
                <a:off x="4478" y="1550"/>
                <a:ext cx="298" cy="288"/>
                <a:chOff x="1204" y="2187"/>
                <a:chExt cx="364" cy="357"/>
              </a:xfrm>
            </p:grpSpPr>
            <p:grpSp>
              <p:nvGrpSpPr>
                <p:cNvPr id="39205" name="Group 293"/>
                <p:cNvGrpSpPr>
                  <a:grpSpLocks/>
                </p:cNvGrpSpPr>
                <p:nvPr/>
              </p:nvGrpSpPr>
              <p:grpSpPr bwMode="auto">
                <a:xfrm rot="21289124" flipH="1">
                  <a:off x="1384" y="2187"/>
                  <a:ext cx="184" cy="336"/>
                  <a:chOff x="928" y="430"/>
                  <a:chExt cx="1925" cy="3521"/>
                </a:xfrm>
              </p:grpSpPr>
              <p:sp>
                <p:nvSpPr>
                  <p:cNvPr id="39206" name="Freeform 294"/>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07" name="Freeform 295"/>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08" name="Freeform 296"/>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209" name="Group 297"/>
                <p:cNvGrpSpPr>
                  <a:grpSpLocks/>
                </p:cNvGrpSpPr>
                <p:nvPr/>
              </p:nvGrpSpPr>
              <p:grpSpPr bwMode="auto">
                <a:xfrm rot="42792305">
                  <a:off x="1204" y="2208"/>
                  <a:ext cx="184" cy="336"/>
                  <a:chOff x="928" y="430"/>
                  <a:chExt cx="1925" cy="3521"/>
                </a:xfrm>
              </p:grpSpPr>
              <p:sp>
                <p:nvSpPr>
                  <p:cNvPr id="39210" name="Freeform 298"/>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11" name="Freeform 299"/>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12" name="Freeform 300"/>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213" name="Group 301"/>
              <p:cNvGrpSpPr>
                <a:grpSpLocks/>
              </p:cNvGrpSpPr>
              <p:nvPr/>
            </p:nvGrpSpPr>
            <p:grpSpPr bwMode="auto">
              <a:xfrm rot="-3744968" flipH="1" flipV="1">
                <a:off x="4484" y="965"/>
                <a:ext cx="364" cy="667"/>
                <a:chOff x="928" y="430"/>
                <a:chExt cx="1925" cy="3521"/>
              </a:xfrm>
            </p:grpSpPr>
            <p:sp>
              <p:nvSpPr>
                <p:cNvPr id="39214" name="Freeform 302"/>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6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15" name="Freeform 303"/>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6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16" name="Freeform 304"/>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6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217" name="Group 305"/>
              <p:cNvGrpSpPr>
                <a:grpSpLocks/>
              </p:cNvGrpSpPr>
              <p:nvPr/>
            </p:nvGrpSpPr>
            <p:grpSpPr bwMode="auto">
              <a:xfrm rot="652259" flipH="1" flipV="1">
                <a:off x="4888" y="1591"/>
                <a:ext cx="216" cy="208"/>
                <a:chOff x="1204" y="2187"/>
                <a:chExt cx="364" cy="357"/>
              </a:xfrm>
            </p:grpSpPr>
            <p:grpSp>
              <p:nvGrpSpPr>
                <p:cNvPr id="39218" name="Group 306"/>
                <p:cNvGrpSpPr>
                  <a:grpSpLocks/>
                </p:cNvGrpSpPr>
                <p:nvPr/>
              </p:nvGrpSpPr>
              <p:grpSpPr bwMode="auto">
                <a:xfrm rot="21289124" flipH="1">
                  <a:off x="1384" y="2187"/>
                  <a:ext cx="184" cy="336"/>
                  <a:chOff x="928" y="430"/>
                  <a:chExt cx="1925" cy="3521"/>
                </a:xfrm>
              </p:grpSpPr>
              <p:sp>
                <p:nvSpPr>
                  <p:cNvPr id="39219" name="Freeform 307"/>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20" name="Freeform 308"/>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21" name="Freeform 309"/>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222" name="Group 310"/>
                <p:cNvGrpSpPr>
                  <a:grpSpLocks/>
                </p:cNvGrpSpPr>
                <p:nvPr/>
              </p:nvGrpSpPr>
              <p:grpSpPr bwMode="auto">
                <a:xfrm rot="42792305">
                  <a:off x="1204" y="2208"/>
                  <a:ext cx="184" cy="336"/>
                  <a:chOff x="928" y="430"/>
                  <a:chExt cx="1925" cy="3521"/>
                </a:xfrm>
              </p:grpSpPr>
              <p:sp>
                <p:nvSpPr>
                  <p:cNvPr id="39223" name="Freeform 311"/>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24" name="Freeform 312"/>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25" name="Freeform 313"/>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226" name="Group 314"/>
              <p:cNvGrpSpPr>
                <a:grpSpLocks/>
              </p:cNvGrpSpPr>
              <p:nvPr/>
            </p:nvGrpSpPr>
            <p:grpSpPr bwMode="auto">
              <a:xfrm rot="4433406" flipH="1" flipV="1">
                <a:off x="4769" y="979"/>
                <a:ext cx="470" cy="455"/>
                <a:chOff x="1204" y="2187"/>
                <a:chExt cx="364" cy="357"/>
              </a:xfrm>
            </p:grpSpPr>
            <p:grpSp>
              <p:nvGrpSpPr>
                <p:cNvPr id="39227" name="Group 315"/>
                <p:cNvGrpSpPr>
                  <a:grpSpLocks/>
                </p:cNvGrpSpPr>
                <p:nvPr/>
              </p:nvGrpSpPr>
              <p:grpSpPr bwMode="auto">
                <a:xfrm rot="21289124" flipH="1">
                  <a:off x="1384" y="2187"/>
                  <a:ext cx="184" cy="336"/>
                  <a:chOff x="928" y="430"/>
                  <a:chExt cx="1925" cy="3521"/>
                </a:xfrm>
              </p:grpSpPr>
              <p:sp>
                <p:nvSpPr>
                  <p:cNvPr id="39228" name="Freeform 316"/>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29" name="Freeform 317"/>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30" name="Freeform 318"/>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231" name="Group 319"/>
                <p:cNvGrpSpPr>
                  <a:grpSpLocks/>
                </p:cNvGrpSpPr>
                <p:nvPr/>
              </p:nvGrpSpPr>
              <p:grpSpPr bwMode="auto">
                <a:xfrm rot="42792305">
                  <a:off x="1204" y="2208"/>
                  <a:ext cx="184" cy="336"/>
                  <a:chOff x="928" y="430"/>
                  <a:chExt cx="1925" cy="3521"/>
                </a:xfrm>
              </p:grpSpPr>
              <p:sp>
                <p:nvSpPr>
                  <p:cNvPr id="39232" name="Freeform 320"/>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33" name="Freeform 321"/>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34" name="Freeform 322"/>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235" name="Group 323"/>
              <p:cNvGrpSpPr>
                <a:grpSpLocks/>
              </p:cNvGrpSpPr>
              <p:nvPr/>
            </p:nvGrpSpPr>
            <p:grpSpPr bwMode="auto">
              <a:xfrm rot="18329608" flipH="1">
                <a:off x="4606" y="816"/>
                <a:ext cx="200" cy="329"/>
                <a:chOff x="928" y="430"/>
                <a:chExt cx="1925" cy="3521"/>
              </a:xfrm>
            </p:grpSpPr>
            <p:sp>
              <p:nvSpPr>
                <p:cNvPr id="39236" name="Freeform 324"/>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6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37" name="Freeform 325"/>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6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38" name="Freeform 326"/>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60001"/>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239" name="Group 327"/>
              <p:cNvGrpSpPr>
                <a:grpSpLocks/>
              </p:cNvGrpSpPr>
              <p:nvPr/>
            </p:nvGrpSpPr>
            <p:grpSpPr bwMode="auto">
              <a:xfrm rot="2938033" flipH="1">
                <a:off x="5261" y="1548"/>
                <a:ext cx="265" cy="309"/>
                <a:chOff x="3863" y="2473"/>
                <a:chExt cx="983" cy="1148"/>
              </a:xfrm>
            </p:grpSpPr>
            <p:grpSp>
              <p:nvGrpSpPr>
                <p:cNvPr id="39240" name="Group 328"/>
                <p:cNvGrpSpPr>
                  <a:grpSpLocks/>
                </p:cNvGrpSpPr>
                <p:nvPr/>
              </p:nvGrpSpPr>
              <p:grpSpPr bwMode="auto">
                <a:xfrm>
                  <a:off x="3863" y="2473"/>
                  <a:ext cx="983" cy="1148"/>
                  <a:chOff x="3863" y="2473"/>
                  <a:chExt cx="983" cy="1148"/>
                </a:xfrm>
              </p:grpSpPr>
              <p:grpSp>
                <p:nvGrpSpPr>
                  <p:cNvPr id="39241" name="Group 329"/>
                  <p:cNvGrpSpPr>
                    <a:grpSpLocks/>
                  </p:cNvGrpSpPr>
                  <p:nvPr/>
                </p:nvGrpSpPr>
                <p:grpSpPr bwMode="auto">
                  <a:xfrm rot="20092130" flipH="1">
                    <a:off x="4330" y="2473"/>
                    <a:ext cx="516" cy="926"/>
                    <a:chOff x="928" y="430"/>
                    <a:chExt cx="1925" cy="3521"/>
                  </a:xfrm>
                </p:grpSpPr>
                <p:sp>
                  <p:nvSpPr>
                    <p:cNvPr id="39242" name="Freeform 330"/>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43" name="Freeform 331"/>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44" name="Freeform 332"/>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245" name="Group 333"/>
                  <p:cNvGrpSpPr>
                    <a:grpSpLocks/>
                  </p:cNvGrpSpPr>
                  <p:nvPr/>
                </p:nvGrpSpPr>
                <p:grpSpPr bwMode="auto">
                  <a:xfrm rot="41632372">
                    <a:off x="3863" y="2695"/>
                    <a:ext cx="516" cy="926"/>
                    <a:chOff x="928" y="430"/>
                    <a:chExt cx="1925" cy="3521"/>
                  </a:xfrm>
                </p:grpSpPr>
                <p:sp>
                  <p:nvSpPr>
                    <p:cNvPr id="39246" name="Freeform 334"/>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47" name="Freeform 335"/>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48" name="Freeform 336"/>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249" name="Group 337"/>
                <p:cNvGrpSpPr>
                  <a:grpSpLocks/>
                </p:cNvGrpSpPr>
                <p:nvPr/>
              </p:nvGrpSpPr>
              <p:grpSpPr bwMode="auto">
                <a:xfrm rot="1750193">
                  <a:off x="4044" y="2688"/>
                  <a:ext cx="616" cy="718"/>
                  <a:chOff x="3863" y="2473"/>
                  <a:chExt cx="983" cy="1148"/>
                </a:xfrm>
              </p:grpSpPr>
              <p:grpSp>
                <p:nvGrpSpPr>
                  <p:cNvPr id="39250" name="Group 338"/>
                  <p:cNvGrpSpPr>
                    <a:grpSpLocks/>
                  </p:cNvGrpSpPr>
                  <p:nvPr/>
                </p:nvGrpSpPr>
                <p:grpSpPr bwMode="auto">
                  <a:xfrm rot="20092130" flipH="1">
                    <a:off x="4330" y="2473"/>
                    <a:ext cx="516" cy="926"/>
                    <a:chOff x="928" y="430"/>
                    <a:chExt cx="1925" cy="3521"/>
                  </a:xfrm>
                </p:grpSpPr>
                <p:sp>
                  <p:nvSpPr>
                    <p:cNvPr id="39251" name="Freeform 339"/>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52" name="Freeform 340"/>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53" name="Freeform 341"/>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254" name="Group 342"/>
                  <p:cNvGrpSpPr>
                    <a:grpSpLocks/>
                  </p:cNvGrpSpPr>
                  <p:nvPr/>
                </p:nvGrpSpPr>
                <p:grpSpPr bwMode="auto">
                  <a:xfrm rot="41632372">
                    <a:off x="3863" y="2695"/>
                    <a:ext cx="516" cy="926"/>
                    <a:chOff x="928" y="430"/>
                    <a:chExt cx="1925" cy="3521"/>
                  </a:xfrm>
                </p:grpSpPr>
                <p:sp>
                  <p:nvSpPr>
                    <p:cNvPr id="39255" name="Freeform 343"/>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56" name="Freeform 344"/>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57" name="Freeform 345"/>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nvGrpSpPr>
              <p:cNvPr id="39258" name="Group 346"/>
              <p:cNvGrpSpPr>
                <a:grpSpLocks/>
              </p:cNvGrpSpPr>
              <p:nvPr/>
            </p:nvGrpSpPr>
            <p:grpSpPr bwMode="auto">
              <a:xfrm rot="1812194" flipH="1">
                <a:off x="3923" y="890"/>
                <a:ext cx="388" cy="453"/>
                <a:chOff x="3863" y="2473"/>
                <a:chExt cx="983" cy="1148"/>
              </a:xfrm>
            </p:grpSpPr>
            <p:grpSp>
              <p:nvGrpSpPr>
                <p:cNvPr id="39259" name="Group 347"/>
                <p:cNvGrpSpPr>
                  <a:grpSpLocks/>
                </p:cNvGrpSpPr>
                <p:nvPr/>
              </p:nvGrpSpPr>
              <p:grpSpPr bwMode="auto">
                <a:xfrm>
                  <a:off x="3863" y="2473"/>
                  <a:ext cx="983" cy="1148"/>
                  <a:chOff x="3863" y="2473"/>
                  <a:chExt cx="983" cy="1148"/>
                </a:xfrm>
              </p:grpSpPr>
              <p:grpSp>
                <p:nvGrpSpPr>
                  <p:cNvPr id="39260" name="Group 348"/>
                  <p:cNvGrpSpPr>
                    <a:grpSpLocks/>
                  </p:cNvGrpSpPr>
                  <p:nvPr/>
                </p:nvGrpSpPr>
                <p:grpSpPr bwMode="auto">
                  <a:xfrm rot="20092130" flipH="1">
                    <a:off x="4330" y="2473"/>
                    <a:ext cx="516" cy="926"/>
                    <a:chOff x="928" y="430"/>
                    <a:chExt cx="1925" cy="3521"/>
                  </a:xfrm>
                </p:grpSpPr>
                <p:sp>
                  <p:nvSpPr>
                    <p:cNvPr id="39261" name="Freeform 349"/>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62" name="Freeform 350"/>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63" name="Freeform 351"/>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264" name="Group 352"/>
                  <p:cNvGrpSpPr>
                    <a:grpSpLocks/>
                  </p:cNvGrpSpPr>
                  <p:nvPr/>
                </p:nvGrpSpPr>
                <p:grpSpPr bwMode="auto">
                  <a:xfrm rot="41632372">
                    <a:off x="3863" y="2695"/>
                    <a:ext cx="516" cy="926"/>
                    <a:chOff x="928" y="430"/>
                    <a:chExt cx="1925" cy="3521"/>
                  </a:xfrm>
                </p:grpSpPr>
                <p:sp>
                  <p:nvSpPr>
                    <p:cNvPr id="39265" name="Freeform 353"/>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66" name="Freeform 354"/>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67" name="Freeform 355"/>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50000"/>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268" name="Group 356"/>
                <p:cNvGrpSpPr>
                  <a:grpSpLocks/>
                </p:cNvGrpSpPr>
                <p:nvPr/>
              </p:nvGrpSpPr>
              <p:grpSpPr bwMode="auto">
                <a:xfrm rot="1750193">
                  <a:off x="4044" y="2688"/>
                  <a:ext cx="616" cy="718"/>
                  <a:chOff x="3863" y="2473"/>
                  <a:chExt cx="983" cy="1148"/>
                </a:xfrm>
              </p:grpSpPr>
              <p:grpSp>
                <p:nvGrpSpPr>
                  <p:cNvPr id="39269" name="Group 357"/>
                  <p:cNvGrpSpPr>
                    <a:grpSpLocks/>
                  </p:cNvGrpSpPr>
                  <p:nvPr/>
                </p:nvGrpSpPr>
                <p:grpSpPr bwMode="auto">
                  <a:xfrm rot="20092130" flipH="1">
                    <a:off x="4330" y="2473"/>
                    <a:ext cx="516" cy="926"/>
                    <a:chOff x="928" y="430"/>
                    <a:chExt cx="1925" cy="3521"/>
                  </a:xfrm>
                </p:grpSpPr>
                <p:sp>
                  <p:nvSpPr>
                    <p:cNvPr id="39270" name="Freeform 358"/>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71" name="Freeform 359"/>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72" name="Freeform 360"/>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nvGrpSpPr>
                  <p:cNvPr id="39273" name="Group 361"/>
                  <p:cNvGrpSpPr>
                    <a:grpSpLocks/>
                  </p:cNvGrpSpPr>
                  <p:nvPr/>
                </p:nvGrpSpPr>
                <p:grpSpPr bwMode="auto">
                  <a:xfrm rot="41632372">
                    <a:off x="3863" y="2695"/>
                    <a:ext cx="516" cy="926"/>
                    <a:chOff x="928" y="430"/>
                    <a:chExt cx="1925" cy="3521"/>
                  </a:xfrm>
                </p:grpSpPr>
                <p:sp>
                  <p:nvSpPr>
                    <p:cNvPr id="39274" name="Freeform 362"/>
                    <p:cNvSpPr>
                      <a:spLocks/>
                    </p:cNvSpPr>
                    <p:nvPr/>
                  </p:nvSpPr>
                  <p:spPr bwMode="gray">
                    <a:xfrm>
                      <a:off x="1621" y="430"/>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75" name="Freeform 363"/>
                    <p:cNvSpPr>
                      <a:spLocks/>
                    </p:cNvSpPr>
                    <p:nvPr/>
                  </p:nvSpPr>
                  <p:spPr bwMode="gray">
                    <a:xfrm rot="-3441481">
                      <a:off x="1161" y="1376"/>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9276" name="Freeform 364"/>
                    <p:cNvSpPr>
                      <a:spLocks/>
                    </p:cNvSpPr>
                    <p:nvPr/>
                  </p:nvSpPr>
                  <p:spPr bwMode="gray">
                    <a:xfrm flipV="1">
                      <a:off x="1610" y="2254"/>
                      <a:ext cx="1232" cy="1697"/>
                    </a:xfrm>
                    <a:custGeom>
                      <a:avLst/>
                      <a:gdLst>
                        <a:gd name="T0" fmla="*/ 1212 w 1232"/>
                        <a:gd name="T1" fmla="*/ 1697 h 1697"/>
                        <a:gd name="T2" fmla="*/ 335 w 1232"/>
                        <a:gd name="T3" fmla="*/ 951 h 1697"/>
                        <a:gd name="T4" fmla="*/ 167 w 1232"/>
                        <a:gd name="T5" fmla="*/ 47 h 1697"/>
                        <a:gd name="T6" fmla="*/ 910 w 1232"/>
                        <a:gd name="T7" fmla="*/ 545 h 1697"/>
                        <a:gd name="T8" fmla="*/ 1212 w 1232"/>
                        <a:gd name="T9" fmla="*/ 1697 h 1697"/>
                      </a:gdLst>
                      <a:ahLst/>
                      <a:cxnLst>
                        <a:cxn ang="0">
                          <a:pos x="T0" y="T1"/>
                        </a:cxn>
                        <a:cxn ang="0">
                          <a:pos x="T2" y="T3"/>
                        </a:cxn>
                        <a:cxn ang="0">
                          <a:pos x="T4" y="T5"/>
                        </a:cxn>
                        <a:cxn ang="0">
                          <a:pos x="T6" y="T7"/>
                        </a:cxn>
                        <a:cxn ang="0">
                          <a:pos x="T8" y="T9"/>
                        </a:cxn>
                      </a:cxnLst>
                      <a:rect l="0" t="0" r="r" b="b"/>
                      <a:pathLst>
                        <a:path w="1232" h="1697">
                          <a:moveTo>
                            <a:pt x="1212" y="1697"/>
                          </a:moveTo>
                          <a:cubicBezTo>
                            <a:pt x="1024" y="1657"/>
                            <a:pt x="536" y="1219"/>
                            <a:pt x="335" y="951"/>
                          </a:cubicBezTo>
                          <a:cubicBezTo>
                            <a:pt x="228" y="817"/>
                            <a:pt x="0" y="389"/>
                            <a:pt x="167" y="47"/>
                          </a:cubicBezTo>
                          <a:cubicBezTo>
                            <a:pt x="488" y="0"/>
                            <a:pt x="762" y="306"/>
                            <a:pt x="910" y="545"/>
                          </a:cubicBezTo>
                          <a:cubicBezTo>
                            <a:pt x="1058" y="784"/>
                            <a:pt x="1232" y="1517"/>
                            <a:pt x="1212" y="1697"/>
                          </a:cubicBezTo>
                          <a:close/>
                        </a:path>
                      </a:pathLst>
                    </a:custGeom>
                    <a:solidFill>
                      <a:srgbClr val="FFFFFF">
                        <a:alpha val="89999"/>
                      </a:srgbClr>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grpSp>
      </p:grpSp>
      <p:grpSp>
        <p:nvGrpSpPr>
          <p:cNvPr id="39277" name="Group 365"/>
          <p:cNvGrpSpPr>
            <a:grpSpLocks/>
          </p:cNvGrpSpPr>
          <p:nvPr userDrawn="1"/>
        </p:nvGrpSpPr>
        <p:grpSpPr bwMode="auto">
          <a:xfrm>
            <a:off x="0" y="0"/>
            <a:ext cx="9153525" cy="4392613"/>
            <a:chOff x="0" y="0"/>
            <a:chExt cx="5766" cy="2767"/>
          </a:xfrm>
        </p:grpSpPr>
        <p:pic>
          <p:nvPicPr>
            <p:cNvPr id="39279" name="Picture 367" descr="6"/>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gray">
            <a:xfrm>
              <a:off x="0" y="0"/>
              <a:ext cx="5760" cy="2526"/>
            </a:xfrm>
            <a:prstGeom prst="rect">
              <a:avLst/>
            </a:prstGeom>
            <a:noFill/>
            <a:extLst>
              <a:ext uri="{909E8E84-426E-40DD-AFC4-6F175D3DCCD1}">
                <a14:hiddenFill xmlns:a14="http://schemas.microsoft.com/office/drawing/2010/main">
                  <a:solidFill>
                    <a:srgbClr val="FFFFFF"/>
                  </a:solidFill>
                </a14:hiddenFill>
              </a:ext>
            </a:extLst>
          </p:spPr>
        </p:pic>
        <p:grpSp>
          <p:nvGrpSpPr>
            <p:cNvPr id="39281" name="Group 369"/>
            <p:cNvGrpSpPr>
              <a:grpSpLocks/>
            </p:cNvGrpSpPr>
            <p:nvPr/>
          </p:nvGrpSpPr>
          <p:grpSpPr bwMode="auto">
            <a:xfrm flipH="1">
              <a:off x="18" y="391"/>
              <a:ext cx="5748" cy="2376"/>
              <a:chOff x="0" y="392"/>
              <a:chExt cx="5748" cy="2376"/>
            </a:xfrm>
          </p:grpSpPr>
          <p:pic>
            <p:nvPicPr>
              <p:cNvPr id="53" name="Picture 323"/>
              <p:cNvPicPr>
                <a:picLocks noChangeAspect="1" noChangeArrowheads="1"/>
              </p:cNvPicPr>
              <p:nvPr/>
            </p:nvPicPr>
            <p:blipFill>
              <a:blip r:embed="rId4">
                <a:extLst>
                  <a:ext uri="{28A0092B-C50C-407E-A947-70E740481C1C}">
                    <a14:useLocalDpi xmlns:a14="http://schemas.microsoft.com/office/drawing/2010/main" val="0"/>
                  </a:ext>
                </a:extLst>
              </a:blip>
              <a:srcRect l="3519" t="6279"/>
              <a:stretch>
                <a:fillRect/>
              </a:stretch>
            </p:blipFill>
            <p:spPr bwMode="gray">
              <a:xfrm>
                <a:off x="0" y="1389"/>
                <a:ext cx="5748" cy="1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39283" name="Freeform 371"/>
              <p:cNvSpPr>
                <a:spLocks/>
              </p:cNvSpPr>
              <p:nvPr/>
            </p:nvSpPr>
            <p:spPr bwMode="gray">
              <a:xfrm>
                <a:off x="64" y="392"/>
                <a:ext cx="5671" cy="2248"/>
              </a:xfrm>
              <a:custGeom>
                <a:avLst/>
                <a:gdLst>
                  <a:gd name="T0" fmla="*/ 5791 w 5791"/>
                  <a:gd name="T1" fmla="*/ 1360 h 2248"/>
                  <a:gd name="T2" fmla="*/ 0 w 5791"/>
                  <a:gd name="T3" fmla="*/ 0 h 2248"/>
                </a:gdLst>
                <a:ahLst/>
                <a:cxnLst>
                  <a:cxn ang="0">
                    <a:pos x="T0" y="T1"/>
                  </a:cxn>
                  <a:cxn ang="0">
                    <a:pos x="T2" y="T3"/>
                  </a:cxn>
                </a:cxnLst>
                <a:rect l="0" t="0" r="r" b="b"/>
                <a:pathLst>
                  <a:path w="5791" h="2248">
                    <a:moveTo>
                      <a:pt x="5791" y="1360"/>
                    </a:moveTo>
                    <a:cubicBezTo>
                      <a:pt x="1120" y="2248"/>
                      <a:pt x="0" y="0"/>
                      <a:pt x="0" y="0"/>
                    </a:cubicBezTo>
                  </a:path>
                </a:pathLst>
              </a:custGeom>
              <a:noFill/>
              <a:ln w="9525">
                <a:solidFill>
                  <a:srgbClr val="CC99FF">
                    <a:alpha val="70000"/>
                  </a:srgbClr>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grpSp>
      <p:grpSp>
        <p:nvGrpSpPr>
          <p:cNvPr id="39284" name="Group 372"/>
          <p:cNvGrpSpPr>
            <a:grpSpLocks/>
          </p:cNvGrpSpPr>
          <p:nvPr userDrawn="1"/>
        </p:nvGrpSpPr>
        <p:grpSpPr bwMode="auto">
          <a:xfrm rot="-304524">
            <a:off x="862013" y="955675"/>
            <a:ext cx="3838575" cy="3265488"/>
            <a:chOff x="1187" y="936"/>
            <a:chExt cx="3273" cy="2547"/>
          </a:xfrm>
        </p:grpSpPr>
        <p:pic>
          <p:nvPicPr>
            <p:cNvPr id="39285" name="Picture 373" descr="1"/>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gray">
            <a:xfrm>
              <a:off x="1187" y="936"/>
              <a:ext cx="3273" cy="2547"/>
            </a:xfrm>
            <a:prstGeom prst="rect">
              <a:avLst/>
            </a:prstGeom>
            <a:noFill/>
            <a:extLst>
              <a:ext uri="{909E8E84-426E-40DD-AFC4-6F175D3DCCD1}">
                <a14:hiddenFill xmlns:a14="http://schemas.microsoft.com/office/drawing/2010/main">
                  <a:solidFill>
                    <a:srgbClr val="FFFFFF"/>
                  </a:solidFill>
                </a14:hiddenFill>
              </a:ext>
            </a:extLst>
          </p:spPr>
        </p:pic>
        <p:sp>
          <p:nvSpPr>
            <p:cNvPr id="39286" name="Rectangle 374"/>
            <p:cNvSpPr>
              <a:spLocks noChangeArrowheads="1"/>
            </p:cNvSpPr>
            <p:nvPr/>
          </p:nvSpPr>
          <p:spPr bwMode="gray">
            <a:xfrm>
              <a:off x="1247" y="981"/>
              <a:ext cx="3130" cy="24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287" name="Rectangle 375" descr="3"/>
            <p:cNvSpPr>
              <a:spLocks noChangeArrowheads="1"/>
            </p:cNvSpPr>
            <p:nvPr/>
          </p:nvSpPr>
          <p:spPr bwMode="gray">
            <a:xfrm>
              <a:off x="1303" y="1040"/>
              <a:ext cx="3018" cy="2286"/>
            </a:xfrm>
            <a:prstGeom prst="rect">
              <a:avLst/>
            </a:prstGeom>
            <a:blipFill dpi="0" rotWithShape="1">
              <a:blip r:embed="rId6">
                <a:lum contrast="-6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288" name="Group 376"/>
          <p:cNvGrpSpPr>
            <a:grpSpLocks/>
          </p:cNvGrpSpPr>
          <p:nvPr userDrawn="1"/>
        </p:nvGrpSpPr>
        <p:grpSpPr bwMode="auto">
          <a:xfrm rot="1375629">
            <a:off x="1392238" y="1125538"/>
            <a:ext cx="3941762" cy="3059112"/>
            <a:chOff x="1187" y="936"/>
            <a:chExt cx="3273" cy="2547"/>
          </a:xfrm>
        </p:grpSpPr>
        <p:pic>
          <p:nvPicPr>
            <p:cNvPr id="39289" name="Picture 377" descr="1"/>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gray">
            <a:xfrm>
              <a:off x="1187" y="936"/>
              <a:ext cx="3273" cy="2547"/>
            </a:xfrm>
            <a:prstGeom prst="rect">
              <a:avLst/>
            </a:prstGeom>
            <a:noFill/>
            <a:extLst>
              <a:ext uri="{909E8E84-426E-40DD-AFC4-6F175D3DCCD1}">
                <a14:hiddenFill xmlns:a14="http://schemas.microsoft.com/office/drawing/2010/main">
                  <a:solidFill>
                    <a:srgbClr val="FFFFFF"/>
                  </a:solidFill>
                </a14:hiddenFill>
              </a:ext>
            </a:extLst>
          </p:spPr>
        </p:pic>
        <p:sp>
          <p:nvSpPr>
            <p:cNvPr id="39290" name="Rectangle 378"/>
            <p:cNvSpPr>
              <a:spLocks noChangeArrowheads="1"/>
            </p:cNvSpPr>
            <p:nvPr/>
          </p:nvSpPr>
          <p:spPr bwMode="gray">
            <a:xfrm>
              <a:off x="1247" y="981"/>
              <a:ext cx="3130" cy="24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291" name="Rectangle 379" descr="4"/>
            <p:cNvSpPr>
              <a:spLocks noChangeArrowheads="1"/>
            </p:cNvSpPr>
            <p:nvPr/>
          </p:nvSpPr>
          <p:spPr bwMode="gray">
            <a:xfrm>
              <a:off x="1303" y="1040"/>
              <a:ext cx="3018" cy="2286"/>
            </a:xfrm>
            <a:prstGeom prst="rect">
              <a:avLst/>
            </a:prstGeom>
            <a:blipFill dpi="0" rotWithShape="1">
              <a:blip r:embed="rId7">
                <a:lum contrast="-6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39292" name="Group 380"/>
          <p:cNvGrpSpPr>
            <a:grpSpLocks/>
          </p:cNvGrpSpPr>
          <p:nvPr userDrawn="1"/>
        </p:nvGrpSpPr>
        <p:grpSpPr bwMode="auto">
          <a:xfrm rot="224478">
            <a:off x="854075" y="882650"/>
            <a:ext cx="3856038" cy="3195638"/>
            <a:chOff x="1187" y="936"/>
            <a:chExt cx="3273" cy="2547"/>
          </a:xfrm>
        </p:grpSpPr>
        <p:pic>
          <p:nvPicPr>
            <p:cNvPr id="39293" name="Picture 381" descr="1"/>
            <p:cNvPicPr>
              <a:picLocks noChangeAspect="1" noChangeArrowheads="1"/>
            </p:cNvPicPr>
            <p:nvPr/>
          </p:nvPicPr>
          <p:blipFill>
            <a:blip r:embed="rId5">
              <a:lum contrast="-6000"/>
              <a:extLst>
                <a:ext uri="{28A0092B-C50C-407E-A947-70E740481C1C}">
                  <a14:useLocalDpi xmlns:a14="http://schemas.microsoft.com/office/drawing/2010/main" val="0"/>
                </a:ext>
              </a:extLst>
            </a:blip>
            <a:srcRect/>
            <a:stretch>
              <a:fillRect/>
            </a:stretch>
          </p:blipFill>
          <p:spPr bwMode="gray">
            <a:xfrm>
              <a:off x="1187" y="936"/>
              <a:ext cx="3273" cy="2547"/>
            </a:xfrm>
            <a:prstGeom prst="rect">
              <a:avLst/>
            </a:prstGeom>
            <a:noFill/>
            <a:extLst>
              <a:ext uri="{909E8E84-426E-40DD-AFC4-6F175D3DCCD1}">
                <a14:hiddenFill xmlns:a14="http://schemas.microsoft.com/office/drawing/2010/main">
                  <a:solidFill>
                    <a:srgbClr val="FFFFFF"/>
                  </a:solidFill>
                </a14:hiddenFill>
              </a:ext>
            </a:extLst>
          </p:spPr>
        </p:pic>
        <p:sp>
          <p:nvSpPr>
            <p:cNvPr id="39294" name="Rectangle 382"/>
            <p:cNvSpPr>
              <a:spLocks noChangeArrowheads="1"/>
            </p:cNvSpPr>
            <p:nvPr/>
          </p:nvSpPr>
          <p:spPr bwMode="gray">
            <a:xfrm>
              <a:off x="1247" y="981"/>
              <a:ext cx="3130" cy="24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9295" name="Rectangle 383"/>
            <p:cNvSpPr>
              <a:spLocks noChangeArrowheads="1"/>
            </p:cNvSpPr>
            <p:nvPr/>
          </p:nvSpPr>
          <p:spPr bwMode="gray">
            <a:xfrm>
              <a:off x="1303" y="1040"/>
              <a:ext cx="3018" cy="2286"/>
            </a:xfrm>
            <a:prstGeom prst="rect">
              <a:avLst/>
            </a:prstGeom>
            <a:blipFill dpi="0" rotWithShape="0">
              <a:blip r:embed="rId8"/>
              <a:srcRect/>
              <a:stretch>
                <a:fillRect/>
              </a:stretch>
            </a:blipFill>
            <a:ln>
              <a:noFill/>
            </a:ln>
            <a:effectLst/>
            <a:extLst>
              <a:ext uri="{91240B29-F687-4F45-9708-019B960494DF}">
                <a14:hiddenLine xmlns:a14="http://schemas.microsoft.com/office/drawing/2010/main" w="9525">
                  <a:solidFill>
                    <a:srgbClr val="333333">
                      <a:alpha val="3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39296" name="Picture 384" descr="4"/>
          <p:cNvPicPr>
            <a:picLocks noChangeAspect="1" noChangeArrowheads="1"/>
          </p:cNvPicPr>
          <p:nvPr userDrawn="1"/>
        </p:nvPicPr>
        <p:blipFill>
          <a:blip r:embed="rId9" cstate="print">
            <a:lum contrast="-6000"/>
            <a:extLst>
              <a:ext uri="{28A0092B-C50C-407E-A947-70E740481C1C}">
                <a14:useLocalDpi xmlns:a14="http://schemas.microsoft.com/office/drawing/2010/main" val="0"/>
              </a:ext>
            </a:extLst>
          </a:blip>
          <a:srcRect/>
          <a:stretch>
            <a:fillRect/>
          </a:stretch>
        </p:blipFill>
        <p:spPr bwMode="gray">
          <a:xfrm rot="1881287">
            <a:off x="4141788" y="2673350"/>
            <a:ext cx="1565275" cy="2278063"/>
          </a:xfrm>
          <a:prstGeom prst="rect">
            <a:avLst/>
          </a:prstGeom>
          <a:noFill/>
          <a:extLst>
            <a:ext uri="{909E8E84-426E-40DD-AFC4-6F175D3DCCD1}">
              <a14:hiddenFill xmlns:a14="http://schemas.microsoft.com/office/drawing/2010/main">
                <a:solidFill>
                  <a:srgbClr val="FFFFFF"/>
                </a:solidFill>
              </a14:hiddenFill>
            </a:ext>
          </a:extLst>
        </p:spPr>
      </p:pic>
      <p:pic>
        <p:nvPicPr>
          <p:cNvPr id="39297" name="Picture 385" descr="8"/>
          <p:cNvPicPr>
            <a:picLocks noChangeAspect="1" noChangeArrowheads="1"/>
          </p:cNvPicPr>
          <p:nvPr userDrawn="1"/>
        </p:nvPicPr>
        <p:blipFill>
          <a:blip r:embed="rId10">
            <a:extLst>
              <a:ext uri="{28A0092B-C50C-407E-A947-70E740481C1C}">
                <a14:useLocalDpi xmlns:a14="http://schemas.microsoft.com/office/drawing/2010/main" val="0"/>
              </a:ext>
            </a:extLst>
          </a:blip>
          <a:srcRect r="18587" b="19177"/>
          <a:stretch>
            <a:fillRect/>
          </a:stretch>
        </p:blipFill>
        <p:spPr bwMode="gray">
          <a:xfrm>
            <a:off x="5943600" y="1958975"/>
            <a:ext cx="3200400" cy="4899025"/>
          </a:xfrm>
          <a:prstGeom prst="rect">
            <a:avLst/>
          </a:prstGeom>
          <a:noFill/>
          <a:extLst>
            <a:ext uri="{909E8E84-426E-40DD-AFC4-6F175D3DCCD1}">
              <a14:hiddenFill xmlns:a14="http://schemas.microsoft.com/office/drawing/2010/main">
                <a:solidFill>
                  <a:srgbClr val="FFFFFF"/>
                </a:solidFill>
              </a14:hiddenFill>
            </a:ext>
          </a:extLst>
        </p:spPr>
      </p:pic>
      <p:sp>
        <p:nvSpPr>
          <p:cNvPr id="39298" name="Rectangle 386"/>
          <p:cNvSpPr>
            <a:spLocks noGrp="1" noChangeArrowheads="1"/>
          </p:cNvSpPr>
          <p:nvPr>
            <p:ph type="ctrTitle" hasCustomPrompt="1"/>
          </p:nvPr>
        </p:nvSpPr>
        <p:spPr bwMode="gray">
          <a:xfrm>
            <a:off x="-76200" y="4334462"/>
            <a:ext cx="6059053" cy="1470025"/>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eaLnBrk="1" hangingPunct="1">
              <a:defRPr sz="3600" baseline="0" smtClean="0">
                <a:solidFill>
                  <a:schemeClr val="accent3">
                    <a:lumMod val="50000"/>
                  </a:schemeClr>
                </a:solidFill>
                <a:latin typeface="Footlight MT Light" panose="0204060206030A020304" pitchFamily="18" charset="0"/>
              </a:defRPr>
            </a:lvl1pPr>
          </a:lstStyle>
          <a:p>
            <a:pPr lvl="0"/>
            <a:r>
              <a:rPr lang="en-US" altLang="en-US" noProof="0" dirty="0" smtClean="0"/>
              <a:t>Attachment:</a:t>
            </a:r>
            <a:r>
              <a:rPr lang="en-US" altLang="en-US" noProof="0" dirty="0" smtClean="0"/>
              <a:t/>
            </a:r>
            <a:br>
              <a:rPr lang="en-US" altLang="en-US" noProof="0" dirty="0" smtClean="0"/>
            </a:br>
            <a:r>
              <a:rPr lang="en-US" altLang="en-US" noProof="0" dirty="0" smtClean="0"/>
              <a:t>from Generation to Generation</a:t>
            </a:r>
          </a:p>
        </p:txBody>
      </p:sp>
      <p:sp>
        <p:nvSpPr>
          <p:cNvPr id="39299" name="Rectangle 387"/>
          <p:cNvSpPr>
            <a:spLocks noGrp="1" noChangeArrowheads="1"/>
          </p:cNvSpPr>
          <p:nvPr>
            <p:ph type="subTitle" idx="1" hasCustomPrompt="1"/>
          </p:nvPr>
        </p:nvSpPr>
        <p:spPr bwMode="auto">
          <a:xfrm>
            <a:off x="315265" y="5907586"/>
            <a:ext cx="5791200" cy="609600"/>
          </a:xfrm>
          <a:extLst>
            <a:ext uri="{91240B29-F687-4F45-9708-019B960494DF}">
              <a14:hiddenLine xmlns:a14="http://schemas.microsoft.com/office/drawing/2010/main" w="9525" algn="ctr">
                <a:solidFill>
                  <a:schemeClr val="tx1"/>
                </a:solidFill>
                <a:miter lim="800000"/>
                <a:headEnd/>
                <a:tailEnd/>
              </a14:hiddenLine>
            </a:ext>
          </a:extLst>
        </p:spPr>
        <p:txBody>
          <a:bodyPr/>
          <a:lstStyle>
            <a:lvl1pPr marL="0" indent="0" algn="r" eaLnBrk="1" hangingPunct="1">
              <a:buFontTx/>
              <a:buNone/>
              <a:defRPr sz="3200" b="1" baseline="0" smtClean="0">
                <a:solidFill>
                  <a:srgbClr val="002060"/>
                </a:solidFill>
                <a:latin typeface="Kunstler Script" panose="030304020206070D0D06" pitchFamily="66" charset="0"/>
              </a:defRPr>
            </a:lvl1pPr>
          </a:lstStyle>
          <a:p>
            <a:pPr lvl="0"/>
            <a:r>
              <a:rPr lang="en-US" altLang="en-US" noProof="0" dirty="0" err="1" smtClean="0"/>
              <a:t>Dr.Ann</a:t>
            </a:r>
            <a:r>
              <a:rPr lang="en-US" altLang="en-US" noProof="0" dirty="0" smtClean="0"/>
              <a:t> E. </a:t>
            </a:r>
            <a:r>
              <a:rPr lang="en-US" altLang="en-US" noProof="0" dirty="0" err="1" smtClean="0"/>
              <a:t>Gillies</a:t>
            </a:r>
            <a:endParaRPr lang="en-US" altLang="en-US" noProof="0" dirty="0" smtClean="0"/>
          </a:p>
        </p:txBody>
      </p:sp>
      <p:sp>
        <p:nvSpPr>
          <p:cNvPr id="39300" name="Rectangle 388"/>
          <p:cNvSpPr>
            <a:spLocks noGrp="1" noChangeArrowheads="1"/>
          </p:cNvSpPr>
          <p:nvPr>
            <p:ph type="dt" sz="half" idx="2"/>
          </p:nvPr>
        </p:nvSpPr>
        <p:spPr>
          <a:xfrm>
            <a:off x="457200" y="57150"/>
            <a:ext cx="1295400" cy="304800"/>
          </a:xfrm>
        </p:spPr>
        <p:txBody>
          <a:bodyPr/>
          <a:lstStyle>
            <a:lvl1pPr>
              <a:defRPr sz="1000"/>
            </a:lvl1pPr>
          </a:lstStyle>
          <a:p>
            <a:fld id="{B43DA42C-679F-4EB9-8A31-D65A6BD904AA}" type="datetimeFigureOut">
              <a:rPr lang="en-US" altLang="en-US"/>
              <a:pPr/>
              <a:t>6/8/2021</a:t>
            </a:fld>
            <a:endParaRPr lang="en-US" altLang="en-US"/>
          </a:p>
        </p:txBody>
      </p:sp>
      <p:pic>
        <p:nvPicPr>
          <p:cNvPr id="1026" name="Picture 2" descr="C:\Users\Ann\Desktop\RTM - Logo 1.1.1 ver - SB.png"/>
          <p:cNvPicPr>
            <a:picLocks noChangeAspect="1" noChangeArrowheads="1"/>
          </p:cNvPicPr>
          <p:nvPr userDrawn="1"/>
        </p:nvPicPr>
        <p:blipFill>
          <a:blip r:embed="rId11" cstate="print">
            <a:extLst>
              <a:ext uri="{28A0092B-C50C-407E-A947-70E740481C1C}">
                <a14:useLocalDpi xmlns:a14="http://schemas.microsoft.com/office/drawing/2010/main" val="0"/>
              </a:ext>
            </a:extLst>
          </a:blip>
          <a:srcRect/>
          <a:stretch>
            <a:fillRect/>
          </a:stretch>
        </p:blipFill>
        <p:spPr bwMode="auto">
          <a:xfrm>
            <a:off x="7850129" y="46849"/>
            <a:ext cx="1056077" cy="12024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9"/>
          <p:cNvSpPr>
            <a:spLocks noGrp="1" noChangeArrowheads="1"/>
          </p:cNvSpPr>
          <p:nvPr>
            <p:ph type="dt" sz="half" idx="10"/>
          </p:nvPr>
        </p:nvSpPr>
        <p:spPr>
          <a:ln/>
        </p:spPr>
        <p:txBody>
          <a:bodyPr/>
          <a:lstStyle>
            <a:lvl1pPr>
              <a:defRPr/>
            </a:lvl1pPr>
          </a:lstStyle>
          <a:p>
            <a:fld id="{B2CE7232-3666-4037-B5A6-F5ABD9799FE7}" type="datetimeFigureOut">
              <a:rPr lang="en-US" altLang="en-US"/>
              <a:pPr/>
              <a:t>6/8/2021</a:t>
            </a:fld>
            <a:endParaRPr lang="en-US" altLang="en-US"/>
          </a:p>
        </p:txBody>
      </p:sp>
      <p:sp>
        <p:nvSpPr>
          <p:cNvPr id="5" name="Rectangle 3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3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22CC88FE-DDA0-43D6-BA67-9398FC644271}" type="slidenum">
              <a:rPr lang="en-US" altLang="en-US"/>
              <a:pPr/>
              <a:t>‹#›</a:t>
            </a:fld>
            <a:endParaRPr lang="en-US" altLang="en-US"/>
          </a:p>
        </p:txBody>
      </p:sp>
    </p:spTree>
    <p:extLst>
      <p:ext uri="{BB962C8B-B14F-4D97-AF65-F5344CB8AC3E}">
        <p14:creationId xmlns:p14="http://schemas.microsoft.com/office/powerpoint/2010/main" val="35009745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9"/>
          <p:cNvSpPr>
            <a:spLocks noGrp="1" noChangeArrowheads="1"/>
          </p:cNvSpPr>
          <p:nvPr>
            <p:ph type="dt" sz="half" idx="10"/>
          </p:nvPr>
        </p:nvSpPr>
        <p:spPr>
          <a:ln/>
        </p:spPr>
        <p:txBody>
          <a:bodyPr/>
          <a:lstStyle>
            <a:lvl1pPr>
              <a:defRPr/>
            </a:lvl1pPr>
          </a:lstStyle>
          <a:p>
            <a:fld id="{69AE1E64-60CF-4298-9FA2-83983AC79409}" type="datetimeFigureOut">
              <a:rPr lang="en-US" altLang="en-US"/>
              <a:pPr/>
              <a:t>6/8/2021</a:t>
            </a:fld>
            <a:endParaRPr lang="en-US" altLang="en-US"/>
          </a:p>
        </p:txBody>
      </p:sp>
      <p:sp>
        <p:nvSpPr>
          <p:cNvPr id="5" name="Rectangle 3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3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9C01DCD2-5148-42FF-8F64-1E959C5CB73A}" type="slidenum">
              <a:rPr lang="en-US" altLang="en-US"/>
              <a:pPr/>
              <a:t>‹#›</a:t>
            </a:fld>
            <a:endParaRPr lang="en-US" altLang="en-US"/>
          </a:p>
        </p:txBody>
      </p:sp>
    </p:spTree>
    <p:extLst>
      <p:ext uri="{BB962C8B-B14F-4D97-AF65-F5344CB8AC3E}">
        <p14:creationId xmlns:p14="http://schemas.microsoft.com/office/powerpoint/2010/main" val="7811803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781800" cy="9445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9"/>
          <p:cNvSpPr>
            <a:spLocks noGrp="1" noChangeArrowheads="1"/>
          </p:cNvSpPr>
          <p:nvPr>
            <p:ph type="dt" sz="half" idx="10"/>
          </p:nvPr>
        </p:nvSpPr>
        <p:spPr>
          <a:ln/>
        </p:spPr>
        <p:txBody>
          <a:bodyPr/>
          <a:lstStyle>
            <a:lvl1pPr>
              <a:defRPr/>
            </a:lvl1pPr>
          </a:lstStyle>
          <a:p>
            <a:fld id="{2CAD07E4-47BA-4650-9B30-0EE5D5EA9A63}" type="datetimeFigureOut">
              <a:rPr lang="en-US" altLang="en-US"/>
              <a:pPr/>
              <a:t>6/8/2021</a:t>
            </a:fld>
            <a:endParaRPr lang="en-US" altLang="en-US"/>
          </a:p>
        </p:txBody>
      </p:sp>
      <p:sp>
        <p:nvSpPr>
          <p:cNvPr id="6" name="Rectangle 3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Rectangle 3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BD3C3BA0-7005-4845-82A7-B7CA0DA3CF5D}" type="slidenum">
              <a:rPr lang="en-US" altLang="en-US"/>
              <a:pPr/>
              <a:t>‹#›</a:t>
            </a:fld>
            <a:endParaRPr lang="en-US" altLang="en-US"/>
          </a:p>
        </p:txBody>
      </p:sp>
    </p:spTree>
    <p:extLst>
      <p:ext uri="{BB962C8B-B14F-4D97-AF65-F5344CB8AC3E}">
        <p14:creationId xmlns:p14="http://schemas.microsoft.com/office/powerpoint/2010/main" val="3441290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69"/>
          <p:cNvSpPr>
            <a:spLocks noGrp="1" noChangeArrowheads="1"/>
          </p:cNvSpPr>
          <p:nvPr>
            <p:ph type="dt" sz="half" idx="10"/>
          </p:nvPr>
        </p:nvSpPr>
        <p:spPr>
          <a:ln/>
        </p:spPr>
        <p:txBody>
          <a:bodyPr/>
          <a:lstStyle>
            <a:lvl1pPr>
              <a:defRPr/>
            </a:lvl1pPr>
          </a:lstStyle>
          <a:p>
            <a:fld id="{5EA1BDC6-035F-4F95-AC70-C6EDDF68939C}" type="datetimeFigureOut">
              <a:rPr lang="en-US" altLang="en-US"/>
              <a:pPr/>
              <a:t>6/8/2021</a:t>
            </a:fld>
            <a:endParaRPr lang="en-US" altLang="en-US"/>
          </a:p>
        </p:txBody>
      </p:sp>
    </p:spTree>
    <p:extLst>
      <p:ext uri="{BB962C8B-B14F-4D97-AF65-F5344CB8AC3E}">
        <p14:creationId xmlns:p14="http://schemas.microsoft.com/office/powerpoint/2010/main" val="17849472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69"/>
          <p:cNvSpPr>
            <a:spLocks noGrp="1" noChangeArrowheads="1"/>
          </p:cNvSpPr>
          <p:nvPr>
            <p:ph type="dt" sz="half" idx="10"/>
          </p:nvPr>
        </p:nvSpPr>
        <p:spPr>
          <a:ln/>
        </p:spPr>
        <p:txBody>
          <a:bodyPr/>
          <a:lstStyle>
            <a:lvl1pPr>
              <a:defRPr/>
            </a:lvl1pPr>
          </a:lstStyle>
          <a:p>
            <a:fld id="{A83617CD-41A7-4C1B-BE5E-DCEFD9CE9D01}" type="datetimeFigureOut">
              <a:rPr lang="en-US" altLang="en-US"/>
              <a:pPr/>
              <a:t>6/8/2021</a:t>
            </a:fld>
            <a:endParaRPr lang="en-US" altLang="en-US"/>
          </a:p>
        </p:txBody>
      </p:sp>
      <p:sp>
        <p:nvSpPr>
          <p:cNvPr id="5" name="Rectangle 3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6" name="Rectangle 371"/>
          <p:cNvSpPr>
            <a:spLocks noGrp="1" noChangeArrowheads="1"/>
          </p:cNvSpPr>
          <p:nvPr>
            <p:ph type="sldNum" sz="quarter" idx="12"/>
          </p:nvPr>
        </p:nvSpPr>
        <p:spPr>
          <a:xfrm>
            <a:off x="6553200" y="5791200"/>
            <a:ext cx="2133600" cy="476250"/>
          </a:xfrm>
          <a:prstGeom prst="rect">
            <a:avLst/>
          </a:prstGeom>
          <a:ln/>
        </p:spPr>
        <p:txBody>
          <a:bodyPr/>
          <a:lstStyle>
            <a:lvl1pPr>
              <a:defRPr/>
            </a:lvl1pPr>
          </a:lstStyle>
          <a:p>
            <a:fld id="{F9CE345E-CB22-443A-873E-C380E0A4E4C9}" type="slidenum">
              <a:rPr lang="en-US" altLang="en-US"/>
              <a:pPr/>
              <a:t>‹#›</a:t>
            </a:fld>
            <a:endParaRPr lang="en-US" altLang="en-US"/>
          </a:p>
        </p:txBody>
      </p:sp>
    </p:spTree>
    <p:extLst>
      <p:ext uri="{BB962C8B-B14F-4D97-AF65-F5344CB8AC3E}">
        <p14:creationId xmlns:p14="http://schemas.microsoft.com/office/powerpoint/2010/main" val="929905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447800"/>
            <a:ext cx="4038600" cy="46783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69"/>
          <p:cNvSpPr>
            <a:spLocks noGrp="1" noChangeArrowheads="1"/>
          </p:cNvSpPr>
          <p:nvPr>
            <p:ph type="dt" sz="half" idx="10"/>
          </p:nvPr>
        </p:nvSpPr>
        <p:spPr>
          <a:ln/>
        </p:spPr>
        <p:txBody>
          <a:bodyPr/>
          <a:lstStyle>
            <a:lvl1pPr>
              <a:defRPr/>
            </a:lvl1pPr>
          </a:lstStyle>
          <a:p>
            <a:fld id="{883E059A-97F3-41FA-9A9A-818AF64B0613}" type="datetimeFigureOut">
              <a:rPr lang="en-US" altLang="en-US"/>
              <a:pPr/>
              <a:t>6/8/2021</a:t>
            </a:fld>
            <a:endParaRPr lang="en-US" altLang="en-US"/>
          </a:p>
        </p:txBody>
      </p:sp>
    </p:spTree>
    <p:extLst>
      <p:ext uri="{BB962C8B-B14F-4D97-AF65-F5344CB8AC3E}">
        <p14:creationId xmlns:p14="http://schemas.microsoft.com/office/powerpoint/2010/main" val="22698237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69"/>
          <p:cNvSpPr>
            <a:spLocks noGrp="1" noChangeArrowheads="1"/>
          </p:cNvSpPr>
          <p:nvPr>
            <p:ph type="dt" sz="half" idx="10"/>
          </p:nvPr>
        </p:nvSpPr>
        <p:spPr>
          <a:ln/>
        </p:spPr>
        <p:txBody>
          <a:bodyPr/>
          <a:lstStyle>
            <a:lvl1pPr>
              <a:defRPr/>
            </a:lvl1pPr>
          </a:lstStyle>
          <a:p>
            <a:fld id="{07910DF2-7854-4586-A72C-B4BAD8EE9970}" type="datetimeFigureOut">
              <a:rPr lang="en-US" altLang="en-US"/>
              <a:pPr/>
              <a:t>6/8/2021</a:t>
            </a:fld>
            <a:endParaRPr lang="en-US" altLang="en-US"/>
          </a:p>
        </p:txBody>
      </p:sp>
      <p:sp>
        <p:nvSpPr>
          <p:cNvPr id="8" name="Rectangle 3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9" name="Rectangle 3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09F8B6FA-B0B1-4729-9713-2B87D1A983FD}" type="slidenum">
              <a:rPr lang="en-US" altLang="en-US"/>
              <a:pPr/>
              <a:t>‹#›</a:t>
            </a:fld>
            <a:endParaRPr lang="en-US" altLang="en-US"/>
          </a:p>
        </p:txBody>
      </p:sp>
    </p:spTree>
    <p:extLst>
      <p:ext uri="{BB962C8B-B14F-4D97-AF65-F5344CB8AC3E}">
        <p14:creationId xmlns:p14="http://schemas.microsoft.com/office/powerpoint/2010/main" val="2455129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69"/>
          <p:cNvSpPr>
            <a:spLocks noGrp="1" noChangeArrowheads="1"/>
          </p:cNvSpPr>
          <p:nvPr>
            <p:ph type="dt" sz="half" idx="10"/>
          </p:nvPr>
        </p:nvSpPr>
        <p:spPr>
          <a:ln/>
        </p:spPr>
        <p:txBody>
          <a:bodyPr/>
          <a:lstStyle>
            <a:lvl1pPr>
              <a:defRPr/>
            </a:lvl1pPr>
          </a:lstStyle>
          <a:p>
            <a:fld id="{6E323AB8-32F9-481B-A55B-7A20BD302BB8}" type="datetimeFigureOut">
              <a:rPr lang="en-US" altLang="en-US"/>
              <a:pPr/>
              <a:t>6/8/2021</a:t>
            </a:fld>
            <a:endParaRPr lang="en-US" altLang="en-US"/>
          </a:p>
        </p:txBody>
      </p:sp>
      <p:sp>
        <p:nvSpPr>
          <p:cNvPr id="4" name="Rectangle 3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Tree>
    <p:extLst>
      <p:ext uri="{BB962C8B-B14F-4D97-AF65-F5344CB8AC3E}">
        <p14:creationId xmlns:p14="http://schemas.microsoft.com/office/powerpoint/2010/main" val="3745611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69"/>
          <p:cNvSpPr>
            <a:spLocks noGrp="1" noChangeArrowheads="1"/>
          </p:cNvSpPr>
          <p:nvPr>
            <p:ph type="dt" sz="half" idx="10"/>
          </p:nvPr>
        </p:nvSpPr>
        <p:spPr>
          <a:ln/>
        </p:spPr>
        <p:txBody>
          <a:bodyPr/>
          <a:lstStyle>
            <a:lvl1pPr>
              <a:defRPr/>
            </a:lvl1pPr>
          </a:lstStyle>
          <a:p>
            <a:fld id="{C1990581-A5A4-4BF7-9C8D-BF56C424C8BE}" type="datetimeFigureOut">
              <a:rPr lang="en-US" altLang="en-US"/>
              <a:pPr/>
              <a:t>6/8/2021</a:t>
            </a:fld>
            <a:endParaRPr lang="en-US" altLang="en-US"/>
          </a:p>
        </p:txBody>
      </p:sp>
      <p:sp>
        <p:nvSpPr>
          <p:cNvPr id="3" name="Rectangle 3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Tree>
    <p:extLst>
      <p:ext uri="{BB962C8B-B14F-4D97-AF65-F5344CB8AC3E}">
        <p14:creationId xmlns:p14="http://schemas.microsoft.com/office/powerpoint/2010/main" val="32558826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9"/>
          <p:cNvSpPr>
            <a:spLocks noGrp="1" noChangeArrowheads="1"/>
          </p:cNvSpPr>
          <p:nvPr>
            <p:ph type="dt" sz="half" idx="10"/>
          </p:nvPr>
        </p:nvSpPr>
        <p:spPr>
          <a:ln/>
        </p:spPr>
        <p:txBody>
          <a:bodyPr/>
          <a:lstStyle>
            <a:lvl1pPr>
              <a:defRPr/>
            </a:lvl1pPr>
          </a:lstStyle>
          <a:p>
            <a:fld id="{50241B30-C854-44AA-877D-04F355543ACD}" type="datetimeFigureOut">
              <a:rPr lang="en-US" altLang="en-US"/>
              <a:pPr/>
              <a:t>6/8/2021</a:t>
            </a:fld>
            <a:endParaRPr lang="en-US" altLang="en-US"/>
          </a:p>
        </p:txBody>
      </p:sp>
      <p:sp>
        <p:nvSpPr>
          <p:cNvPr id="6" name="Rectangle 3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Rectangle 3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FA53D0A6-8438-4675-8831-07C6368CEF05}" type="slidenum">
              <a:rPr lang="en-US" altLang="en-US"/>
              <a:pPr/>
              <a:t>‹#›</a:t>
            </a:fld>
            <a:endParaRPr lang="en-US" altLang="en-US"/>
          </a:p>
        </p:txBody>
      </p:sp>
    </p:spTree>
    <p:extLst>
      <p:ext uri="{BB962C8B-B14F-4D97-AF65-F5344CB8AC3E}">
        <p14:creationId xmlns:p14="http://schemas.microsoft.com/office/powerpoint/2010/main" val="2657275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69"/>
          <p:cNvSpPr>
            <a:spLocks noGrp="1" noChangeArrowheads="1"/>
          </p:cNvSpPr>
          <p:nvPr>
            <p:ph type="dt" sz="half" idx="10"/>
          </p:nvPr>
        </p:nvSpPr>
        <p:spPr>
          <a:ln/>
        </p:spPr>
        <p:txBody>
          <a:bodyPr/>
          <a:lstStyle>
            <a:lvl1pPr>
              <a:defRPr/>
            </a:lvl1pPr>
          </a:lstStyle>
          <a:p>
            <a:fld id="{DE8F30DF-62C6-4801-8A49-AAB3305DCC9D}" type="datetimeFigureOut">
              <a:rPr lang="en-US" altLang="en-US"/>
              <a:pPr/>
              <a:t>6/8/2021</a:t>
            </a:fld>
            <a:endParaRPr lang="en-US" altLang="en-US"/>
          </a:p>
        </p:txBody>
      </p:sp>
      <p:sp>
        <p:nvSpPr>
          <p:cNvPr id="6" name="Rectangle 370"/>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endParaRPr lang="en-US" altLang="en-US"/>
          </a:p>
        </p:txBody>
      </p:sp>
      <p:sp>
        <p:nvSpPr>
          <p:cNvPr id="7" name="Rectangle 371"/>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fld id="{745B9CD5-B78E-4E8D-A0FF-001E20B51552}" type="slidenum">
              <a:rPr lang="en-US" altLang="en-US"/>
              <a:pPr/>
              <a:t>‹#›</a:t>
            </a:fld>
            <a:endParaRPr lang="en-US" altLang="en-US"/>
          </a:p>
        </p:txBody>
      </p:sp>
    </p:spTree>
    <p:extLst>
      <p:ext uri="{BB962C8B-B14F-4D97-AF65-F5344CB8AC3E}">
        <p14:creationId xmlns:p14="http://schemas.microsoft.com/office/powerpoint/2010/main" val="277253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image" Target="../media/image5.jpeg"/><Relationship Id="rId3" Type="http://schemas.openxmlformats.org/officeDocument/2006/relationships/slideLayout" Target="../slideLayouts/slideLayout3.xml"/><Relationship Id="rId21" Type="http://schemas.openxmlformats.org/officeDocument/2006/relationships/image" Target="../media/image8.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image" Target="../media/image6.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42" name="Rectangle 194"/>
          <p:cNvSpPr>
            <a:spLocks noChangeArrowheads="1"/>
          </p:cNvSpPr>
          <p:nvPr/>
        </p:nvSpPr>
        <p:spPr bwMode="hidden">
          <a:xfrm>
            <a:off x="0" y="0"/>
            <a:ext cx="9153525" cy="4292600"/>
          </a:xfrm>
          <a:prstGeom prst="rect">
            <a:avLst/>
          </a:prstGeom>
          <a:gradFill rotWithShape="1">
            <a:gsLst>
              <a:gs pos="0">
                <a:schemeClr val="bg2"/>
              </a:gs>
              <a:gs pos="100000">
                <a:schemeClr val="bg2">
                  <a:gamma/>
                  <a:tint val="0"/>
                  <a:invGamma/>
                </a:schemeClr>
              </a:gs>
            </a:gsLst>
            <a:lin ang="54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nvGrpSpPr>
          <p:cNvPr id="2243" name="Group 195"/>
          <p:cNvGrpSpPr>
            <a:grpSpLocks/>
          </p:cNvGrpSpPr>
          <p:nvPr/>
        </p:nvGrpSpPr>
        <p:grpSpPr bwMode="auto">
          <a:xfrm>
            <a:off x="0" y="0"/>
            <a:ext cx="9144000" cy="5229225"/>
            <a:chOff x="0" y="0"/>
            <a:chExt cx="5760" cy="3294"/>
          </a:xfrm>
        </p:grpSpPr>
        <p:pic>
          <p:nvPicPr>
            <p:cNvPr id="2244" name="Picture 196" descr="6"/>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gray">
            <a:xfrm>
              <a:off x="0" y="0"/>
              <a:ext cx="5760" cy="2526"/>
            </a:xfrm>
            <a:prstGeom prst="rect">
              <a:avLst/>
            </a:prstGeom>
            <a:noFill/>
            <a:extLst>
              <a:ext uri="{909E8E84-426E-40DD-AFC4-6F175D3DCCD1}">
                <a14:hiddenFill xmlns:a14="http://schemas.microsoft.com/office/drawing/2010/main">
                  <a:solidFill>
                    <a:srgbClr val="FFFFFF"/>
                  </a:solidFill>
                </a14:hiddenFill>
              </a:ext>
            </a:extLst>
          </p:spPr>
        </p:pic>
        <p:pic>
          <p:nvPicPr>
            <p:cNvPr id="2245" name="Picture 197" descr="8"/>
            <p:cNvPicPr>
              <a:picLocks noChangeAspect="1" noChangeArrowheads="1"/>
            </p:cNvPicPr>
            <p:nvPr userDrawn="1"/>
          </p:nvPicPr>
          <p:blipFill>
            <a:blip r:embed="rId15">
              <a:lum bright="54000"/>
              <a:extLst>
                <a:ext uri="{28A0092B-C50C-407E-A947-70E740481C1C}">
                  <a14:useLocalDpi xmlns:a14="http://schemas.microsoft.com/office/drawing/2010/main" val="0"/>
                </a:ext>
              </a:extLst>
            </a:blip>
            <a:srcRect/>
            <a:stretch>
              <a:fillRect/>
            </a:stretch>
          </p:blipFill>
          <p:spPr bwMode="gray">
            <a:xfrm>
              <a:off x="975" y="0"/>
              <a:ext cx="4785" cy="3294"/>
            </a:xfrm>
            <a:prstGeom prst="rect">
              <a:avLst/>
            </a:prstGeom>
            <a:noFill/>
            <a:extLst>
              <a:ext uri="{909E8E84-426E-40DD-AFC4-6F175D3DCCD1}">
                <a14:hiddenFill xmlns:a14="http://schemas.microsoft.com/office/drawing/2010/main">
                  <a:solidFill>
                    <a:srgbClr val="FFFFFF"/>
                  </a:solidFill>
                </a14:hiddenFill>
              </a:ext>
            </a:extLst>
          </p:spPr>
        </p:pic>
      </p:grpSp>
      <p:sp>
        <p:nvSpPr>
          <p:cNvPr id="2416" name="Rectangle 368"/>
          <p:cNvSpPr>
            <a:spLocks noGrp="1" noChangeArrowheads="1"/>
          </p:cNvSpPr>
          <p:nvPr>
            <p:ph type="body" idx="1"/>
          </p:nvPr>
        </p:nvSpPr>
        <p:spPr bwMode="gray">
          <a:xfrm>
            <a:off x="457200" y="1447800"/>
            <a:ext cx="8229600" cy="4678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2417" name="Rectangle 369"/>
          <p:cNvSpPr>
            <a:spLocks noGrp="1" noChangeArrowheads="1"/>
          </p:cNvSpPr>
          <p:nvPr>
            <p:ph type="dt" sz="half" idx="2"/>
          </p:nvPr>
        </p:nvSpPr>
        <p:spPr bwMode="gray">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b="0"/>
            </a:lvl1pPr>
          </a:lstStyle>
          <a:p>
            <a:fld id="{FCFE35E7-2140-43D1-B5E3-91FD528E13A0}" type="datetimeFigureOut">
              <a:rPr lang="en-US" altLang="en-US"/>
              <a:pPr/>
              <a:t>6/8/2021</a:t>
            </a:fld>
            <a:endParaRPr lang="en-US" altLang="en-US" dirty="0"/>
          </a:p>
        </p:txBody>
      </p:sp>
      <p:grpSp>
        <p:nvGrpSpPr>
          <p:cNvPr id="2420" name="Group 372"/>
          <p:cNvGrpSpPr>
            <a:grpSpLocks/>
          </p:cNvGrpSpPr>
          <p:nvPr/>
        </p:nvGrpSpPr>
        <p:grpSpPr bwMode="auto">
          <a:xfrm rot="-304524">
            <a:off x="7315200" y="234950"/>
            <a:ext cx="1411288" cy="1100138"/>
            <a:chOff x="1187" y="936"/>
            <a:chExt cx="3273" cy="2547"/>
          </a:xfrm>
        </p:grpSpPr>
        <p:pic>
          <p:nvPicPr>
            <p:cNvPr id="2421" name="Picture 373" descr="1"/>
            <p:cNvPicPr>
              <a:picLocks noChangeAspect="1" noChangeArrowheads="1"/>
            </p:cNvPicPr>
            <p:nvPr/>
          </p:nvPicPr>
          <p:blipFill>
            <a:blip r:embed="rId16" cstate="print">
              <a:lum contrast="-6000"/>
              <a:extLst>
                <a:ext uri="{28A0092B-C50C-407E-A947-70E740481C1C}">
                  <a14:useLocalDpi xmlns:a14="http://schemas.microsoft.com/office/drawing/2010/main" val="0"/>
                </a:ext>
              </a:extLst>
            </a:blip>
            <a:srcRect/>
            <a:stretch>
              <a:fillRect/>
            </a:stretch>
          </p:blipFill>
          <p:spPr bwMode="gray">
            <a:xfrm>
              <a:off x="1187" y="936"/>
              <a:ext cx="3273" cy="2547"/>
            </a:xfrm>
            <a:prstGeom prst="rect">
              <a:avLst/>
            </a:prstGeom>
            <a:noFill/>
            <a:extLst>
              <a:ext uri="{909E8E84-426E-40DD-AFC4-6F175D3DCCD1}">
                <a14:hiddenFill xmlns:a14="http://schemas.microsoft.com/office/drawing/2010/main">
                  <a:solidFill>
                    <a:srgbClr val="FFFFFF"/>
                  </a:solidFill>
                </a14:hiddenFill>
              </a:ext>
            </a:extLst>
          </p:spPr>
        </p:pic>
        <p:sp>
          <p:nvSpPr>
            <p:cNvPr id="2422" name="Rectangle 374"/>
            <p:cNvSpPr>
              <a:spLocks noChangeArrowheads="1"/>
            </p:cNvSpPr>
            <p:nvPr/>
          </p:nvSpPr>
          <p:spPr bwMode="gray">
            <a:xfrm>
              <a:off x="1247" y="981"/>
              <a:ext cx="3130" cy="24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3" name="Rectangle 375" descr="3"/>
            <p:cNvSpPr>
              <a:spLocks noChangeArrowheads="1"/>
            </p:cNvSpPr>
            <p:nvPr/>
          </p:nvSpPr>
          <p:spPr bwMode="gray">
            <a:xfrm>
              <a:off x="1303" y="1040"/>
              <a:ext cx="3018" cy="2286"/>
            </a:xfrm>
            <a:prstGeom prst="rect">
              <a:avLst/>
            </a:prstGeom>
            <a:blipFill dpi="0" rotWithShape="1">
              <a:blip r:embed="rId17">
                <a:lum contrast="-6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24" name="Group 376"/>
          <p:cNvGrpSpPr>
            <a:grpSpLocks/>
          </p:cNvGrpSpPr>
          <p:nvPr/>
        </p:nvGrpSpPr>
        <p:grpSpPr bwMode="auto">
          <a:xfrm rot="1375629">
            <a:off x="7504113" y="257175"/>
            <a:ext cx="1411287" cy="1098550"/>
            <a:chOff x="1187" y="936"/>
            <a:chExt cx="3273" cy="2547"/>
          </a:xfrm>
        </p:grpSpPr>
        <p:pic>
          <p:nvPicPr>
            <p:cNvPr id="2425" name="Picture 377" descr="1"/>
            <p:cNvPicPr>
              <a:picLocks noChangeAspect="1" noChangeArrowheads="1"/>
            </p:cNvPicPr>
            <p:nvPr/>
          </p:nvPicPr>
          <p:blipFill>
            <a:blip r:embed="rId16" cstate="print">
              <a:lum contrast="-6000"/>
              <a:extLst>
                <a:ext uri="{28A0092B-C50C-407E-A947-70E740481C1C}">
                  <a14:useLocalDpi xmlns:a14="http://schemas.microsoft.com/office/drawing/2010/main" val="0"/>
                </a:ext>
              </a:extLst>
            </a:blip>
            <a:srcRect/>
            <a:stretch>
              <a:fillRect/>
            </a:stretch>
          </p:blipFill>
          <p:spPr bwMode="gray">
            <a:xfrm>
              <a:off x="1187" y="936"/>
              <a:ext cx="3273" cy="2547"/>
            </a:xfrm>
            <a:prstGeom prst="rect">
              <a:avLst/>
            </a:prstGeom>
            <a:noFill/>
            <a:extLst>
              <a:ext uri="{909E8E84-426E-40DD-AFC4-6F175D3DCCD1}">
                <a14:hiddenFill xmlns:a14="http://schemas.microsoft.com/office/drawing/2010/main">
                  <a:solidFill>
                    <a:srgbClr val="FFFFFF"/>
                  </a:solidFill>
                </a14:hiddenFill>
              </a:ext>
            </a:extLst>
          </p:spPr>
        </p:pic>
        <p:sp>
          <p:nvSpPr>
            <p:cNvPr id="2426" name="Rectangle 378"/>
            <p:cNvSpPr>
              <a:spLocks noChangeArrowheads="1"/>
            </p:cNvSpPr>
            <p:nvPr/>
          </p:nvSpPr>
          <p:spPr bwMode="gray">
            <a:xfrm>
              <a:off x="1247" y="981"/>
              <a:ext cx="3130" cy="24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27" name="Rectangle 379" descr="4"/>
            <p:cNvSpPr>
              <a:spLocks noChangeArrowheads="1"/>
            </p:cNvSpPr>
            <p:nvPr/>
          </p:nvSpPr>
          <p:spPr bwMode="gray">
            <a:xfrm>
              <a:off x="1303" y="1040"/>
              <a:ext cx="3018" cy="2286"/>
            </a:xfrm>
            <a:prstGeom prst="rect">
              <a:avLst/>
            </a:prstGeom>
            <a:blipFill dpi="0" rotWithShape="1">
              <a:blip r:embed="rId18">
                <a:lum contrast="-6000"/>
              </a:blip>
              <a:srcRect/>
              <a:stretch>
                <a:fillRect/>
              </a:stretch>
            </a:bli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grpSp>
        <p:nvGrpSpPr>
          <p:cNvPr id="2428" name="Group 380"/>
          <p:cNvGrpSpPr>
            <a:grpSpLocks/>
          </p:cNvGrpSpPr>
          <p:nvPr/>
        </p:nvGrpSpPr>
        <p:grpSpPr bwMode="auto">
          <a:xfrm rot="224478">
            <a:off x="7315200" y="200025"/>
            <a:ext cx="1411288" cy="1100138"/>
            <a:chOff x="1187" y="936"/>
            <a:chExt cx="3273" cy="2547"/>
          </a:xfrm>
        </p:grpSpPr>
        <p:pic>
          <p:nvPicPr>
            <p:cNvPr id="2429" name="Picture 381" descr="1"/>
            <p:cNvPicPr>
              <a:picLocks noChangeAspect="1" noChangeArrowheads="1"/>
            </p:cNvPicPr>
            <p:nvPr/>
          </p:nvPicPr>
          <p:blipFill>
            <a:blip r:embed="rId16" cstate="print">
              <a:lum contrast="-6000"/>
              <a:extLst>
                <a:ext uri="{28A0092B-C50C-407E-A947-70E740481C1C}">
                  <a14:useLocalDpi xmlns:a14="http://schemas.microsoft.com/office/drawing/2010/main" val="0"/>
                </a:ext>
              </a:extLst>
            </a:blip>
            <a:srcRect/>
            <a:stretch>
              <a:fillRect/>
            </a:stretch>
          </p:blipFill>
          <p:spPr bwMode="gray">
            <a:xfrm>
              <a:off x="1187" y="936"/>
              <a:ext cx="3273" cy="2547"/>
            </a:xfrm>
            <a:prstGeom prst="rect">
              <a:avLst/>
            </a:prstGeom>
            <a:noFill/>
            <a:extLst>
              <a:ext uri="{909E8E84-426E-40DD-AFC4-6F175D3DCCD1}">
                <a14:hiddenFill xmlns:a14="http://schemas.microsoft.com/office/drawing/2010/main">
                  <a:solidFill>
                    <a:srgbClr val="FFFFFF"/>
                  </a:solidFill>
                </a14:hiddenFill>
              </a:ext>
            </a:extLst>
          </p:spPr>
        </p:pic>
        <p:sp>
          <p:nvSpPr>
            <p:cNvPr id="2430" name="Rectangle 382"/>
            <p:cNvSpPr>
              <a:spLocks noChangeArrowheads="1"/>
            </p:cNvSpPr>
            <p:nvPr/>
          </p:nvSpPr>
          <p:spPr bwMode="gray">
            <a:xfrm>
              <a:off x="1247" y="981"/>
              <a:ext cx="3130" cy="2404"/>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2431" name="Rectangle 383" descr="1"/>
            <p:cNvSpPr>
              <a:spLocks noChangeArrowheads="1"/>
            </p:cNvSpPr>
            <p:nvPr/>
          </p:nvSpPr>
          <p:spPr bwMode="gray">
            <a:xfrm>
              <a:off x="1303" y="1040"/>
              <a:ext cx="3018" cy="2286"/>
            </a:xfrm>
            <a:prstGeom prst="rect">
              <a:avLst/>
            </a:prstGeom>
            <a:blipFill dpi="0" rotWithShape="1">
              <a:blip r:embed="rId19"/>
              <a:srcRect/>
              <a:stretch>
                <a:fillRect/>
              </a:stretch>
            </a:blipFill>
            <a:ln>
              <a:noFill/>
            </a:ln>
            <a:effectLst/>
            <a:extLst>
              <a:ext uri="{91240B29-F687-4F45-9708-019B960494DF}">
                <a14:hiddenLine xmlns:a14="http://schemas.microsoft.com/office/drawing/2010/main" w="9525">
                  <a:solidFill>
                    <a:srgbClr val="333333">
                      <a:alpha val="30000"/>
                    </a:srgbClr>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pic>
        <p:nvPicPr>
          <p:cNvPr id="2432" name="Picture 384" descr="4"/>
          <p:cNvPicPr>
            <a:picLocks noChangeAspect="1" noChangeArrowheads="1"/>
          </p:cNvPicPr>
          <p:nvPr/>
        </p:nvPicPr>
        <p:blipFill>
          <a:blip r:embed="rId20" cstate="print">
            <a:lum contrast="-6000"/>
            <a:extLst>
              <a:ext uri="{28A0092B-C50C-407E-A947-70E740481C1C}">
                <a14:useLocalDpi xmlns:a14="http://schemas.microsoft.com/office/drawing/2010/main" val="0"/>
              </a:ext>
            </a:extLst>
          </a:blip>
          <a:srcRect/>
          <a:stretch>
            <a:fillRect/>
          </a:stretch>
        </p:blipFill>
        <p:spPr bwMode="gray">
          <a:xfrm rot="1881287">
            <a:off x="8402638" y="796925"/>
            <a:ext cx="547687" cy="796925"/>
          </a:xfrm>
          <a:prstGeom prst="rect">
            <a:avLst/>
          </a:prstGeom>
          <a:noFill/>
          <a:extLst>
            <a:ext uri="{909E8E84-426E-40DD-AFC4-6F175D3DCCD1}">
              <a14:hiddenFill xmlns:a14="http://schemas.microsoft.com/office/drawing/2010/main">
                <a:solidFill>
                  <a:srgbClr val="FFFFFF"/>
                </a:solidFill>
              </a14:hiddenFill>
            </a:ext>
          </a:extLst>
        </p:spPr>
      </p:pic>
      <p:sp>
        <p:nvSpPr>
          <p:cNvPr id="2433" name="Rectangle 385"/>
          <p:cNvSpPr>
            <a:spLocks noGrp="1" noChangeArrowheads="1"/>
          </p:cNvSpPr>
          <p:nvPr>
            <p:ph type="title"/>
          </p:nvPr>
        </p:nvSpPr>
        <p:spPr bwMode="auto">
          <a:xfrm>
            <a:off x="457200" y="274638"/>
            <a:ext cx="6781800" cy="944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dirty="0" smtClean="0"/>
              <a:t>Click to edit Master title style</a:t>
            </a:r>
          </a:p>
        </p:txBody>
      </p:sp>
      <p:sp>
        <p:nvSpPr>
          <p:cNvPr id="2" name="Rectangle 1"/>
          <p:cNvSpPr/>
          <p:nvPr userDrawn="1"/>
        </p:nvSpPr>
        <p:spPr>
          <a:xfrm>
            <a:off x="6544531" y="6298459"/>
            <a:ext cx="1750800" cy="369332"/>
          </a:xfrm>
          <a:prstGeom prst="rect">
            <a:avLst/>
          </a:prstGeom>
        </p:spPr>
        <p:txBody>
          <a:bodyPr wrap="non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1" i="0" u="none" strike="noStrike" kern="1200" cap="none" spc="0" normalizeH="0" baseline="0" noProof="0" dirty="0" smtClean="0">
                <a:ln>
                  <a:noFill/>
                </a:ln>
                <a:solidFill>
                  <a:srgbClr val="7030A0"/>
                </a:solidFill>
                <a:effectLst/>
                <a:uLnTx/>
                <a:uFillTx/>
                <a:latin typeface="Kunstler Script" panose="030304020206070D0D06" pitchFamily="66" charset="0"/>
                <a:ea typeface="+mn-ea"/>
                <a:cs typeface="+mn-cs"/>
              </a:rPr>
              <a:t>Ann E. Gillies </a:t>
            </a:r>
            <a:r>
              <a:rPr kumimoji="0" lang="en-US" sz="1400" b="1" i="0" u="none" strike="noStrike" kern="1200" cap="none" spc="0" normalizeH="0" baseline="0" noProof="0" dirty="0" smtClean="0">
                <a:ln>
                  <a:noFill/>
                </a:ln>
                <a:solidFill>
                  <a:srgbClr val="7030A0"/>
                </a:solidFill>
                <a:effectLst/>
                <a:uLnTx/>
                <a:uFillTx/>
                <a:latin typeface="Kunstler Script" panose="030304020206070D0D06" pitchFamily="66" charset="0"/>
                <a:ea typeface="+mn-ea"/>
                <a:cs typeface="+mn-cs"/>
              </a:rPr>
              <a:t> </a:t>
            </a:r>
            <a:r>
              <a:rPr kumimoji="0" lang="en-US" sz="1400" b="1" i="0" u="none" strike="noStrike" kern="1200" cap="none" spc="0" normalizeH="0" baseline="0" noProof="0" dirty="0" err="1" smtClean="0">
                <a:ln>
                  <a:noFill/>
                </a:ln>
                <a:solidFill>
                  <a:srgbClr val="7030A0"/>
                </a:solidFill>
                <a:effectLst/>
                <a:uLnTx/>
                <a:uFillTx/>
                <a:latin typeface="Californian FB" panose="0207040306080B030204" pitchFamily="18" charset="0"/>
                <a:ea typeface="+mn-ea"/>
                <a:cs typeface="+mn-cs"/>
              </a:rPr>
              <a:t>Ph.D</a:t>
            </a:r>
            <a:endParaRPr kumimoji="0" lang="en-US" sz="1800" b="1" i="0" u="none" strike="noStrike" kern="1200" cap="none" spc="0" normalizeH="0" baseline="0" noProof="0" dirty="0">
              <a:ln>
                <a:noFill/>
              </a:ln>
              <a:solidFill>
                <a:srgbClr val="7030A0"/>
              </a:solidFill>
              <a:effectLst/>
              <a:uLnTx/>
              <a:uFillTx/>
              <a:latin typeface="Blackadder ITC" panose="04020505051007020D02" pitchFamily="82" charset="0"/>
              <a:ea typeface="+mn-ea"/>
              <a:cs typeface="+mn-cs"/>
            </a:endParaRPr>
          </a:p>
        </p:txBody>
      </p:sp>
      <p:pic>
        <p:nvPicPr>
          <p:cNvPr id="2051" name="Picture 3" descr="C:\Users\Ann\Desktop\RTM - Logo 1.1.1 ver - SB.png"/>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a:off x="28832" y="134615"/>
            <a:ext cx="984370" cy="1120775"/>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2" r:id="rId1"/>
    <p:sldLayoutId id="2147483673" r:id="rId2"/>
    <p:sldLayoutId id="2147483672" r:id="rId3"/>
    <p:sldLayoutId id="2147483671" r:id="rId4"/>
    <p:sldLayoutId id="2147483670" r:id="rId5"/>
    <p:sldLayoutId id="2147483669" r:id="rId6"/>
    <p:sldLayoutId id="2147483668" r:id="rId7"/>
    <p:sldLayoutId id="2147483667" r:id="rId8"/>
    <p:sldLayoutId id="2147483666" r:id="rId9"/>
    <p:sldLayoutId id="2147483665" r:id="rId10"/>
    <p:sldLayoutId id="2147483664" r:id="rId11"/>
    <p:sldLayoutId id="2147483663" r:id="rId12"/>
  </p:sldLayoutIdLst>
  <p:timing>
    <p:tnLst>
      <p:par>
        <p:cTn id="1" dur="indefinite" restart="never" nodeType="tmRoot"/>
      </p:par>
    </p:tnLst>
  </p:timing>
  <p:txStyles>
    <p:titleStyle>
      <a:lvl1pPr algn="ctr" rtl="0" eaLnBrk="1" fontAlgn="base" hangingPunct="1">
        <a:spcBef>
          <a:spcPct val="0"/>
        </a:spcBef>
        <a:spcAft>
          <a:spcPct val="0"/>
        </a:spcAft>
        <a:defRPr sz="4800" b="1">
          <a:solidFill>
            <a:schemeClr val="accent3">
              <a:lumMod val="50000"/>
            </a:schemeClr>
          </a:solidFill>
          <a:latin typeface="Edwardian Script ITC" panose="030303020407070D0804" pitchFamily="66" charset="0"/>
          <a:ea typeface="+mj-ea"/>
          <a:cs typeface="+mj-cs"/>
        </a:defRPr>
      </a:lvl1pPr>
      <a:lvl2pPr algn="l" rtl="0" eaLnBrk="1" fontAlgn="base" hangingPunct="1">
        <a:spcBef>
          <a:spcPct val="0"/>
        </a:spcBef>
        <a:spcAft>
          <a:spcPct val="0"/>
        </a:spcAft>
        <a:defRPr sz="4000" b="1">
          <a:solidFill>
            <a:schemeClr val="tx2"/>
          </a:solidFill>
          <a:latin typeface="Candara" pitchFamily="34" charset="0"/>
        </a:defRPr>
      </a:lvl2pPr>
      <a:lvl3pPr algn="l" rtl="0" eaLnBrk="1" fontAlgn="base" hangingPunct="1">
        <a:spcBef>
          <a:spcPct val="0"/>
        </a:spcBef>
        <a:spcAft>
          <a:spcPct val="0"/>
        </a:spcAft>
        <a:defRPr sz="4000" b="1">
          <a:solidFill>
            <a:schemeClr val="tx2"/>
          </a:solidFill>
          <a:latin typeface="Candara" pitchFamily="34" charset="0"/>
        </a:defRPr>
      </a:lvl3pPr>
      <a:lvl4pPr algn="l" rtl="0" eaLnBrk="1" fontAlgn="base" hangingPunct="1">
        <a:spcBef>
          <a:spcPct val="0"/>
        </a:spcBef>
        <a:spcAft>
          <a:spcPct val="0"/>
        </a:spcAft>
        <a:defRPr sz="4000" b="1">
          <a:solidFill>
            <a:schemeClr val="tx2"/>
          </a:solidFill>
          <a:latin typeface="Candara" pitchFamily="34" charset="0"/>
        </a:defRPr>
      </a:lvl4pPr>
      <a:lvl5pPr algn="l" rtl="0" eaLnBrk="1" fontAlgn="base" hangingPunct="1">
        <a:spcBef>
          <a:spcPct val="0"/>
        </a:spcBef>
        <a:spcAft>
          <a:spcPct val="0"/>
        </a:spcAft>
        <a:defRPr sz="4000" b="1">
          <a:solidFill>
            <a:schemeClr val="tx2"/>
          </a:solidFill>
          <a:latin typeface="Candara" pitchFamily="34" charset="0"/>
        </a:defRPr>
      </a:lvl5pPr>
      <a:lvl6pPr marL="457200" algn="l" rtl="0" eaLnBrk="1" fontAlgn="base" hangingPunct="1">
        <a:spcBef>
          <a:spcPct val="0"/>
        </a:spcBef>
        <a:spcAft>
          <a:spcPct val="0"/>
        </a:spcAft>
        <a:defRPr sz="4000" b="1">
          <a:solidFill>
            <a:schemeClr val="tx2"/>
          </a:solidFill>
          <a:latin typeface="Candara" pitchFamily="34" charset="0"/>
        </a:defRPr>
      </a:lvl6pPr>
      <a:lvl7pPr marL="914400" algn="l" rtl="0" eaLnBrk="1" fontAlgn="base" hangingPunct="1">
        <a:spcBef>
          <a:spcPct val="0"/>
        </a:spcBef>
        <a:spcAft>
          <a:spcPct val="0"/>
        </a:spcAft>
        <a:defRPr sz="4000" b="1">
          <a:solidFill>
            <a:schemeClr val="tx2"/>
          </a:solidFill>
          <a:latin typeface="Candara" pitchFamily="34" charset="0"/>
        </a:defRPr>
      </a:lvl7pPr>
      <a:lvl8pPr marL="1371600" algn="l" rtl="0" eaLnBrk="1" fontAlgn="base" hangingPunct="1">
        <a:spcBef>
          <a:spcPct val="0"/>
        </a:spcBef>
        <a:spcAft>
          <a:spcPct val="0"/>
        </a:spcAft>
        <a:defRPr sz="4000" b="1">
          <a:solidFill>
            <a:schemeClr val="tx2"/>
          </a:solidFill>
          <a:latin typeface="Candara" pitchFamily="34" charset="0"/>
        </a:defRPr>
      </a:lvl8pPr>
      <a:lvl9pPr marL="1828800" algn="l" rtl="0" eaLnBrk="1" fontAlgn="base" hangingPunct="1">
        <a:spcBef>
          <a:spcPct val="0"/>
        </a:spcBef>
        <a:spcAft>
          <a:spcPct val="0"/>
        </a:spcAft>
        <a:defRPr sz="4000" b="1">
          <a:solidFill>
            <a:schemeClr val="tx2"/>
          </a:solidFill>
          <a:latin typeface="Candara" pitchFamily="34" charset="0"/>
        </a:defRPr>
      </a:lvl9pPr>
    </p:titleStyle>
    <p:bodyStyle>
      <a:lvl1pPr marL="342900" indent="-342900" algn="l" rtl="0" eaLnBrk="1" fontAlgn="base" hangingPunct="1">
        <a:spcBef>
          <a:spcPct val="20000"/>
        </a:spcBef>
        <a:spcAft>
          <a:spcPct val="0"/>
        </a:spcAft>
        <a:buChar char="•"/>
        <a:defRPr sz="3200" b="1">
          <a:solidFill>
            <a:schemeClr val="accent6">
              <a:lumMod val="75000"/>
            </a:schemeClr>
          </a:solidFill>
          <a:latin typeface="Baskerville Old Face" panose="02020602080505020303" pitchFamily="18" charset="0"/>
          <a:ea typeface="+mn-ea"/>
          <a:cs typeface="+mn-cs"/>
        </a:defRPr>
      </a:lvl1pPr>
      <a:lvl2pPr marL="742950" indent="-285750" algn="l" rtl="0" eaLnBrk="1" fontAlgn="base" hangingPunct="1">
        <a:spcBef>
          <a:spcPct val="20000"/>
        </a:spcBef>
        <a:spcAft>
          <a:spcPct val="0"/>
        </a:spcAft>
        <a:buChar char="–"/>
        <a:defRPr sz="2800" b="1">
          <a:solidFill>
            <a:schemeClr val="accent6">
              <a:lumMod val="75000"/>
            </a:schemeClr>
          </a:solidFill>
          <a:latin typeface="Baskerville Old Face" panose="02020602080505020303" pitchFamily="18" charset="0"/>
        </a:defRPr>
      </a:lvl2pPr>
      <a:lvl3pPr marL="1143000" indent="-228600" algn="l" rtl="0" eaLnBrk="1" fontAlgn="base" hangingPunct="1">
        <a:spcBef>
          <a:spcPct val="20000"/>
        </a:spcBef>
        <a:spcAft>
          <a:spcPct val="0"/>
        </a:spcAft>
        <a:buChar char="•"/>
        <a:defRPr sz="2400" b="1">
          <a:solidFill>
            <a:schemeClr val="accent6">
              <a:lumMod val="75000"/>
            </a:schemeClr>
          </a:solidFill>
          <a:latin typeface="Baskerville Old Face" panose="02020602080505020303" pitchFamily="18" charset="0"/>
        </a:defRPr>
      </a:lvl3pPr>
      <a:lvl4pPr marL="1600200" indent="-228600" algn="l" rtl="0" eaLnBrk="1" fontAlgn="base" hangingPunct="1">
        <a:spcBef>
          <a:spcPct val="20000"/>
        </a:spcBef>
        <a:spcAft>
          <a:spcPct val="0"/>
        </a:spcAft>
        <a:buChar char="–"/>
        <a:defRPr sz="2000" b="1">
          <a:solidFill>
            <a:schemeClr val="accent6">
              <a:lumMod val="75000"/>
            </a:schemeClr>
          </a:solidFill>
          <a:latin typeface="Baskerville Old Face" panose="02020602080505020303" pitchFamily="18" charset="0"/>
        </a:defRPr>
      </a:lvl4pPr>
      <a:lvl5pPr marL="2057400" indent="-228600" algn="l" rtl="0" eaLnBrk="1" fontAlgn="base" hangingPunct="1">
        <a:spcBef>
          <a:spcPct val="20000"/>
        </a:spcBef>
        <a:spcAft>
          <a:spcPct val="0"/>
        </a:spcAft>
        <a:buChar char="»"/>
        <a:defRPr sz="2000" b="1">
          <a:solidFill>
            <a:schemeClr val="accent6">
              <a:lumMod val="75000"/>
            </a:schemeClr>
          </a:solidFill>
          <a:latin typeface="Baskerville Old Face" panose="02020602080505020303" pitchFamily="18" charset="0"/>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Layout" Target="../slideLayouts/slideLayout2.xml"/><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 Id="rId5" Type="http://schemas.openxmlformats.org/officeDocument/2006/relationships/image" Target="../media/image21.jpe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ctrTitle"/>
          </p:nvPr>
        </p:nvSpPr>
        <p:spPr/>
        <p:txBody>
          <a:bodyPr/>
          <a:lstStyle/>
          <a:p>
            <a:r>
              <a:rPr lang="en-US" altLang="en-US" dirty="0" smtClean="0"/>
              <a:t>Families…</a:t>
            </a:r>
            <a:br>
              <a:rPr lang="en-US" altLang="en-US" dirty="0" smtClean="0"/>
            </a:br>
            <a:r>
              <a:rPr lang="en-US" altLang="en-US" dirty="0" smtClean="0"/>
              <a:t>from Generation to Generation</a:t>
            </a:r>
            <a:endParaRPr lang="en-US" altLang="en-US" dirty="0"/>
          </a:p>
        </p:txBody>
      </p:sp>
      <p:sp>
        <p:nvSpPr>
          <p:cNvPr id="39939" name="Rectangle 3"/>
          <p:cNvSpPr>
            <a:spLocks noGrp="1" noChangeArrowheads="1"/>
          </p:cNvSpPr>
          <p:nvPr>
            <p:ph type="subTitle" idx="1"/>
          </p:nvPr>
        </p:nvSpPr>
        <p:spPr>
          <a:xfrm>
            <a:off x="24442" y="5943600"/>
            <a:ext cx="5486400" cy="609600"/>
          </a:xfrm>
        </p:spPr>
        <p:txBody>
          <a:bodyPr/>
          <a:lstStyle/>
          <a:p>
            <a:r>
              <a:rPr lang="en-US" altLang="en-US" dirty="0" smtClean="0"/>
              <a:t>Dr. A.E. </a:t>
            </a:r>
            <a:r>
              <a:rPr lang="en-US" altLang="en-US" dirty="0" err="1" smtClean="0"/>
              <a:t>Gillies</a:t>
            </a:r>
            <a:endParaRPr lang="en-US" alt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ChangeArrowheads="1"/>
          </p:cNvSpPr>
          <p:nvPr>
            <p:ph type="title"/>
          </p:nvPr>
        </p:nvSpPr>
        <p:spPr/>
        <p:txBody>
          <a:bodyPr/>
          <a:lstStyle/>
          <a:p>
            <a:pPr algn="ctr"/>
            <a:r>
              <a:rPr lang="en-US" altLang="en-US" sz="5400" dirty="0">
                <a:ln w="1905"/>
                <a:solidFill>
                  <a:srgbClr val="7030A0"/>
                </a:solidFill>
                <a:effectLst>
                  <a:innerShdw blurRad="69850" dist="43180" dir="5400000">
                    <a:srgbClr val="000000">
                      <a:alpha val="65000"/>
                    </a:srgbClr>
                  </a:innerShdw>
                </a:effectLst>
              </a:rPr>
              <a:t>Secure Attachment</a:t>
            </a:r>
          </a:p>
        </p:txBody>
      </p:sp>
      <p:sp>
        <p:nvSpPr>
          <p:cNvPr id="177155" name="Rectangle 3"/>
          <p:cNvSpPr>
            <a:spLocks noGrp="1" noChangeArrowheads="1"/>
          </p:cNvSpPr>
          <p:nvPr>
            <p:ph type="body" idx="1"/>
          </p:nvPr>
        </p:nvSpPr>
        <p:spPr>
          <a:xfrm>
            <a:off x="4267200" y="1524000"/>
            <a:ext cx="4876800" cy="4648200"/>
          </a:xfrm>
        </p:spPr>
        <p:txBody>
          <a:bodyPr/>
          <a:lstStyle/>
          <a:p>
            <a:pPr algn="ctr">
              <a:buFontTx/>
              <a:buNone/>
            </a:pPr>
            <a:r>
              <a:rPr lang="en-US" altLang="en-US" sz="2800" dirty="0">
                <a:solidFill>
                  <a:schemeClr val="accent3">
                    <a:lumMod val="75000"/>
                  </a:schemeClr>
                </a:solidFill>
                <a:latin typeface="Footlight MT Light" panose="0204060206030A020304" pitchFamily="18" charset="0"/>
              </a:rPr>
              <a:t>Secure: </a:t>
            </a:r>
            <a:endParaRPr lang="en-US" altLang="en-US" sz="2800" dirty="0" smtClean="0">
              <a:solidFill>
                <a:schemeClr val="accent3">
                  <a:lumMod val="75000"/>
                </a:schemeClr>
              </a:solidFill>
              <a:latin typeface="Footlight MT Light" panose="0204060206030A020304" pitchFamily="18" charset="0"/>
            </a:endParaRPr>
          </a:p>
          <a:p>
            <a:pPr marL="0" indent="0" algn="ctr">
              <a:buNone/>
            </a:pPr>
            <a:endParaRPr lang="en-US" altLang="en-US" sz="2800" dirty="0">
              <a:solidFill>
                <a:schemeClr val="accent3">
                  <a:lumMod val="75000"/>
                </a:schemeClr>
              </a:solidFill>
              <a:latin typeface="Footlight MT Light" panose="0204060206030A020304" pitchFamily="18" charset="0"/>
            </a:endParaRPr>
          </a:p>
          <a:p>
            <a:r>
              <a:rPr lang="en-US" altLang="en-US" sz="2800" dirty="0">
                <a:solidFill>
                  <a:schemeClr val="accent3">
                    <a:lumMod val="75000"/>
                  </a:schemeClr>
                </a:solidFill>
                <a:latin typeface="Footlight MT Light" panose="0204060206030A020304" pitchFamily="18" charset="0"/>
              </a:rPr>
              <a:t>connected with </a:t>
            </a:r>
            <a:r>
              <a:rPr lang="en-US" altLang="en-US" sz="2800" dirty="0" smtClean="0">
                <a:solidFill>
                  <a:schemeClr val="accent3">
                    <a:lumMod val="75000"/>
                  </a:schemeClr>
                </a:solidFill>
                <a:latin typeface="Footlight MT Light" panose="0204060206030A020304" pitchFamily="18" charset="0"/>
              </a:rPr>
              <a:t>certainty,</a:t>
            </a:r>
          </a:p>
          <a:p>
            <a:r>
              <a:rPr lang="en-US" altLang="en-US" sz="2800" dirty="0" smtClean="0">
                <a:solidFill>
                  <a:schemeClr val="accent3">
                    <a:lumMod val="75000"/>
                  </a:schemeClr>
                </a:solidFill>
                <a:latin typeface="Footlight MT Light" panose="0204060206030A020304" pitchFamily="18" charset="0"/>
              </a:rPr>
              <a:t>comfortable </a:t>
            </a:r>
            <a:r>
              <a:rPr lang="en-US" altLang="en-US" sz="2800" dirty="0">
                <a:solidFill>
                  <a:schemeClr val="accent3">
                    <a:lumMod val="75000"/>
                  </a:schemeClr>
                </a:solidFill>
                <a:latin typeface="Footlight MT Light" panose="0204060206030A020304" pitchFamily="18" charset="0"/>
              </a:rPr>
              <a:t>with closeness, </a:t>
            </a:r>
          </a:p>
          <a:p>
            <a:r>
              <a:rPr lang="en-US" altLang="en-US" sz="2800" dirty="0">
                <a:solidFill>
                  <a:schemeClr val="accent3">
                    <a:lumMod val="75000"/>
                  </a:schemeClr>
                </a:solidFill>
                <a:latin typeface="Footlight MT Light" panose="0204060206030A020304" pitchFamily="18" charset="0"/>
              </a:rPr>
              <a:t>doesn’t fear abandonment, </a:t>
            </a:r>
            <a:endParaRPr lang="en-US" altLang="en-US" sz="2800" dirty="0" smtClean="0">
              <a:solidFill>
                <a:schemeClr val="accent3">
                  <a:lumMod val="75000"/>
                </a:schemeClr>
              </a:solidFill>
              <a:latin typeface="Footlight MT Light" panose="0204060206030A020304" pitchFamily="18" charset="0"/>
            </a:endParaRPr>
          </a:p>
          <a:p>
            <a:r>
              <a:rPr lang="en-US" altLang="en-US" sz="2800" dirty="0" smtClean="0">
                <a:solidFill>
                  <a:schemeClr val="accent3">
                    <a:lumMod val="75000"/>
                  </a:schemeClr>
                </a:solidFill>
                <a:latin typeface="Footlight MT Light" panose="0204060206030A020304" pitchFamily="18" charset="0"/>
              </a:rPr>
              <a:t>views </a:t>
            </a:r>
            <a:r>
              <a:rPr lang="en-US" altLang="en-US" sz="2800" dirty="0">
                <a:solidFill>
                  <a:schemeClr val="accent3">
                    <a:lumMod val="75000"/>
                  </a:schemeClr>
                </a:solidFill>
                <a:latin typeface="Footlight MT Light" panose="0204060206030A020304" pitchFamily="18" charset="0"/>
              </a:rPr>
              <a:t>self as loveable, </a:t>
            </a:r>
            <a:endParaRPr lang="en-US" altLang="en-US" sz="2800" dirty="0" smtClean="0">
              <a:solidFill>
                <a:schemeClr val="accent3">
                  <a:lumMod val="75000"/>
                </a:schemeClr>
              </a:solidFill>
              <a:latin typeface="Footlight MT Light" panose="0204060206030A020304" pitchFamily="18" charset="0"/>
            </a:endParaRPr>
          </a:p>
          <a:p>
            <a:r>
              <a:rPr lang="en-US" altLang="en-US" sz="2800" dirty="0" smtClean="0">
                <a:solidFill>
                  <a:schemeClr val="accent3">
                    <a:lumMod val="75000"/>
                  </a:schemeClr>
                </a:solidFill>
                <a:latin typeface="Footlight MT Light" panose="0204060206030A020304" pitchFamily="18" charset="0"/>
              </a:rPr>
              <a:t>understands </a:t>
            </a:r>
            <a:r>
              <a:rPr lang="en-US" altLang="en-US" sz="2800" dirty="0">
                <a:solidFill>
                  <a:schemeClr val="accent3">
                    <a:lumMod val="75000"/>
                  </a:schemeClr>
                </a:solidFill>
                <a:latin typeface="Footlight MT Light" panose="0204060206030A020304" pitchFamily="18" charset="0"/>
              </a:rPr>
              <a:t>appropriate expression of emotions.</a:t>
            </a:r>
          </a:p>
          <a:p>
            <a:endParaRPr lang="en-US" altLang="en-US" sz="2800" dirty="0">
              <a:solidFill>
                <a:srgbClr val="CC3300"/>
              </a:solidFill>
              <a:latin typeface="Garamond" pitchFamily="18" charset="0"/>
            </a:endParaRPr>
          </a:p>
        </p:txBody>
      </p:sp>
      <p:pic>
        <p:nvPicPr>
          <p:cNvPr id="177156" name="Picture 4" descr="105_055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362200"/>
            <a:ext cx="4038600" cy="3028950"/>
          </a:xfrm>
          <a:prstGeom prst="rect">
            <a:avLst/>
          </a:prstGeom>
          <a:noFill/>
          <a:ln w="76200" cmpd="tri">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7540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C:\Users\Ann\Pictures\bab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0" y="1905000"/>
            <a:ext cx="2847975" cy="427196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rPr>
              <a:t>Disorganized Attachment</a:t>
            </a:r>
            <a:endParaRPr lang="en-US" dirty="0">
              <a:ln w="10541" cmpd="sng">
                <a:solidFill>
                  <a:srgbClr val="7D7D7D">
                    <a:tint val="100000"/>
                    <a:shade val="100000"/>
                    <a:satMod val="110000"/>
                  </a:srgbClr>
                </a:solidFill>
                <a:prstDash val="solid"/>
              </a:ln>
              <a:gradFill>
                <a:gsLst>
                  <a:gs pos="0">
                    <a:srgbClr val="FFFFFF">
                      <a:tint val="40000"/>
                      <a:satMod val="250000"/>
                    </a:srgbClr>
                  </a:gs>
                  <a:gs pos="9000">
                    <a:srgbClr val="FFFFFF">
                      <a:tint val="52000"/>
                      <a:satMod val="300000"/>
                    </a:srgbClr>
                  </a:gs>
                  <a:gs pos="50000">
                    <a:srgbClr val="FFFFFF">
                      <a:shade val="20000"/>
                      <a:satMod val="300000"/>
                    </a:srgbClr>
                  </a:gs>
                  <a:gs pos="79000">
                    <a:srgbClr val="FFFFFF">
                      <a:tint val="52000"/>
                      <a:satMod val="300000"/>
                    </a:srgbClr>
                  </a:gs>
                  <a:gs pos="100000">
                    <a:srgbClr val="FFFFFF">
                      <a:tint val="40000"/>
                      <a:satMod val="250000"/>
                    </a:srgbClr>
                  </a:gs>
                </a:gsLst>
                <a:lin ang="5400000"/>
              </a:gradFill>
            </a:endParaRPr>
          </a:p>
        </p:txBody>
      </p:sp>
      <p:sp>
        <p:nvSpPr>
          <p:cNvPr id="3" name="Content Placeholder 2"/>
          <p:cNvSpPr>
            <a:spLocks noGrp="1"/>
          </p:cNvSpPr>
          <p:nvPr>
            <p:ph idx="1"/>
          </p:nvPr>
        </p:nvSpPr>
        <p:spPr/>
        <p:txBody>
          <a:bodyPr/>
          <a:lstStyle/>
          <a:p>
            <a:r>
              <a:rPr lang="en-US" sz="2800" dirty="0" smtClean="0"/>
              <a:t>A small percentage of children experience disorganized </a:t>
            </a:r>
            <a:r>
              <a:rPr lang="en-US" sz="2800" dirty="0" smtClean="0"/>
              <a:t>attachment</a:t>
            </a:r>
          </a:p>
          <a:p>
            <a:pPr marL="0" indent="0">
              <a:buNone/>
            </a:pPr>
            <a:endParaRPr lang="en-US" sz="2800" dirty="0" smtClean="0"/>
          </a:p>
          <a:p>
            <a:pPr marL="0" indent="0">
              <a:buNone/>
            </a:pPr>
            <a:r>
              <a:rPr lang="en-US" sz="2400" dirty="0" smtClean="0"/>
              <a:t>Prone </a:t>
            </a:r>
            <a:r>
              <a:rPr lang="en-US" sz="2400" dirty="0" smtClean="0"/>
              <a:t>to dissociative </a:t>
            </a:r>
            <a:r>
              <a:rPr lang="en-US" sz="2400" dirty="0" smtClean="0"/>
              <a:t>experiences</a:t>
            </a:r>
          </a:p>
          <a:p>
            <a:pPr marL="0" indent="0">
              <a:buNone/>
            </a:pPr>
            <a:r>
              <a:rPr lang="en-US" sz="2400" dirty="0" smtClean="0"/>
              <a:t>Becomes a</a:t>
            </a:r>
            <a:r>
              <a:rPr lang="en-US" sz="2400" dirty="0" smtClean="0"/>
              <a:t> </a:t>
            </a:r>
            <a:r>
              <a:rPr lang="en-US" sz="2400" dirty="0" smtClean="0"/>
              <a:t>way of coping with deep </a:t>
            </a:r>
            <a:r>
              <a:rPr lang="en-US" sz="2400" dirty="0" smtClean="0"/>
              <a:t>trauma </a:t>
            </a:r>
          </a:p>
          <a:p>
            <a:pPr marL="0" indent="0">
              <a:buNone/>
            </a:pPr>
            <a:endParaRPr lang="en-US" sz="2400" dirty="0" smtClean="0"/>
          </a:p>
          <a:p>
            <a:pPr lvl="1"/>
            <a:r>
              <a:rPr lang="en-US" sz="2000" dirty="0" smtClean="0">
                <a:solidFill>
                  <a:schemeClr val="tx1"/>
                </a:solidFill>
              </a:rPr>
              <a:t>Brain compartmentalizes trauma</a:t>
            </a:r>
          </a:p>
          <a:p>
            <a:pPr lvl="1"/>
            <a:r>
              <a:rPr lang="en-US" sz="2000" dirty="0" smtClean="0">
                <a:solidFill>
                  <a:schemeClr val="tx1"/>
                </a:solidFill>
              </a:rPr>
              <a:t>Detachment from reality</a:t>
            </a:r>
          </a:p>
          <a:p>
            <a:pPr lvl="1"/>
            <a:r>
              <a:rPr lang="en-US" sz="2000" dirty="0" smtClean="0">
                <a:solidFill>
                  <a:schemeClr val="tx1"/>
                </a:solidFill>
              </a:rPr>
              <a:t>Spacing out – part of you just isn’t there </a:t>
            </a:r>
            <a:endParaRPr lang="en-US" sz="2000" dirty="0" smtClean="0">
              <a:solidFill>
                <a:schemeClr val="tx1"/>
              </a:solidFill>
            </a:endParaRPr>
          </a:p>
          <a:p>
            <a:pPr marL="457200" lvl="1" indent="0">
              <a:buNone/>
            </a:pPr>
            <a:r>
              <a:rPr lang="en-US" sz="2000" dirty="0">
                <a:solidFill>
                  <a:schemeClr val="tx1"/>
                </a:solidFill>
              </a:rPr>
              <a:t>	</a:t>
            </a:r>
            <a:r>
              <a:rPr lang="en-US" sz="2000" dirty="0" smtClean="0">
                <a:solidFill>
                  <a:schemeClr val="tx1"/>
                </a:solidFill>
              </a:rPr>
              <a:t>		</a:t>
            </a:r>
            <a:r>
              <a:rPr lang="en-US" sz="2000" dirty="0" smtClean="0">
                <a:solidFill>
                  <a:schemeClr val="tx1"/>
                </a:solidFill>
              </a:rPr>
              <a:t>at </a:t>
            </a:r>
            <a:r>
              <a:rPr lang="en-US" sz="2000" dirty="0" smtClean="0">
                <a:solidFill>
                  <a:schemeClr val="tx1"/>
                </a:solidFill>
              </a:rPr>
              <a:t>the moment.</a:t>
            </a:r>
          </a:p>
          <a:p>
            <a:pPr marL="0" indent="0">
              <a:buNone/>
            </a:pPr>
            <a:r>
              <a:rPr lang="en-US" sz="2800" dirty="0"/>
              <a:t>	</a:t>
            </a:r>
          </a:p>
        </p:txBody>
      </p:sp>
    </p:spTree>
    <p:extLst>
      <p:ext uri="{BB962C8B-B14F-4D97-AF65-F5344CB8AC3E}">
        <p14:creationId xmlns:p14="http://schemas.microsoft.com/office/powerpoint/2010/main" val="393004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scene3d>
              <a:camera prst="orthographicFront"/>
              <a:lightRig rig="glow" dir="tl">
                <a:rot lat="0" lon="0" rev="5400000"/>
              </a:lightRig>
            </a:scene3d>
            <a:sp3d contourW="12700">
              <a:bevelT w="25400" h="25400"/>
              <a:contourClr>
                <a:schemeClr val="accent6">
                  <a:shade val="73000"/>
                </a:schemeClr>
              </a:contourClr>
            </a:sp3d>
          </a:bodyPr>
          <a:lstStyle/>
          <a:p>
            <a:r>
              <a:rPr lang="en-US"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Cradle to Grave</a:t>
            </a:r>
            <a:endParaRPr lang="en-US"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pic>
        <p:nvPicPr>
          <p:cNvPr id="65538" name="Picture 2" descr="G:\cradle 1.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57199" y="1447800"/>
            <a:ext cx="3227809" cy="24384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65539" name="Picture 3" descr="G:\flowers-on-a-grav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6106" y="3276600"/>
            <a:ext cx="3454400" cy="25908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1367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ctrTitle"/>
          </p:nvPr>
        </p:nvSpPr>
        <p:spPr/>
        <p:txBody>
          <a:bodyPr/>
          <a:lstStyle/>
          <a:p>
            <a:r>
              <a:rPr lang="en-US" altLang="en-US" sz="6500"/>
              <a:t>Thank You!</a:t>
            </a:r>
          </a:p>
        </p:txBody>
      </p:sp>
      <p:sp>
        <p:nvSpPr>
          <p:cNvPr id="61443" name="Rectangle 3"/>
          <p:cNvSpPr>
            <a:spLocks noGrp="1" noChangeArrowheads="1"/>
          </p:cNvSpPr>
          <p:nvPr>
            <p:ph type="subTitle" idx="1"/>
          </p:nvPr>
        </p:nvSpPr>
        <p:spPr>
          <a:xfrm>
            <a:off x="228600" y="5943600"/>
            <a:ext cx="5791200" cy="609600"/>
          </a:xfrm>
        </p:spPr>
        <p:txBody>
          <a:bodyPr/>
          <a:lstStyle/>
          <a:p>
            <a:r>
              <a:rPr lang="en-US" altLang="en-US" sz="3600" dirty="0" smtClean="0">
                <a:solidFill>
                  <a:srgbClr val="FF0000"/>
                </a:solidFill>
                <a:latin typeface="Edwardian Script ITC" panose="030303020407070D0804" pitchFamily="66" charset="0"/>
              </a:rPr>
              <a:t>Dr. Ann E. Gillies</a:t>
            </a:r>
            <a:endParaRPr lang="en-US" altLang="en-US" sz="3600" dirty="0">
              <a:solidFill>
                <a:srgbClr val="FF0000"/>
              </a:solidFill>
              <a:latin typeface="Edwardian Script ITC" panose="030303020407070D0804" pitchFamily="66"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0" dirty="0" smtClean="0">
                <a:solidFill>
                  <a:srgbClr val="7030A0"/>
                </a:solidFill>
                <a:latin typeface="Matura MT Script Capitals" panose="03020802060602070202" pitchFamily="66" charset="0"/>
              </a:rPr>
              <a:t>Please Visit</a:t>
            </a:r>
            <a:endParaRPr lang="en-US" b="0" dirty="0">
              <a:solidFill>
                <a:srgbClr val="7030A0"/>
              </a:solidFill>
              <a:latin typeface="Matura MT Script Capitals" panose="03020802060602070202" pitchFamily="66" charset="0"/>
            </a:endParaRPr>
          </a:p>
        </p:txBody>
      </p:sp>
      <p:sp>
        <p:nvSpPr>
          <p:cNvPr id="3" name="Content Placeholder 2"/>
          <p:cNvSpPr>
            <a:spLocks noGrp="1"/>
          </p:cNvSpPr>
          <p:nvPr>
            <p:ph idx="1"/>
          </p:nvPr>
        </p:nvSpPr>
        <p:spPr>
          <a:xfrm>
            <a:off x="228600" y="2057401"/>
            <a:ext cx="8229600" cy="3429000"/>
          </a:xfrm>
        </p:spPr>
        <p:txBody>
          <a:bodyPr/>
          <a:lstStyle/>
          <a:p>
            <a:pPr marL="0" indent="0">
              <a:buNone/>
            </a:pPr>
            <a:r>
              <a:rPr lang="en-US" sz="4400" dirty="0" smtClean="0">
                <a:solidFill>
                  <a:schemeClr val="bg2">
                    <a:lumMod val="50000"/>
                  </a:schemeClr>
                </a:solidFill>
                <a:latin typeface="Footlight MT Light" panose="0204060206030A020304" pitchFamily="18" charset="0"/>
              </a:rPr>
              <a:t> </a:t>
            </a:r>
            <a:r>
              <a:rPr lang="en-US" sz="4400" dirty="0" smtClean="0">
                <a:solidFill>
                  <a:schemeClr val="bg2">
                    <a:lumMod val="50000"/>
                  </a:schemeClr>
                </a:solidFill>
                <a:latin typeface="Felix Titling" panose="04060505060202020A04" pitchFamily="82" charset="0"/>
              </a:rPr>
              <a:t>restoring the Mosaic.ca</a:t>
            </a:r>
          </a:p>
          <a:p>
            <a:pPr marL="0" indent="0">
              <a:buNone/>
            </a:pPr>
            <a:endParaRPr lang="en-US" sz="2400" b="0" dirty="0">
              <a:latin typeface="Footlight MT Light" panose="0204060206030A020304" pitchFamily="18" charset="0"/>
            </a:endParaRPr>
          </a:p>
          <a:p>
            <a:pPr marL="0" indent="0" algn="ctr">
              <a:buNone/>
            </a:pPr>
            <a:r>
              <a:rPr lang="en-US" sz="2400" b="0" dirty="0" smtClean="0">
                <a:solidFill>
                  <a:srgbClr val="92D050"/>
                </a:solidFill>
                <a:latin typeface="Footlight MT Light" panose="0204060206030A020304" pitchFamily="18" charset="0"/>
              </a:rPr>
              <a:t>For up to date information, research and articles on this and many other crucial matters</a:t>
            </a:r>
          </a:p>
          <a:p>
            <a:pPr marL="0" indent="0" algn="ctr">
              <a:buNone/>
            </a:pPr>
            <a:r>
              <a:rPr lang="en-US" sz="2400" b="0" dirty="0" smtClean="0">
                <a:solidFill>
                  <a:srgbClr val="92D050"/>
                </a:solidFill>
                <a:latin typeface="Footlight MT Light" panose="0204060206030A020304" pitchFamily="18" charset="0"/>
              </a:rPr>
              <a:t>Pertaining to health and wholeness</a:t>
            </a:r>
            <a:endParaRPr lang="en-US" sz="2400" b="0" dirty="0">
              <a:solidFill>
                <a:srgbClr val="92D050"/>
              </a:solidFill>
              <a:latin typeface="Footlight MT Light" panose="0204060206030A020304" pitchFamily="18" charset="0"/>
            </a:endParaRPr>
          </a:p>
        </p:txBody>
      </p:sp>
    </p:spTree>
    <p:extLst>
      <p:ext uri="{BB962C8B-B14F-4D97-AF65-F5344CB8AC3E}">
        <p14:creationId xmlns:p14="http://schemas.microsoft.com/office/powerpoint/2010/main" val="237091096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000" dirty="0" smtClean="0">
                <a:ln w="1905"/>
                <a:solidFill>
                  <a:srgbClr val="7030A0"/>
                </a:solidFill>
                <a:effectLst>
                  <a:innerShdw blurRad="69850" dist="43180" dir="5400000">
                    <a:srgbClr val="000000">
                      <a:alpha val="65000"/>
                    </a:srgbClr>
                  </a:innerShdw>
                </a:effectLst>
              </a:rPr>
              <a:t>Created for Attachment</a:t>
            </a:r>
            <a:endParaRPr lang="en-US" sz="6000" dirty="0">
              <a:ln w="1905"/>
              <a:solidFill>
                <a:srgbClr val="7030A0"/>
              </a:solidFill>
              <a:effectLst>
                <a:innerShdw blurRad="69850" dist="43180" dir="5400000">
                  <a:srgbClr val="000000">
                    <a:alpha val="65000"/>
                  </a:srgbClr>
                </a:innerShdw>
              </a:effectLst>
            </a:endParaRPr>
          </a:p>
        </p:txBody>
      </p:sp>
      <p:sp>
        <p:nvSpPr>
          <p:cNvPr id="3" name="Content Placeholder 2"/>
          <p:cNvSpPr>
            <a:spLocks noGrp="1"/>
          </p:cNvSpPr>
          <p:nvPr>
            <p:ph idx="1"/>
          </p:nvPr>
        </p:nvSpPr>
        <p:spPr>
          <a:xfrm>
            <a:off x="2209800" y="1752600"/>
            <a:ext cx="4572000" cy="4373563"/>
          </a:xfrm>
        </p:spPr>
        <p:txBody>
          <a:bodyPr/>
          <a:lstStyle/>
          <a:p>
            <a:endParaRPr lang="en-US" sz="2800" dirty="0" smtClean="0"/>
          </a:p>
          <a:p>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ootlight MT Light" panose="0204060206030A020304" pitchFamily="18" charset="0"/>
              </a:rPr>
              <a:t>God attachment</a:t>
            </a:r>
          </a:p>
          <a:p>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ootlight MT Light" panose="0204060206030A020304" pitchFamily="18" charset="0"/>
              </a:rPr>
              <a:t>Spousal attachment</a:t>
            </a:r>
          </a:p>
          <a:p>
            <a:r>
              <a:rPr lang="en-US" sz="3600"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ootlight MT Light" panose="0204060206030A020304" pitchFamily="18" charset="0"/>
              </a:rPr>
              <a:t>Parental attachment</a:t>
            </a:r>
            <a:endParaRPr lang="en-US" sz="3600"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Footlight MT Light" panose="0204060206030A020304" pitchFamily="18" charset="0"/>
            </a:endParaRPr>
          </a:p>
        </p:txBody>
      </p:sp>
    </p:spTree>
    <p:extLst>
      <p:ext uri="{BB962C8B-B14F-4D97-AF65-F5344CB8AC3E}">
        <p14:creationId xmlns:p14="http://schemas.microsoft.com/office/powerpoint/2010/main" val="200612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681968" y="522288"/>
            <a:ext cx="3465512" cy="62191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4514" name="Picture 2" descr="C:\Users\Ann\Documents\theme gallery\3ds 2010\Mom&amp;Son\Mom&amp;Son.gif"/>
          <p:cNvPicPr>
            <a:picLocks noChangeAspect="1" noChangeArrowheads="1" noCrop="1"/>
          </p:cNvPicPr>
          <p:nvPr/>
        </p:nvPicPr>
        <p:blipFill>
          <a:blip r:embed="rId3">
            <a:extLst>
              <a:ext uri="{BEBA8EAE-BF5A-486C-A8C5-ECC9F3942E4B}">
                <a14:imgProps xmlns:a14="http://schemas.microsoft.com/office/drawing/2010/main">
                  <a14:imgLayer r:embed="rId4">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533400" y="2286000"/>
            <a:ext cx="1905000" cy="19050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8078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p:txBody>
          <a:bodyPr/>
          <a:lstStyle/>
          <a:p>
            <a:pPr algn="ctr"/>
            <a:r>
              <a:rPr lang="en-US" altLang="en-US"/>
              <a:t>Need  for Attachment</a:t>
            </a:r>
          </a:p>
        </p:txBody>
      </p:sp>
      <p:sp>
        <p:nvSpPr>
          <p:cNvPr id="112643" name="Rectangle 3"/>
          <p:cNvSpPr>
            <a:spLocks noGrp="1" noChangeArrowheads="1"/>
          </p:cNvSpPr>
          <p:nvPr>
            <p:ph type="body" idx="1"/>
          </p:nvPr>
        </p:nvSpPr>
        <p:spPr/>
        <p:txBody>
          <a:bodyPr/>
          <a:lstStyle/>
          <a:p>
            <a:pPr>
              <a:buFontTx/>
              <a:buNone/>
            </a:pPr>
            <a:r>
              <a:rPr lang="en-US" altLang="en-US" sz="2800" dirty="0">
                <a:solidFill>
                  <a:schemeClr val="bg2">
                    <a:lumMod val="25000"/>
                  </a:schemeClr>
                </a:solidFill>
              </a:rPr>
              <a:t>Attachment behaviors, </a:t>
            </a:r>
          </a:p>
          <a:p>
            <a:pPr>
              <a:buFontTx/>
              <a:buNone/>
            </a:pPr>
            <a:r>
              <a:rPr lang="en-US" altLang="en-US" sz="2800" dirty="0">
                <a:solidFill>
                  <a:schemeClr val="bg2">
                    <a:lumMod val="25000"/>
                  </a:schemeClr>
                </a:solidFill>
              </a:rPr>
              <a:t>such as crying and </a:t>
            </a:r>
          </a:p>
          <a:p>
            <a:pPr>
              <a:buFontTx/>
              <a:buNone/>
            </a:pPr>
            <a:r>
              <a:rPr lang="en-US" altLang="en-US" sz="2800" dirty="0">
                <a:solidFill>
                  <a:schemeClr val="bg2">
                    <a:lumMod val="25000"/>
                  </a:schemeClr>
                </a:solidFill>
              </a:rPr>
              <a:t>searching, are adaptive </a:t>
            </a:r>
          </a:p>
          <a:p>
            <a:pPr>
              <a:buFontTx/>
              <a:buNone/>
            </a:pPr>
            <a:r>
              <a:rPr lang="en-US" altLang="en-US" sz="2800" dirty="0">
                <a:solidFill>
                  <a:schemeClr val="bg2">
                    <a:lumMod val="25000"/>
                  </a:schemeClr>
                </a:solidFill>
              </a:rPr>
              <a:t>responses to separation </a:t>
            </a:r>
          </a:p>
          <a:p>
            <a:pPr>
              <a:buFontTx/>
              <a:buNone/>
            </a:pPr>
            <a:r>
              <a:rPr lang="en-US" altLang="en-US" sz="2800" dirty="0">
                <a:solidFill>
                  <a:schemeClr val="bg2">
                    <a:lumMod val="25000"/>
                  </a:schemeClr>
                </a:solidFill>
              </a:rPr>
              <a:t>from a primary </a:t>
            </a:r>
          </a:p>
          <a:p>
            <a:pPr>
              <a:buFontTx/>
              <a:buNone/>
            </a:pPr>
            <a:r>
              <a:rPr lang="en-US" altLang="en-US" sz="2800" dirty="0">
                <a:solidFill>
                  <a:schemeClr val="bg2">
                    <a:lumMod val="25000"/>
                  </a:schemeClr>
                </a:solidFill>
              </a:rPr>
              <a:t>attachment figure—</a:t>
            </a:r>
          </a:p>
          <a:p>
            <a:pPr>
              <a:buFontTx/>
              <a:buNone/>
            </a:pPr>
            <a:r>
              <a:rPr lang="en-US" altLang="en-US" sz="2800" dirty="0">
                <a:solidFill>
                  <a:schemeClr val="bg2">
                    <a:lumMod val="25000"/>
                  </a:schemeClr>
                </a:solidFill>
              </a:rPr>
              <a:t>someone who provides </a:t>
            </a:r>
          </a:p>
          <a:p>
            <a:pPr>
              <a:buFontTx/>
              <a:buNone/>
            </a:pPr>
            <a:r>
              <a:rPr lang="en-US" altLang="en-US" sz="2800" dirty="0">
                <a:solidFill>
                  <a:schemeClr val="bg2">
                    <a:lumMod val="25000"/>
                  </a:schemeClr>
                </a:solidFill>
              </a:rPr>
              <a:t>support, protection,</a:t>
            </a:r>
          </a:p>
          <a:p>
            <a:pPr>
              <a:buFontTx/>
              <a:buNone/>
            </a:pPr>
            <a:r>
              <a:rPr lang="en-US" altLang="en-US" sz="2800" dirty="0">
                <a:solidFill>
                  <a:schemeClr val="bg2">
                    <a:lumMod val="25000"/>
                  </a:schemeClr>
                </a:solidFill>
              </a:rPr>
              <a:t> and care.</a:t>
            </a:r>
          </a:p>
        </p:txBody>
      </p:sp>
      <p:pic>
        <p:nvPicPr>
          <p:cNvPr id="112644" name="Picture 4" descr="j017884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3800" y="2276475"/>
            <a:ext cx="3802063" cy="2535238"/>
          </a:xfrm>
          <a:prstGeom prst="rect">
            <a:avLst/>
          </a:prstGeom>
          <a:noFill/>
          <a:ln w="57150" cmpd="thinThick">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5492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 presetClass="entr" presetSubtype="10" fill="hold" grpId="0" nodeType="withEffect">
                                  <p:stCondLst>
                                    <p:cond delay="0"/>
                                  </p:stCondLst>
                                  <p:childTnLst>
                                    <p:set>
                                      <p:cBhvr>
                                        <p:cTn id="6" dur="1" fill="hold">
                                          <p:stCondLst>
                                            <p:cond delay="0"/>
                                          </p:stCondLst>
                                        </p:cTn>
                                        <p:tgtEl>
                                          <p:spTgt spid="112642"/>
                                        </p:tgtEl>
                                        <p:attrNameLst>
                                          <p:attrName>style.visibility</p:attrName>
                                        </p:attrNameLst>
                                      </p:cBhvr>
                                      <p:to>
                                        <p:strVal val="visible"/>
                                      </p:to>
                                    </p:set>
                                    <p:animEffect transition="in" filter="checkerboard(across)">
                                      <p:cBhvr>
                                        <p:cTn id="7" dur="1000"/>
                                        <p:tgtEl>
                                          <p:spTgt spid="112642"/>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12643">
                                            <p:txEl>
                                              <p:pRg st="0" end="0"/>
                                            </p:txEl>
                                          </p:spTgt>
                                        </p:tgtEl>
                                        <p:attrNameLst>
                                          <p:attrName>style.visibility</p:attrName>
                                        </p:attrNameLst>
                                      </p:cBhvr>
                                      <p:to>
                                        <p:strVal val="visible"/>
                                      </p:to>
                                    </p:set>
                                    <p:animEffect transition="in" filter="fade">
                                      <p:cBhvr>
                                        <p:cTn id="10" dur="1000"/>
                                        <p:tgtEl>
                                          <p:spTgt spid="112643">
                                            <p:txEl>
                                              <p:pRg st="0" end="0"/>
                                            </p:txEl>
                                          </p:spTgt>
                                        </p:tgtEl>
                                      </p:cBhvr>
                                    </p:animEffect>
                                    <p:anim calcmode="lin" valueType="num">
                                      <p:cBhvr>
                                        <p:cTn id="11" dur="1000" fill="hold"/>
                                        <p:tgtEl>
                                          <p:spTgt spid="112643">
                                            <p:txEl>
                                              <p:pRg st="0" end="0"/>
                                            </p:txEl>
                                          </p:spTgt>
                                        </p:tgtEl>
                                        <p:attrNameLst>
                                          <p:attrName>ppt_x</p:attrName>
                                        </p:attrNameLst>
                                      </p:cBhvr>
                                      <p:tavLst>
                                        <p:tav tm="0">
                                          <p:val>
                                            <p:strVal val="#ppt_x"/>
                                          </p:val>
                                        </p:tav>
                                        <p:tav tm="100000">
                                          <p:val>
                                            <p:strVal val="#ppt_x"/>
                                          </p:val>
                                        </p:tav>
                                      </p:tavLst>
                                    </p:anim>
                                    <p:anim calcmode="lin" valueType="num">
                                      <p:cBhvr>
                                        <p:cTn id="12" dur="1000" fill="hold"/>
                                        <p:tgtEl>
                                          <p:spTgt spid="112643">
                                            <p:txEl>
                                              <p:pRg st="0" end="0"/>
                                            </p:txEl>
                                          </p:spTgt>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12643">
                                            <p:txEl>
                                              <p:pRg st="1" end="1"/>
                                            </p:txEl>
                                          </p:spTgt>
                                        </p:tgtEl>
                                        <p:attrNameLst>
                                          <p:attrName>style.visibility</p:attrName>
                                        </p:attrNameLst>
                                      </p:cBhvr>
                                      <p:to>
                                        <p:strVal val="visible"/>
                                      </p:to>
                                    </p:set>
                                    <p:animEffect transition="in" filter="fade">
                                      <p:cBhvr>
                                        <p:cTn id="15" dur="1000"/>
                                        <p:tgtEl>
                                          <p:spTgt spid="112643">
                                            <p:txEl>
                                              <p:pRg st="1" end="1"/>
                                            </p:txEl>
                                          </p:spTgt>
                                        </p:tgtEl>
                                      </p:cBhvr>
                                    </p:animEffect>
                                    <p:anim calcmode="lin" valueType="num">
                                      <p:cBhvr>
                                        <p:cTn id="16" dur="1000" fill="hold"/>
                                        <p:tgtEl>
                                          <p:spTgt spid="112643">
                                            <p:txEl>
                                              <p:pRg st="1" end="1"/>
                                            </p:txEl>
                                          </p:spTgt>
                                        </p:tgtEl>
                                        <p:attrNameLst>
                                          <p:attrName>ppt_x</p:attrName>
                                        </p:attrNameLst>
                                      </p:cBhvr>
                                      <p:tavLst>
                                        <p:tav tm="0">
                                          <p:val>
                                            <p:strVal val="#ppt_x"/>
                                          </p:val>
                                        </p:tav>
                                        <p:tav tm="100000">
                                          <p:val>
                                            <p:strVal val="#ppt_x"/>
                                          </p:val>
                                        </p:tav>
                                      </p:tavLst>
                                    </p:anim>
                                    <p:anim calcmode="lin" valueType="num">
                                      <p:cBhvr>
                                        <p:cTn id="17" dur="1000" fill="hold"/>
                                        <p:tgtEl>
                                          <p:spTgt spid="112643">
                                            <p:txEl>
                                              <p:pRg st="1" end="1"/>
                                            </p:txEl>
                                          </p:spTgt>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12643">
                                            <p:txEl>
                                              <p:pRg st="2" end="2"/>
                                            </p:txEl>
                                          </p:spTgt>
                                        </p:tgtEl>
                                        <p:attrNameLst>
                                          <p:attrName>style.visibility</p:attrName>
                                        </p:attrNameLst>
                                      </p:cBhvr>
                                      <p:to>
                                        <p:strVal val="visible"/>
                                      </p:to>
                                    </p:set>
                                    <p:animEffect transition="in" filter="fade">
                                      <p:cBhvr>
                                        <p:cTn id="20" dur="1000"/>
                                        <p:tgtEl>
                                          <p:spTgt spid="112643">
                                            <p:txEl>
                                              <p:pRg st="2" end="2"/>
                                            </p:txEl>
                                          </p:spTgt>
                                        </p:tgtEl>
                                      </p:cBhvr>
                                    </p:animEffect>
                                    <p:anim calcmode="lin" valueType="num">
                                      <p:cBhvr>
                                        <p:cTn id="21" dur="1000" fill="hold"/>
                                        <p:tgtEl>
                                          <p:spTgt spid="112643">
                                            <p:txEl>
                                              <p:pRg st="2" end="2"/>
                                            </p:txEl>
                                          </p:spTgt>
                                        </p:tgtEl>
                                        <p:attrNameLst>
                                          <p:attrName>ppt_x</p:attrName>
                                        </p:attrNameLst>
                                      </p:cBhvr>
                                      <p:tavLst>
                                        <p:tav tm="0">
                                          <p:val>
                                            <p:strVal val="#ppt_x"/>
                                          </p:val>
                                        </p:tav>
                                        <p:tav tm="100000">
                                          <p:val>
                                            <p:strVal val="#ppt_x"/>
                                          </p:val>
                                        </p:tav>
                                      </p:tavLst>
                                    </p:anim>
                                    <p:anim calcmode="lin" valueType="num">
                                      <p:cBhvr>
                                        <p:cTn id="22" dur="1000" fill="hold"/>
                                        <p:tgtEl>
                                          <p:spTgt spid="112643">
                                            <p:txEl>
                                              <p:pRg st="2" end="2"/>
                                            </p:txEl>
                                          </p:spTgt>
                                        </p:tgtEl>
                                        <p:attrNameLst>
                                          <p:attrName>ppt_y</p:attrName>
                                        </p:attrNameLst>
                                      </p:cBhvr>
                                      <p:tavLst>
                                        <p:tav tm="0">
                                          <p:val>
                                            <p:strVal val="#ppt_y+.1"/>
                                          </p:val>
                                        </p:tav>
                                        <p:tav tm="100000">
                                          <p:val>
                                            <p:strVal val="#ppt_y"/>
                                          </p:val>
                                        </p:tav>
                                      </p:tavLst>
                                    </p:anim>
                                  </p:childTnLst>
                                </p:cTn>
                              </p:par>
                              <p:par>
                                <p:cTn id="23" presetID="42" presetClass="entr" presetSubtype="0" fill="hold" grpId="0" nodeType="withEffect">
                                  <p:stCondLst>
                                    <p:cond delay="0"/>
                                  </p:stCondLst>
                                  <p:childTnLst>
                                    <p:set>
                                      <p:cBhvr>
                                        <p:cTn id="24" dur="1" fill="hold">
                                          <p:stCondLst>
                                            <p:cond delay="0"/>
                                          </p:stCondLst>
                                        </p:cTn>
                                        <p:tgtEl>
                                          <p:spTgt spid="112643">
                                            <p:txEl>
                                              <p:pRg st="3" end="3"/>
                                            </p:txEl>
                                          </p:spTgt>
                                        </p:tgtEl>
                                        <p:attrNameLst>
                                          <p:attrName>style.visibility</p:attrName>
                                        </p:attrNameLst>
                                      </p:cBhvr>
                                      <p:to>
                                        <p:strVal val="visible"/>
                                      </p:to>
                                    </p:set>
                                    <p:animEffect transition="in" filter="fade">
                                      <p:cBhvr>
                                        <p:cTn id="25" dur="1000"/>
                                        <p:tgtEl>
                                          <p:spTgt spid="112643">
                                            <p:txEl>
                                              <p:pRg st="3" end="3"/>
                                            </p:txEl>
                                          </p:spTgt>
                                        </p:tgtEl>
                                      </p:cBhvr>
                                    </p:animEffect>
                                    <p:anim calcmode="lin" valueType="num">
                                      <p:cBhvr>
                                        <p:cTn id="26" dur="1000" fill="hold"/>
                                        <p:tgtEl>
                                          <p:spTgt spid="112643">
                                            <p:txEl>
                                              <p:pRg st="3" end="3"/>
                                            </p:txEl>
                                          </p:spTgt>
                                        </p:tgtEl>
                                        <p:attrNameLst>
                                          <p:attrName>ppt_x</p:attrName>
                                        </p:attrNameLst>
                                      </p:cBhvr>
                                      <p:tavLst>
                                        <p:tav tm="0">
                                          <p:val>
                                            <p:strVal val="#ppt_x"/>
                                          </p:val>
                                        </p:tav>
                                        <p:tav tm="100000">
                                          <p:val>
                                            <p:strVal val="#ppt_x"/>
                                          </p:val>
                                        </p:tav>
                                      </p:tavLst>
                                    </p:anim>
                                    <p:anim calcmode="lin" valueType="num">
                                      <p:cBhvr>
                                        <p:cTn id="27" dur="1000" fill="hold"/>
                                        <p:tgtEl>
                                          <p:spTgt spid="112643">
                                            <p:txEl>
                                              <p:pRg st="3" end="3"/>
                                            </p:txEl>
                                          </p:spTgt>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112643">
                                            <p:txEl>
                                              <p:pRg st="4" end="4"/>
                                            </p:txEl>
                                          </p:spTgt>
                                        </p:tgtEl>
                                        <p:attrNameLst>
                                          <p:attrName>style.visibility</p:attrName>
                                        </p:attrNameLst>
                                      </p:cBhvr>
                                      <p:to>
                                        <p:strVal val="visible"/>
                                      </p:to>
                                    </p:set>
                                    <p:animEffect transition="in" filter="fade">
                                      <p:cBhvr>
                                        <p:cTn id="30" dur="1000"/>
                                        <p:tgtEl>
                                          <p:spTgt spid="112643">
                                            <p:txEl>
                                              <p:pRg st="4" end="4"/>
                                            </p:txEl>
                                          </p:spTgt>
                                        </p:tgtEl>
                                      </p:cBhvr>
                                    </p:animEffect>
                                    <p:anim calcmode="lin" valueType="num">
                                      <p:cBhvr>
                                        <p:cTn id="31" dur="1000" fill="hold"/>
                                        <p:tgtEl>
                                          <p:spTgt spid="112643">
                                            <p:txEl>
                                              <p:pRg st="4" end="4"/>
                                            </p:txEl>
                                          </p:spTgt>
                                        </p:tgtEl>
                                        <p:attrNameLst>
                                          <p:attrName>ppt_x</p:attrName>
                                        </p:attrNameLst>
                                      </p:cBhvr>
                                      <p:tavLst>
                                        <p:tav tm="0">
                                          <p:val>
                                            <p:strVal val="#ppt_x"/>
                                          </p:val>
                                        </p:tav>
                                        <p:tav tm="100000">
                                          <p:val>
                                            <p:strVal val="#ppt_x"/>
                                          </p:val>
                                        </p:tav>
                                      </p:tavLst>
                                    </p:anim>
                                    <p:anim calcmode="lin" valueType="num">
                                      <p:cBhvr>
                                        <p:cTn id="32" dur="1000" fill="hold"/>
                                        <p:tgtEl>
                                          <p:spTgt spid="112643">
                                            <p:txEl>
                                              <p:pRg st="4" end="4"/>
                                            </p:txEl>
                                          </p:spTgt>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112643">
                                            <p:txEl>
                                              <p:pRg st="5" end="5"/>
                                            </p:txEl>
                                          </p:spTgt>
                                        </p:tgtEl>
                                        <p:attrNameLst>
                                          <p:attrName>style.visibility</p:attrName>
                                        </p:attrNameLst>
                                      </p:cBhvr>
                                      <p:to>
                                        <p:strVal val="visible"/>
                                      </p:to>
                                    </p:set>
                                    <p:animEffect transition="in" filter="fade">
                                      <p:cBhvr>
                                        <p:cTn id="35" dur="1000"/>
                                        <p:tgtEl>
                                          <p:spTgt spid="112643">
                                            <p:txEl>
                                              <p:pRg st="5" end="5"/>
                                            </p:txEl>
                                          </p:spTgt>
                                        </p:tgtEl>
                                      </p:cBhvr>
                                    </p:animEffect>
                                    <p:anim calcmode="lin" valueType="num">
                                      <p:cBhvr>
                                        <p:cTn id="36" dur="1000" fill="hold"/>
                                        <p:tgtEl>
                                          <p:spTgt spid="112643">
                                            <p:txEl>
                                              <p:pRg st="5" end="5"/>
                                            </p:txEl>
                                          </p:spTgt>
                                        </p:tgtEl>
                                        <p:attrNameLst>
                                          <p:attrName>ppt_x</p:attrName>
                                        </p:attrNameLst>
                                      </p:cBhvr>
                                      <p:tavLst>
                                        <p:tav tm="0">
                                          <p:val>
                                            <p:strVal val="#ppt_x"/>
                                          </p:val>
                                        </p:tav>
                                        <p:tav tm="100000">
                                          <p:val>
                                            <p:strVal val="#ppt_x"/>
                                          </p:val>
                                        </p:tav>
                                      </p:tavLst>
                                    </p:anim>
                                    <p:anim calcmode="lin" valueType="num">
                                      <p:cBhvr>
                                        <p:cTn id="37" dur="1000" fill="hold"/>
                                        <p:tgtEl>
                                          <p:spTgt spid="112643">
                                            <p:txEl>
                                              <p:pRg st="5" end="5"/>
                                            </p:txEl>
                                          </p:spTgt>
                                        </p:tgtEl>
                                        <p:attrNameLst>
                                          <p:attrName>ppt_y</p:attrName>
                                        </p:attrNameLst>
                                      </p:cBhvr>
                                      <p:tavLst>
                                        <p:tav tm="0">
                                          <p:val>
                                            <p:strVal val="#ppt_y+.1"/>
                                          </p:val>
                                        </p:tav>
                                        <p:tav tm="100000">
                                          <p:val>
                                            <p:strVal val="#ppt_y"/>
                                          </p:val>
                                        </p:tav>
                                      </p:tavLst>
                                    </p:anim>
                                  </p:childTnLst>
                                </p:cTn>
                              </p:par>
                              <p:par>
                                <p:cTn id="38" presetID="42" presetClass="entr" presetSubtype="0" fill="hold" grpId="0" nodeType="withEffect">
                                  <p:stCondLst>
                                    <p:cond delay="0"/>
                                  </p:stCondLst>
                                  <p:childTnLst>
                                    <p:set>
                                      <p:cBhvr>
                                        <p:cTn id="39" dur="1" fill="hold">
                                          <p:stCondLst>
                                            <p:cond delay="0"/>
                                          </p:stCondLst>
                                        </p:cTn>
                                        <p:tgtEl>
                                          <p:spTgt spid="112643">
                                            <p:txEl>
                                              <p:pRg st="6" end="6"/>
                                            </p:txEl>
                                          </p:spTgt>
                                        </p:tgtEl>
                                        <p:attrNameLst>
                                          <p:attrName>style.visibility</p:attrName>
                                        </p:attrNameLst>
                                      </p:cBhvr>
                                      <p:to>
                                        <p:strVal val="visible"/>
                                      </p:to>
                                    </p:set>
                                    <p:animEffect transition="in" filter="fade">
                                      <p:cBhvr>
                                        <p:cTn id="40" dur="1000"/>
                                        <p:tgtEl>
                                          <p:spTgt spid="112643">
                                            <p:txEl>
                                              <p:pRg st="6" end="6"/>
                                            </p:txEl>
                                          </p:spTgt>
                                        </p:tgtEl>
                                      </p:cBhvr>
                                    </p:animEffect>
                                    <p:anim calcmode="lin" valueType="num">
                                      <p:cBhvr>
                                        <p:cTn id="41" dur="1000" fill="hold"/>
                                        <p:tgtEl>
                                          <p:spTgt spid="112643">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112643">
                                            <p:txEl>
                                              <p:pRg st="6" end="6"/>
                                            </p:txEl>
                                          </p:spTgt>
                                        </p:tgtEl>
                                        <p:attrNameLst>
                                          <p:attrName>ppt_y</p:attrName>
                                        </p:attrNameLst>
                                      </p:cBhvr>
                                      <p:tavLst>
                                        <p:tav tm="0">
                                          <p:val>
                                            <p:strVal val="#ppt_y+.1"/>
                                          </p:val>
                                        </p:tav>
                                        <p:tav tm="100000">
                                          <p:val>
                                            <p:strVal val="#ppt_y"/>
                                          </p:val>
                                        </p:tav>
                                      </p:tavLst>
                                    </p:anim>
                                  </p:childTnLst>
                                </p:cTn>
                              </p:par>
                              <p:par>
                                <p:cTn id="43" presetID="42" presetClass="entr" presetSubtype="0" fill="hold" grpId="0" nodeType="withEffect">
                                  <p:stCondLst>
                                    <p:cond delay="0"/>
                                  </p:stCondLst>
                                  <p:childTnLst>
                                    <p:set>
                                      <p:cBhvr>
                                        <p:cTn id="44" dur="1" fill="hold">
                                          <p:stCondLst>
                                            <p:cond delay="0"/>
                                          </p:stCondLst>
                                        </p:cTn>
                                        <p:tgtEl>
                                          <p:spTgt spid="112643">
                                            <p:txEl>
                                              <p:pRg st="7" end="7"/>
                                            </p:txEl>
                                          </p:spTgt>
                                        </p:tgtEl>
                                        <p:attrNameLst>
                                          <p:attrName>style.visibility</p:attrName>
                                        </p:attrNameLst>
                                      </p:cBhvr>
                                      <p:to>
                                        <p:strVal val="visible"/>
                                      </p:to>
                                    </p:set>
                                    <p:animEffect transition="in" filter="fade">
                                      <p:cBhvr>
                                        <p:cTn id="45" dur="1000"/>
                                        <p:tgtEl>
                                          <p:spTgt spid="112643">
                                            <p:txEl>
                                              <p:pRg st="7" end="7"/>
                                            </p:txEl>
                                          </p:spTgt>
                                        </p:tgtEl>
                                      </p:cBhvr>
                                    </p:animEffect>
                                    <p:anim calcmode="lin" valueType="num">
                                      <p:cBhvr>
                                        <p:cTn id="46" dur="1000" fill="hold"/>
                                        <p:tgtEl>
                                          <p:spTgt spid="11264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12643">
                                            <p:txEl>
                                              <p:pRg st="7" end="7"/>
                                            </p:txEl>
                                          </p:spTgt>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112643">
                                            <p:txEl>
                                              <p:pRg st="8" end="8"/>
                                            </p:txEl>
                                          </p:spTgt>
                                        </p:tgtEl>
                                        <p:attrNameLst>
                                          <p:attrName>style.visibility</p:attrName>
                                        </p:attrNameLst>
                                      </p:cBhvr>
                                      <p:to>
                                        <p:strVal val="visible"/>
                                      </p:to>
                                    </p:set>
                                    <p:animEffect transition="in" filter="fade">
                                      <p:cBhvr>
                                        <p:cTn id="50" dur="1000"/>
                                        <p:tgtEl>
                                          <p:spTgt spid="112643">
                                            <p:txEl>
                                              <p:pRg st="8" end="8"/>
                                            </p:txEl>
                                          </p:spTgt>
                                        </p:tgtEl>
                                      </p:cBhvr>
                                    </p:animEffect>
                                    <p:anim calcmode="lin" valueType="num">
                                      <p:cBhvr>
                                        <p:cTn id="51" dur="1000" fill="hold"/>
                                        <p:tgtEl>
                                          <p:spTgt spid="112643">
                                            <p:txEl>
                                              <p:pRg st="8" end="8"/>
                                            </p:txEl>
                                          </p:spTgt>
                                        </p:tgtEl>
                                        <p:attrNameLst>
                                          <p:attrName>ppt_x</p:attrName>
                                        </p:attrNameLst>
                                      </p:cBhvr>
                                      <p:tavLst>
                                        <p:tav tm="0">
                                          <p:val>
                                            <p:strVal val="#ppt_x"/>
                                          </p:val>
                                        </p:tav>
                                        <p:tav tm="100000">
                                          <p:val>
                                            <p:strVal val="#ppt_x"/>
                                          </p:val>
                                        </p:tav>
                                      </p:tavLst>
                                    </p:anim>
                                    <p:anim calcmode="lin" valueType="num">
                                      <p:cBhvr>
                                        <p:cTn id="52" dur="1000" fill="hold"/>
                                        <p:tgtEl>
                                          <p:spTgt spid="11264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42" grpId="0"/>
      <p:bldP spid="11264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24"/>
          <p:cNvGrpSpPr>
            <a:grpSpLocks/>
          </p:cNvGrpSpPr>
          <p:nvPr/>
        </p:nvGrpSpPr>
        <p:grpSpPr bwMode="auto">
          <a:xfrm>
            <a:off x="1326111" y="1197821"/>
            <a:ext cx="5257800" cy="4572000"/>
            <a:chOff x="357" y="1193"/>
            <a:chExt cx="1784" cy="1497"/>
          </a:xfrm>
        </p:grpSpPr>
        <p:sp>
          <p:nvSpPr>
            <p:cNvPr id="5" name="Freeform 25"/>
            <p:cNvSpPr>
              <a:spLocks/>
            </p:cNvSpPr>
            <p:nvPr/>
          </p:nvSpPr>
          <p:spPr bwMode="gray">
            <a:xfrm flipH="1">
              <a:off x="1156" y="2240"/>
              <a:ext cx="841" cy="432"/>
            </a:xfrm>
            <a:custGeom>
              <a:avLst/>
              <a:gdLst>
                <a:gd name="T0" fmla="*/ 0 w 335"/>
                <a:gd name="T1" fmla="*/ 166 h 173"/>
                <a:gd name="T2" fmla="*/ 58 w 335"/>
                <a:gd name="T3" fmla="*/ 173 h 173"/>
                <a:gd name="T4" fmla="*/ 297 w 335"/>
                <a:gd name="T5" fmla="*/ 32 h 173"/>
                <a:gd name="T6" fmla="*/ 289 w 335"/>
                <a:gd name="T7" fmla="*/ 8 h 173"/>
                <a:gd name="T8" fmla="*/ 223 w 335"/>
                <a:gd name="T9" fmla="*/ 26 h 173"/>
                <a:gd name="T10" fmla="*/ 0 w 335"/>
                <a:gd name="T11" fmla="*/ 166 h 173"/>
              </a:gdLst>
              <a:ahLst/>
              <a:cxnLst>
                <a:cxn ang="0">
                  <a:pos x="T0" y="T1"/>
                </a:cxn>
                <a:cxn ang="0">
                  <a:pos x="T2" y="T3"/>
                </a:cxn>
                <a:cxn ang="0">
                  <a:pos x="T4" y="T5"/>
                </a:cxn>
                <a:cxn ang="0">
                  <a:pos x="T6" y="T7"/>
                </a:cxn>
                <a:cxn ang="0">
                  <a:pos x="T8" y="T9"/>
                </a:cxn>
                <a:cxn ang="0">
                  <a:pos x="T10" y="T11"/>
                </a:cxn>
              </a:cxnLst>
              <a:rect l="0" t="0" r="r" b="b"/>
              <a:pathLst>
                <a:path w="335" h="173">
                  <a:moveTo>
                    <a:pt x="0" y="166"/>
                  </a:moveTo>
                  <a:lnTo>
                    <a:pt x="58" y="173"/>
                  </a:lnTo>
                  <a:lnTo>
                    <a:pt x="297" y="32"/>
                  </a:lnTo>
                  <a:cubicBezTo>
                    <a:pt x="335" y="5"/>
                    <a:pt x="301" y="9"/>
                    <a:pt x="289" y="8"/>
                  </a:cubicBezTo>
                  <a:cubicBezTo>
                    <a:pt x="277" y="7"/>
                    <a:pt x="271" y="0"/>
                    <a:pt x="223" y="26"/>
                  </a:cubicBezTo>
                  <a:lnTo>
                    <a:pt x="0" y="166"/>
                  </a:lnTo>
                  <a:close/>
                </a:path>
              </a:pathLst>
            </a:custGeom>
            <a:gradFill rotWithShape="1">
              <a:gsLst>
                <a:gs pos="0">
                  <a:srgbClr val="333333">
                    <a:gamma/>
                    <a:shade val="0"/>
                    <a:invGamma/>
                    <a:alpha val="0"/>
                  </a:srgbClr>
                </a:gs>
                <a:gs pos="100000">
                  <a:srgbClr val="3333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 name="Freeform 26"/>
            <p:cNvSpPr>
              <a:spLocks/>
            </p:cNvSpPr>
            <p:nvPr/>
          </p:nvSpPr>
          <p:spPr bwMode="gray">
            <a:xfrm>
              <a:off x="663" y="2133"/>
              <a:ext cx="882" cy="418"/>
            </a:xfrm>
            <a:custGeom>
              <a:avLst/>
              <a:gdLst>
                <a:gd name="T0" fmla="*/ 882 w 882"/>
                <a:gd name="T1" fmla="*/ 374 h 425"/>
                <a:gd name="T2" fmla="*/ 719 w 882"/>
                <a:gd name="T3" fmla="*/ 425 h 425"/>
                <a:gd name="T4" fmla="*/ 88 w 882"/>
                <a:gd name="T5" fmla="*/ 93 h 425"/>
                <a:gd name="T6" fmla="*/ 188 w 882"/>
                <a:gd name="T7" fmla="*/ 3 h 425"/>
                <a:gd name="T8" fmla="*/ 343 w 882"/>
                <a:gd name="T9" fmla="*/ 73 h 425"/>
                <a:gd name="T10" fmla="*/ 882 w 882"/>
                <a:gd name="T11" fmla="*/ 374 h 425"/>
              </a:gdLst>
              <a:ahLst/>
              <a:cxnLst>
                <a:cxn ang="0">
                  <a:pos x="T0" y="T1"/>
                </a:cxn>
                <a:cxn ang="0">
                  <a:pos x="T2" y="T3"/>
                </a:cxn>
                <a:cxn ang="0">
                  <a:pos x="T4" y="T5"/>
                </a:cxn>
                <a:cxn ang="0">
                  <a:pos x="T6" y="T7"/>
                </a:cxn>
                <a:cxn ang="0">
                  <a:pos x="T8" y="T9"/>
                </a:cxn>
                <a:cxn ang="0">
                  <a:pos x="T10" y="T11"/>
                </a:cxn>
              </a:cxnLst>
              <a:rect l="0" t="0" r="r" b="b"/>
              <a:pathLst>
                <a:path w="882" h="425">
                  <a:moveTo>
                    <a:pt x="882" y="374"/>
                  </a:moveTo>
                  <a:lnTo>
                    <a:pt x="719" y="425"/>
                  </a:lnTo>
                  <a:lnTo>
                    <a:pt x="88" y="93"/>
                  </a:lnTo>
                  <a:cubicBezTo>
                    <a:pt x="0" y="23"/>
                    <a:pt x="145" y="5"/>
                    <a:pt x="188" y="3"/>
                  </a:cubicBezTo>
                  <a:cubicBezTo>
                    <a:pt x="218" y="0"/>
                    <a:pt x="221" y="8"/>
                    <a:pt x="343" y="73"/>
                  </a:cubicBezTo>
                  <a:lnTo>
                    <a:pt x="882" y="374"/>
                  </a:lnTo>
                  <a:close/>
                </a:path>
              </a:pathLst>
            </a:custGeom>
            <a:gradFill rotWithShape="1">
              <a:gsLst>
                <a:gs pos="0">
                  <a:srgbClr val="333333">
                    <a:gamma/>
                    <a:shade val="0"/>
                    <a:invGamma/>
                    <a:alpha val="0"/>
                  </a:srgbClr>
                </a:gs>
                <a:gs pos="100000">
                  <a:srgbClr val="3333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 name="Freeform 27"/>
            <p:cNvSpPr>
              <a:spLocks/>
            </p:cNvSpPr>
            <p:nvPr/>
          </p:nvSpPr>
          <p:spPr bwMode="gray">
            <a:xfrm>
              <a:off x="357" y="2336"/>
              <a:ext cx="748" cy="354"/>
            </a:xfrm>
            <a:custGeom>
              <a:avLst/>
              <a:gdLst>
                <a:gd name="T0" fmla="*/ 748 w 748"/>
                <a:gd name="T1" fmla="*/ 320 h 354"/>
                <a:gd name="T2" fmla="*/ 604 w 748"/>
                <a:gd name="T3" fmla="*/ 354 h 354"/>
                <a:gd name="T4" fmla="*/ 63 w 748"/>
                <a:gd name="T5" fmla="*/ 84 h 354"/>
                <a:gd name="T6" fmla="*/ 221 w 748"/>
                <a:gd name="T7" fmla="*/ 39 h 354"/>
                <a:gd name="T8" fmla="*/ 748 w 748"/>
                <a:gd name="T9" fmla="*/ 320 h 354"/>
              </a:gdLst>
              <a:ahLst/>
              <a:cxnLst>
                <a:cxn ang="0">
                  <a:pos x="T0" y="T1"/>
                </a:cxn>
                <a:cxn ang="0">
                  <a:pos x="T2" y="T3"/>
                </a:cxn>
                <a:cxn ang="0">
                  <a:pos x="T4" y="T5"/>
                </a:cxn>
                <a:cxn ang="0">
                  <a:pos x="T6" y="T7"/>
                </a:cxn>
                <a:cxn ang="0">
                  <a:pos x="T8" y="T9"/>
                </a:cxn>
              </a:cxnLst>
              <a:rect l="0" t="0" r="r" b="b"/>
              <a:pathLst>
                <a:path w="748" h="354">
                  <a:moveTo>
                    <a:pt x="748" y="320"/>
                  </a:moveTo>
                  <a:lnTo>
                    <a:pt x="604" y="354"/>
                  </a:lnTo>
                  <a:lnTo>
                    <a:pt x="63" y="84"/>
                  </a:lnTo>
                  <a:cubicBezTo>
                    <a:pt x="0" y="31"/>
                    <a:pt x="107" y="0"/>
                    <a:pt x="221" y="39"/>
                  </a:cubicBezTo>
                  <a:lnTo>
                    <a:pt x="748" y="320"/>
                  </a:lnTo>
                  <a:close/>
                </a:path>
              </a:pathLst>
            </a:custGeom>
            <a:gradFill rotWithShape="1">
              <a:gsLst>
                <a:gs pos="0">
                  <a:srgbClr val="333333">
                    <a:gamma/>
                    <a:shade val="0"/>
                    <a:invGamma/>
                    <a:alpha val="0"/>
                  </a:srgbClr>
                </a:gs>
                <a:gs pos="100000">
                  <a:srgbClr val="333333"/>
                </a:gs>
              </a:gsLst>
              <a:lin ang="54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8" name="Group 28"/>
            <p:cNvGrpSpPr>
              <a:grpSpLocks/>
            </p:cNvGrpSpPr>
            <p:nvPr/>
          </p:nvGrpSpPr>
          <p:grpSpPr bwMode="auto">
            <a:xfrm>
              <a:off x="827" y="1193"/>
              <a:ext cx="1314" cy="1490"/>
              <a:chOff x="313" y="2400"/>
              <a:chExt cx="1349" cy="1534"/>
            </a:xfrm>
          </p:grpSpPr>
          <p:sp>
            <p:nvSpPr>
              <p:cNvPr id="9" name="Freeform 29"/>
              <p:cNvSpPr>
                <a:spLocks/>
              </p:cNvSpPr>
              <p:nvPr/>
            </p:nvSpPr>
            <p:spPr bwMode="gray">
              <a:xfrm flipH="1">
                <a:off x="1229" y="2814"/>
                <a:ext cx="433" cy="1097"/>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EAEAEA">
                      <a:gamma/>
                      <a:shade val="82353"/>
                      <a:invGamma/>
                    </a:srgbClr>
                  </a:gs>
                  <a:gs pos="100000">
                    <a:srgbClr val="EAEAEA"/>
                  </a:gs>
                </a:gsLst>
                <a:lin ang="5400000" scaled="1"/>
              </a:gradFill>
              <a:ln>
                <a:noFill/>
              </a:ln>
              <a:effectLst/>
              <a:scene3d>
                <a:camera prst="legacyPerspectiveTopLeft">
                  <a:rot lat="0" lon="20099999" rev="0"/>
                </a:camera>
                <a:lightRig rig="legacyFlat3" dir="t"/>
              </a:scene3d>
              <a:sp3d extrusionH="36500" prstMaterial="legacyPlastic">
                <a:bevelT w="13500" h="13500" prst="angle"/>
                <a:bevelB w="13500" h="13500" prst="angle"/>
                <a:extrusionClr>
                  <a:srgbClr val="5F5F5F"/>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sy="50000" rotWithShape="0">
                        <a:srgbClr val="1C1C1C">
                          <a:alpha val="50000"/>
                        </a:srgbClr>
                      </a:outerShdw>
                    </a:effectLst>
                  </a14:hiddenEffects>
                </a:ext>
              </a:extLst>
            </p:spPr>
            <p:txBody>
              <a:bodyPr>
                <a:flatTx/>
              </a:bodyPr>
              <a:lstStyle/>
              <a:p>
                <a:endParaRPr lang="en-US"/>
              </a:p>
            </p:txBody>
          </p:sp>
          <p:sp>
            <p:nvSpPr>
              <p:cNvPr id="10" name="Freeform 30"/>
              <p:cNvSpPr>
                <a:spLocks/>
              </p:cNvSpPr>
              <p:nvPr/>
            </p:nvSpPr>
            <p:spPr bwMode="gray">
              <a:xfrm flipH="1">
                <a:off x="700" y="2400"/>
                <a:ext cx="545" cy="1380"/>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EAEAEA">
                      <a:gamma/>
                      <a:shade val="82353"/>
                      <a:invGamma/>
                    </a:srgbClr>
                  </a:gs>
                  <a:gs pos="100000">
                    <a:srgbClr val="EAEAEA"/>
                  </a:gs>
                </a:gsLst>
                <a:lin ang="5400000" scaled="1"/>
              </a:gradFill>
              <a:ln>
                <a:noFill/>
              </a:ln>
              <a:effectLst/>
              <a:scene3d>
                <a:camera prst="legacyPerspectiveTopLeft">
                  <a:rot lat="0" lon="19799999" rev="0"/>
                </a:camera>
                <a:lightRig rig="legacyFlat3" dir="t"/>
              </a:scene3d>
              <a:sp3d extrusionH="36500" prstMaterial="legacyPlastic">
                <a:bevelT w="13500" h="13500" prst="angle"/>
                <a:bevelB w="13500" h="13500" prst="angle"/>
                <a:extrusionClr>
                  <a:srgbClr val="5F5F5F"/>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sy="50000" rotWithShape="0">
                        <a:srgbClr val="1C1C1C">
                          <a:alpha val="50000"/>
                        </a:srgbClr>
                      </a:outerShdw>
                    </a:effectLst>
                  </a14:hiddenEffects>
                </a:ext>
              </a:extLst>
            </p:spPr>
            <p:txBody>
              <a:bodyPr>
                <a:flatTx/>
              </a:bodyPr>
              <a:lstStyle/>
              <a:p>
                <a:endParaRPr lang="en-US"/>
              </a:p>
            </p:txBody>
          </p:sp>
          <p:sp>
            <p:nvSpPr>
              <p:cNvPr id="11" name="Freeform 31"/>
              <p:cNvSpPr>
                <a:spLocks/>
              </p:cNvSpPr>
              <p:nvPr/>
            </p:nvSpPr>
            <p:spPr bwMode="gray">
              <a:xfrm flipH="1">
                <a:off x="313" y="2837"/>
                <a:ext cx="433" cy="1097"/>
              </a:xfrm>
              <a:custGeom>
                <a:avLst/>
                <a:gdLst>
                  <a:gd name="T0" fmla="*/ 103 w 224"/>
                  <a:gd name="T1" fmla="*/ 101 h 569"/>
                  <a:gd name="T2" fmla="*/ 74 w 224"/>
                  <a:gd name="T3" fmla="*/ 50 h 569"/>
                  <a:gd name="T4" fmla="*/ 121 w 224"/>
                  <a:gd name="T5" fmla="*/ 1 h 569"/>
                  <a:gd name="T6" fmla="*/ 171 w 224"/>
                  <a:gd name="T7" fmla="*/ 52 h 569"/>
                  <a:gd name="T8" fmla="*/ 135 w 224"/>
                  <a:gd name="T9" fmla="*/ 101 h 569"/>
                  <a:gd name="T10" fmla="*/ 134 w 224"/>
                  <a:gd name="T11" fmla="*/ 124 h 569"/>
                  <a:gd name="T12" fmla="*/ 209 w 224"/>
                  <a:gd name="T13" fmla="*/ 145 h 569"/>
                  <a:gd name="T14" fmla="*/ 221 w 224"/>
                  <a:gd name="T15" fmla="*/ 204 h 569"/>
                  <a:gd name="T16" fmla="*/ 218 w 224"/>
                  <a:gd name="T17" fmla="*/ 321 h 569"/>
                  <a:gd name="T18" fmla="*/ 209 w 224"/>
                  <a:gd name="T19" fmla="*/ 365 h 569"/>
                  <a:gd name="T20" fmla="*/ 196 w 224"/>
                  <a:gd name="T21" fmla="*/ 308 h 569"/>
                  <a:gd name="T22" fmla="*/ 187 w 224"/>
                  <a:gd name="T23" fmla="*/ 202 h 569"/>
                  <a:gd name="T24" fmla="*/ 170 w 224"/>
                  <a:gd name="T25" fmla="*/ 321 h 569"/>
                  <a:gd name="T26" fmla="*/ 144 w 224"/>
                  <a:gd name="T27" fmla="*/ 569 h 569"/>
                  <a:gd name="T28" fmla="*/ 78 w 224"/>
                  <a:gd name="T29" fmla="*/ 565 h 569"/>
                  <a:gd name="T30" fmla="*/ 50 w 224"/>
                  <a:gd name="T31" fmla="*/ 325 h 569"/>
                  <a:gd name="T32" fmla="*/ 33 w 224"/>
                  <a:gd name="T33" fmla="*/ 208 h 569"/>
                  <a:gd name="T34" fmla="*/ 25 w 224"/>
                  <a:gd name="T35" fmla="*/ 310 h 569"/>
                  <a:gd name="T36" fmla="*/ 12 w 224"/>
                  <a:gd name="T37" fmla="*/ 365 h 569"/>
                  <a:gd name="T38" fmla="*/ 1 w 224"/>
                  <a:gd name="T39" fmla="*/ 305 h 569"/>
                  <a:gd name="T40" fmla="*/ 7 w 224"/>
                  <a:gd name="T41" fmla="*/ 184 h 569"/>
                  <a:gd name="T42" fmla="*/ 23 w 224"/>
                  <a:gd name="T43" fmla="*/ 140 h 569"/>
                  <a:gd name="T44" fmla="*/ 102 w 224"/>
                  <a:gd name="T45" fmla="*/ 124 h 569"/>
                  <a:gd name="T46" fmla="*/ 103 w 224"/>
                  <a:gd name="T47" fmla="*/ 101 h 5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24" h="569">
                    <a:moveTo>
                      <a:pt x="103" y="101"/>
                    </a:moveTo>
                    <a:cubicBezTo>
                      <a:pt x="87" y="94"/>
                      <a:pt x="75" y="75"/>
                      <a:pt x="74" y="50"/>
                    </a:cubicBezTo>
                    <a:cubicBezTo>
                      <a:pt x="72" y="26"/>
                      <a:pt x="90" y="0"/>
                      <a:pt x="121" y="1"/>
                    </a:cubicBezTo>
                    <a:cubicBezTo>
                      <a:pt x="152" y="2"/>
                      <a:pt x="172" y="18"/>
                      <a:pt x="171" y="52"/>
                    </a:cubicBezTo>
                    <a:cubicBezTo>
                      <a:pt x="170" y="85"/>
                      <a:pt x="151" y="96"/>
                      <a:pt x="135" y="101"/>
                    </a:cubicBezTo>
                    <a:cubicBezTo>
                      <a:pt x="132" y="111"/>
                      <a:pt x="132" y="118"/>
                      <a:pt x="134" y="124"/>
                    </a:cubicBezTo>
                    <a:cubicBezTo>
                      <a:pt x="151" y="131"/>
                      <a:pt x="194" y="132"/>
                      <a:pt x="209" y="145"/>
                    </a:cubicBezTo>
                    <a:cubicBezTo>
                      <a:pt x="224" y="156"/>
                      <a:pt x="219" y="175"/>
                      <a:pt x="221" y="204"/>
                    </a:cubicBezTo>
                    <a:lnTo>
                      <a:pt x="218" y="321"/>
                    </a:lnTo>
                    <a:cubicBezTo>
                      <a:pt x="216" y="348"/>
                      <a:pt x="212" y="367"/>
                      <a:pt x="209" y="365"/>
                    </a:cubicBezTo>
                    <a:cubicBezTo>
                      <a:pt x="199" y="370"/>
                      <a:pt x="200" y="335"/>
                      <a:pt x="196" y="308"/>
                    </a:cubicBezTo>
                    <a:lnTo>
                      <a:pt x="187" y="202"/>
                    </a:lnTo>
                    <a:cubicBezTo>
                      <a:pt x="182" y="204"/>
                      <a:pt x="177" y="260"/>
                      <a:pt x="170" y="321"/>
                    </a:cubicBezTo>
                    <a:lnTo>
                      <a:pt x="144" y="569"/>
                    </a:lnTo>
                    <a:lnTo>
                      <a:pt x="78" y="565"/>
                    </a:lnTo>
                    <a:lnTo>
                      <a:pt x="50" y="325"/>
                    </a:lnTo>
                    <a:cubicBezTo>
                      <a:pt x="39" y="255"/>
                      <a:pt x="37" y="211"/>
                      <a:pt x="33" y="208"/>
                    </a:cubicBezTo>
                    <a:lnTo>
                      <a:pt x="25" y="310"/>
                    </a:lnTo>
                    <a:cubicBezTo>
                      <a:pt x="22" y="336"/>
                      <a:pt x="16" y="366"/>
                      <a:pt x="12" y="365"/>
                    </a:cubicBezTo>
                    <a:cubicBezTo>
                      <a:pt x="4" y="365"/>
                      <a:pt x="2" y="335"/>
                      <a:pt x="1" y="305"/>
                    </a:cubicBezTo>
                    <a:cubicBezTo>
                      <a:pt x="0" y="275"/>
                      <a:pt x="3" y="212"/>
                      <a:pt x="7" y="184"/>
                    </a:cubicBezTo>
                    <a:cubicBezTo>
                      <a:pt x="12" y="157"/>
                      <a:pt x="7" y="150"/>
                      <a:pt x="23" y="140"/>
                    </a:cubicBezTo>
                    <a:cubicBezTo>
                      <a:pt x="39" y="131"/>
                      <a:pt x="89" y="131"/>
                      <a:pt x="102" y="124"/>
                    </a:cubicBezTo>
                    <a:cubicBezTo>
                      <a:pt x="106" y="120"/>
                      <a:pt x="108" y="108"/>
                      <a:pt x="103" y="101"/>
                    </a:cubicBezTo>
                    <a:close/>
                  </a:path>
                </a:pathLst>
              </a:custGeom>
              <a:gradFill rotWithShape="1">
                <a:gsLst>
                  <a:gs pos="0">
                    <a:srgbClr val="EAEAEA">
                      <a:gamma/>
                      <a:shade val="85882"/>
                      <a:invGamma/>
                    </a:srgbClr>
                  </a:gs>
                  <a:gs pos="100000">
                    <a:srgbClr val="EAEAEA"/>
                  </a:gs>
                </a:gsLst>
                <a:lin ang="5400000" scaled="1"/>
              </a:gradFill>
              <a:ln>
                <a:noFill/>
              </a:ln>
              <a:effectLst/>
              <a:scene3d>
                <a:camera prst="legacyPerspectiveTopLeft">
                  <a:rot lat="0" lon="20099999" rev="0"/>
                </a:camera>
                <a:lightRig rig="legacyFlat3" dir="t"/>
              </a:scene3d>
              <a:sp3d extrusionH="36500" prstMaterial="legacyPlastic">
                <a:bevelT w="13500" h="13500" prst="angle"/>
                <a:bevelB w="13500" h="13500" prst="angle"/>
                <a:extrusionClr>
                  <a:srgbClr val="5F5F5F"/>
                </a:extrusionClr>
              </a:sp3d>
              <a:extLst>
                <a:ext uri="{91240B29-F687-4F45-9708-019B960494DF}">
                  <a14:hiddenLine xmlns:a14="http://schemas.microsoft.com/office/drawing/2010/main" w="9525">
                    <a:noFill/>
                    <a:round/>
                    <a:headEnd/>
                    <a:tailEnd/>
                  </a14:hiddenLine>
                </a:ext>
                <a:ext uri="{AF507438-7753-43E0-B8FC-AC1667EBCBE1}">
                  <a14:hiddenEffects xmlns:a14="http://schemas.microsoft.com/office/drawing/2010/main">
                    <a:effectLst>
                      <a:outerShdw sy="50000" rotWithShape="0">
                        <a:srgbClr val="1C1C1C">
                          <a:alpha val="50000"/>
                        </a:srgbClr>
                      </a:outerShdw>
                    </a:effectLst>
                  </a14:hiddenEffects>
                </a:ext>
              </a:extLst>
            </p:spPr>
            <p:txBody>
              <a:bodyPr>
                <a:flatTx/>
              </a:bodyPr>
              <a:lstStyle/>
              <a:p>
                <a:endParaRPr lang="en-US"/>
              </a:p>
            </p:txBody>
          </p:sp>
        </p:grpSp>
      </p:grpSp>
      <p:sp>
        <p:nvSpPr>
          <p:cNvPr id="115714" name="Rectangle 2"/>
          <p:cNvSpPr>
            <a:spLocks noGrp="1" noChangeArrowheads="1"/>
          </p:cNvSpPr>
          <p:nvPr>
            <p:ph type="title"/>
          </p:nvPr>
        </p:nvSpPr>
        <p:spPr/>
        <p:txBody>
          <a:bodyPr/>
          <a:lstStyle/>
          <a:p>
            <a:pPr algn="ctr"/>
            <a:r>
              <a:rPr lang="en-US" altLang="en-US" dirty="0"/>
              <a:t>Fundamental question</a:t>
            </a:r>
          </a:p>
        </p:txBody>
      </p:sp>
      <p:sp>
        <p:nvSpPr>
          <p:cNvPr id="115715" name="Rectangle 3"/>
          <p:cNvSpPr>
            <a:spLocks noGrp="1" noChangeArrowheads="1"/>
          </p:cNvSpPr>
          <p:nvPr>
            <p:ph type="body" idx="1"/>
          </p:nvPr>
        </p:nvSpPr>
        <p:spPr/>
        <p:txBody>
          <a:bodyPr/>
          <a:lstStyle/>
          <a:p>
            <a:r>
              <a:rPr lang="en-US" altLang="en-US" dirty="0">
                <a:solidFill>
                  <a:schemeClr val="bg2">
                    <a:lumMod val="25000"/>
                  </a:schemeClr>
                </a:solidFill>
              </a:rPr>
              <a:t>Is the attachment figure nearby, accessible, and attentive?</a:t>
            </a:r>
          </a:p>
          <a:p>
            <a:pPr>
              <a:buFontTx/>
              <a:buNone/>
            </a:pPr>
            <a:endParaRPr lang="en-US" altLang="en-US" dirty="0">
              <a:solidFill>
                <a:schemeClr val="bg2">
                  <a:lumMod val="25000"/>
                </a:schemeClr>
              </a:solidFill>
            </a:endParaRPr>
          </a:p>
          <a:p>
            <a:r>
              <a:rPr lang="en-US" altLang="en-US" dirty="0">
                <a:solidFill>
                  <a:schemeClr val="bg2">
                    <a:lumMod val="25000"/>
                  </a:schemeClr>
                </a:solidFill>
              </a:rPr>
              <a:t>“Yes," he or she feels loved, secure, and confident, and, behaviorally, is likely to explore his or her environment, play with others, and be sociable. </a:t>
            </a:r>
          </a:p>
        </p:txBody>
      </p:sp>
    </p:spTree>
    <p:extLst>
      <p:ext uri="{BB962C8B-B14F-4D97-AF65-F5344CB8AC3E}">
        <p14:creationId xmlns:p14="http://schemas.microsoft.com/office/powerpoint/2010/main" val="279846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p:txBody>
          <a:bodyPr/>
          <a:lstStyle/>
          <a:p>
            <a:pPr algn="ctr"/>
            <a:r>
              <a:rPr lang="en-US" altLang="en-US" dirty="0"/>
              <a:t>Fundamental Question</a:t>
            </a:r>
          </a:p>
        </p:txBody>
      </p:sp>
      <p:sp>
        <p:nvSpPr>
          <p:cNvPr id="116739" name="Rectangle 3"/>
          <p:cNvSpPr>
            <a:spLocks noGrp="1" noChangeArrowheads="1"/>
          </p:cNvSpPr>
          <p:nvPr>
            <p:ph type="body" idx="1"/>
          </p:nvPr>
        </p:nvSpPr>
        <p:spPr/>
        <p:txBody>
          <a:bodyPr/>
          <a:lstStyle/>
          <a:p>
            <a:r>
              <a:rPr lang="en-US" altLang="en-US" dirty="0">
                <a:solidFill>
                  <a:schemeClr val="bg2">
                    <a:lumMod val="25000"/>
                  </a:schemeClr>
                </a:solidFill>
              </a:rPr>
              <a:t>Is the attachment figure (parent) nearby, accessible and attentive?</a:t>
            </a:r>
          </a:p>
          <a:p>
            <a:pPr>
              <a:buFontTx/>
              <a:buNone/>
            </a:pPr>
            <a:endParaRPr lang="en-US" altLang="en-US" dirty="0">
              <a:solidFill>
                <a:schemeClr val="bg2">
                  <a:lumMod val="25000"/>
                </a:schemeClr>
              </a:solidFill>
            </a:endParaRPr>
          </a:p>
          <a:p>
            <a:r>
              <a:rPr lang="en-US" altLang="en-US" dirty="0">
                <a:solidFill>
                  <a:schemeClr val="bg2">
                    <a:lumMod val="25000"/>
                  </a:schemeClr>
                </a:solidFill>
              </a:rPr>
              <a:t>“No," - the child experiences anxiety</a:t>
            </a:r>
          </a:p>
          <a:p>
            <a:pPr>
              <a:buFontTx/>
              <a:buNone/>
            </a:pPr>
            <a:r>
              <a:rPr lang="en-US" altLang="en-US" dirty="0">
                <a:solidFill>
                  <a:schemeClr val="bg2">
                    <a:lumMod val="25000"/>
                  </a:schemeClr>
                </a:solidFill>
              </a:rPr>
              <a:t>and is likely to </a:t>
            </a:r>
          </a:p>
          <a:p>
            <a:pPr>
              <a:buFontTx/>
              <a:buNone/>
            </a:pPr>
            <a:r>
              <a:rPr lang="en-US" altLang="en-US" dirty="0">
                <a:solidFill>
                  <a:schemeClr val="bg2">
                    <a:lumMod val="25000"/>
                  </a:schemeClr>
                </a:solidFill>
              </a:rPr>
              <a:t>exhibit searching</a:t>
            </a:r>
          </a:p>
          <a:p>
            <a:pPr>
              <a:buFontTx/>
              <a:buNone/>
            </a:pPr>
            <a:r>
              <a:rPr lang="en-US" altLang="en-US" dirty="0">
                <a:solidFill>
                  <a:schemeClr val="bg2">
                    <a:lumMod val="25000"/>
                  </a:schemeClr>
                </a:solidFill>
              </a:rPr>
              <a:t>to extreme </a:t>
            </a:r>
          </a:p>
          <a:p>
            <a:pPr>
              <a:buFontTx/>
              <a:buNone/>
            </a:pPr>
            <a:r>
              <a:rPr lang="en-US" altLang="en-US" dirty="0">
                <a:solidFill>
                  <a:schemeClr val="bg2">
                    <a:lumMod val="25000"/>
                  </a:schemeClr>
                </a:solidFill>
              </a:rPr>
              <a:t>vocal reaction </a:t>
            </a:r>
          </a:p>
        </p:txBody>
      </p:sp>
      <p:pic>
        <p:nvPicPr>
          <p:cNvPr id="116740" name="Picture 4" descr="j040029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3438" y="3860800"/>
            <a:ext cx="3902075" cy="2600325"/>
          </a:xfrm>
          <a:prstGeom prst="rect">
            <a:avLst/>
          </a:prstGeom>
          <a:noFill/>
          <a:ln w="57150" cmpd="thickThin">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13485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p:txBody>
          <a:bodyPr/>
          <a:lstStyle/>
          <a:p>
            <a:pPr algn="ctr"/>
            <a:r>
              <a:rPr lang="en-US" altLang="en-US"/>
              <a:t>Process of Attachment</a:t>
            </a:r>
          </a:p>
        </p:txBody>
      </p:sp>
      <p:sp>
        <p:nvSpPr>
          <p:cNvPr id="3" name="Rectangle 2"/>
          <p:cNvSpPr/>
          <p:nvPr/>
        </p:nvSpPr>
        <p:spPr bwMode="auto">
          <a:xfrm>
            <a:off x="762000" y="5181600"/>
            <a:ext cx="3352800" cy="11430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2">
                    <a:lumMod val="25000"/>
                  </a:schemeClr>
                </a:solidFill>
                <a:effectLst/>
                <a:latin typeface="Arial" charset="0"/>
              </a:rPr>
              <a:t>Attachment </a:t>
            </a:r>
            <a:r>
              <a:rPr kumimoji="0" lang="en-US" sz="1600" b="1" i="0" u="none" strike="noStrike" cap="none" normalizeH="0" baseline="0" dirty="0" err="1" smtClean="0">
                <a:ln>
                  <a:noFill/>
                </a:ln>
                <a:solidFill>
                  <a:schemeClr val="bg2">
                    <a:lumMod val="25000"/>
                  </a:schemeClr>
                </a:solidFill>
                <a:effectLst/>
                <a:latin typeface="Arial" charset="0"/>
              </a:rPr>
              <a:t>behaviours</a:t>
            </a:r>
            <a:r>
              <a:rPr kumimoji="0" lang="en-US" sz="1600" b="1" i="0" u="none" strike="noStrike" cap="none" normalizeH="0" baseline="0" dirty="0" smtClean="0">
                <a:ln>
                  <a:noFill/>
                </a:ln>
                <a:solidFill>
                  <a:schemeClr val="bg2">
                    <a:lumMod val="25000"/>
                  </a:schemeClr>
                </a:solidFill>
                <a:effectLst/>
                <a:latin typeface="Arial" charset="0"/>
              </a:rPr>
              <a:t> are activated to some degree,</a:t>
            </a:r>
          </a:p>
          <a:p>
            <a:pPr marL="0" marR="0" indent="0" algn="ctr" defTabSz="914400" rtl="0" eaLnBrk="1" fontAlgn="base" latinLnBrk="0" hangingPunct="1">
              <a:lnSpc>
                <a:spcPct val="100000"/>
              </a:lnSpc>
              <a:spcBef>
                <a:spcPct val="0"/>
              </a:spcBef>
              <a:spcAft>
                <a:spcPct val="0"/>
              </a:spcAft>
              <a:buClrTx/>
              <a:buSzTx/>
              <a:buFontTx/>
              <a:buNone/>
              <a:tabLst/>
            </a:pPr>
            <a:r>
              <a:rPr lang="en-US" sz="1600" dirty="0" smtClean="0">
                <a:solidFill>
                  <a:schemeClr val="bg2">
                    <a:lumMod val="25000"/>
                  </a:schemeClr>
                </a:solidFill>
                <a:latin typeface="Arial" charset="0"/>
              </a:rPr>
              <a:t>Ranging from simple visual monitoring to intense protest</a:t>
            </a:r>
            <a:endParaRPr kumimoji="0" lang="en-US" sz="1600" b="1" i="0" u="none" strike="noStrike" cap="none" normalizeH="0" baseline="0" dirty="0" smtClean="0">
              <a:ln>
                <a:noFill/>
              </a:ln>
              <a:solidFill>
                <a:schemeClr val="bg2">
                  <a:lumMod val="25000"/>
                </a:schemeClr>
              </a:solidFill>
              <a:effectLst/>
              <a:latin typeface="Arial" charset="0"/>
            </a:endParaRPr>
          </a:p>
        </p:txBody>
      </p:sp>
      <p:sp>
        <p:nvSpPr>
          <p:cNvPr id="4" name="Oval 3"/>
          <p:cNvSpPr/>
          <p:nvPr/>
        </p:nvSpPr>
        <p:spPr bwMode="auto">
          <a:xfrm>
            <a:off x="1143000" y="3352800"/>
            <a:ext cx="2209800" cy="1371600"/>
          </a:xfrm>
          <a:prstGeom prst="ellipse">
            <a:avLst/>
          </a:prstGeom>
          <a:ln>
            <a:headEnd type="none" w="med" len="med"/>
            <a:tailEnd type="none" w="med" len="med"/>
          </a:ln>
        </p:spPr>
        <p:style>
          <a:lnRef idx="1">
            <a:schemeClr val="accent1"/>
          </a:lnRef>
          <a:fillRef idx="2">
            <a:schemeClr val="accent1"/>
          </a:fillRef>
          <a:effectRef idx="1">
            <a:schemeClr val="accent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tx1"/>
                </a:solidFill>
                <a:effectLst/>
                <a:latin typeface="Arial" charset="0"/>
              </a:rPr>
              <a:t>Separation</a:t>
            </a:r>
            <a:r>
              <a:rPr kumimoji="0" lang="en-US" sz="1600" b="1" i="0" u="none" strike="noStrike" cap="none" normalizeH="0" dirty="0" smtClean="0">
                <a:ln>
                  <a:noFill/>
                </a:ln>
                <a:solidFill>
                  <a:schemeClr val="tx1"/>
                </a:solidFill>
                <a:effectLst/>
                <a:latin typeface="Arial" charset="0"/>
              </a:rPr>
              <a:t> distress &amp; anxiety experienced</a:t>
            </a:r>
            <a:endParaRPr kumimoji="0" lang="en-US" sz="1600" b="1" i="0" u="none" strike="noStrike" cap="none" normalizeH="0" baseline="0" dirty="0" smtClean="0">
              <a:ln>
                <a:noFill/>
              </a:ln>
              <a:solidFill>
                <a:schemeClr val="tx1"/>
              </a:solidFill>
              <a:effectLst/>
              <a:latin typeface="Arial" charset="0"/>
            </a:endParaRPr>
          </a:p>
        </p:txBody>
      </p:sp>
      <p:sp>
        <p:nvSpPr>
          <p:cNvPr id="6" name="Diamond 5"/>
          <p:cNvSpPr/>
          <p:nvPr/>
        </p:nvSpPr>
        <p:spPr bwMode="auto">
          <a:xfrm>
            <a:off x="990600" y="1219200"/>
            <a:ext cx="2514600" cy="1752600"/>
          </a:xfrm>
          <a:prstGeom prst="diamond">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600" b="1" i="0" u="none" strike="noStrike" cap="none" normalizeH="0" baseline="0" dirty="0" smtClean="0">
              <a:ln>
                <a:noFill/>
              </a:ln>
              <a:solidFill>
                <a:schemeClr val="tx1"/>
              </a:solidFill>
              <a:effectLst/>
              <a:latin typeface="Arial" charset="0"/>
            </a:endParaRPr>
          </a:p>
        </p:txBody>
      </p:sp>
      <p:sp>
        <p:nvSpPr>
          <p:cNvPr id="7" name="TextBox 6"/>
          <p:cNvSpPr txBox="1"/>
          <p:nvPr/>
        </p:nvSpPr>
        <p:spPr>
          <a:xfrm>
            <a:off x="1295400" y="1328291"/>
            <a:ext cx="2057400" cy="1077218"/>
          </a:xfrm>
          <a:prstGeom prst="rect">
            <a:avLst/>
          </a:prstGeom>
          <a:noFill/>
        </p:spPr>
        <p:txBody>
          <a:bodyPr wrap="square" rtlCol="0">
            <a:spAutoFit/>
          </a:bodyPr>
          <a:lstStyle/>
          <a:p>
            <a:pPr lvl="0"/>
            <a:r>
              <a:rPr lang="en-US" sz="1600" dirty="0" smtClean="0">
                <a:solidFill>
                  <a:schemeClr val="bg2">
                    <a:lumMod val="25000"/>
                  </a:schemeClr>
                </a:solidFill>
              </a:rPr>
              <a:t>             Is </a:t>
            </a:r>
            <a:endParaRPr lang="en-US" sz="1600" dirty="0">
              <a:solidFill>
                <a:schemeClr val="bg2">
                  <a:lumMod val="25000"/>
                </a:schemeClr>
              </a:solidFill>
            </a:endParaRPr>
          </a:p>
          <a:p>
            <a:pPr lvl="0" algn="ctr"/>
            <a:r>
              <a:rPr lang="en-US" sz="1600" dirty="0">
                <a:solidFill>
                  <a:schemeClr val="bg2">
                    <a:lumMod val="25000"/>
                  </a:schemeClr>
                </a:solidFill>
              </a:rPr>
              <a:t>the caregiver </a:t>
            </a:r>
            <a:endParaRPr lang="en-US" sz="1600" dirty="0" smtClean="0">
              <a:solidFill>
                <a:schemeClr val="bg2">
                  <a:lumMod val="25000"/>
                </a:schemeClr>
              </a:solidFill>
            </a:endParaRPr>
          </a:p>
          <a:p>
            <a:pPr lvl="0" algn="ctr"/>
            <a:r>
              <a:rPr lang="en-US" sz="1600" dirty="0" smtClean="0">
                <a:solidFill>
                  <a:schemeClr val="bg2">
                    <a:lumMod val="25000"/>
                  </a:schemeClr>
                </a:solidFill>
              </a:rPr>
              <a:t>near</a:t>
            </a:r>
            <a:r>
              <a:rPr lang="en-US" sz="1600" dirty="0">
                <a:solidFill>
                  <a:schemeClr val="bg2">
                    <a:lumMod val="25000"/>
                  </a:schemeClr>
                </a:solidFill>
              </a:rPr>
              <a:t>, attentive, responsive?</a:t>
            </a:r>
          </a:p>
        </p:txBody>
      </p:sp>
      <p:sp>
        <p:nvSpPr>
          <p:cNvPr id="8" name="Oval 7"/>
          <p:cNvSpPr/>
          <p:nvPr/>
        </p:nvSpPr>
        <p:spPr bwMode="auto">
          <a:xfrm>
            <a:off x="4077419" y="1447799"/>
            <a:ext cx="1905000" cy="1447801"/>
          </a:xfrm>
          <a:prstGeom prst="ellipse">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2">
                    <a:lumMod val="25000"/>
                  </a:schemeClr>
                </a:solidFill>
                <a:effectLst/>
                <a:latin typeface="Arial" charset="0"/>
              </a:rPr>
              <a:t>Felt security, love and confidence</a:t>
            </a:r>
          </a:p>
        </p:txBody>
      </p:sp>
      <p:sp>
        <p:nvSpPr>
          <p:cNvPr id="9" name="Rectangle 8"/>
          <p:cNvSpPr/>
          <p:nvPr/>
        </p:nvSpPr>
        <p:spPr bwMode="auto">
          <a:xfrm>
            <a:off x="6629400" y="1714499"/>
            <a:ext cx="2209800" cy="914400"/>
          </a:xfrm>
          <a:prstGeom prst="rect">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smtClean="0">
                <a:ln>
                  <a:noFill/>
                </a:ln>
                <a:solidFill>
                  <a:schemeClr val="bg2">
                    <a:lumMod val="25000"/>
                  </a:schemeClr>
                </a:solidFill>
                <a:effectLst/>
                <a:latin typeface="Arial" charset="0"/>
              </a:rPr>
              <a:t>Playful, less inhibited, smiling sociable</a:t>
            </a:r>
          </a:p>
        </p:txBody>
      </p:sp>
      <p:cxnSp>
        <p:nvCxnSpPr>
          <p:cNvPr id="11" name="Straight Arrow Connector 10"/>
          <p:cNvCxnSpPr>
            <a:stCxn id="6" idx="2"/>
          </p:cNvCxnSpPr>
          <p:nvPr/>
        </p:nvCxnSpPr>
        <p:spPr bwMode="auto">
          <a:xfrm>
            <a:off x="2247900" y="2971800"/>
            <a:ext cx="0" cy="3048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a:stCxn id="4" idx="4"/>
          </p:cNvCxnSpPr>
          <p:nvPr/>
        </p:nvCxnSpPr>
        <p:spPr bwMode="auto">
          <a:xfrm>
            <a:off x="2247900" y="4724400"/>
            <a:ext cx="0" cy="45720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18" name="Straight Connector 17"/>
          <p:cNvCxnSpPr/>
          <p:nvPr/>
        </p:nvCxnSpPr>
        <p:spPr bwMode="auto">
          <a:xfrm flipH="1">
            <a:off x="381000" y="5638800"/>
            <a:ext cx="3810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0" name="Straight Connector 19"/>
          <p:cNvCxnSpPr/>
          <p:nvPr/>
        </p:nvCxnSpPr>
        <p:spPr bwMode="auto">
          <a:xfrm flipV="1">
            <a:off x="381000" y="1866900"/>
            <a:ext cx="0" cy="377190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22" name="Straight Arrow Connector 21"/>
          <p:cNvCxnSpPr/>
          <p:nvPr/>
        </p:nvCxnSpPr>
        <p:spPr bwMode="auto">
          <a:xfrm>
            <a:off x="381000" y="1866900"/>
            <a:ext cx="8382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cxnSp>
        <p:nvCxnSpPr>
          <p:cNvPr id="27" name="Straight Arrow Connector 26"/>
          <p:cNvCxnSpPr>
            <a:stCxn id="6" idx="3"/>
          </p:cNvCxnSpPr>
          <p:nvPr/>
        </p:nvCxnSpPr>
        <p:spPr bwMode="auto">
          <a:xfrm>
            <a:off x="3505200" y="2095500"/>
            <a:ext cx="609600" cy="0"/>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pic>
        <p:nvPicPr>
          <p:cNvPr id="6246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943600" y="1964417"/>
            <a:ext cx="859611" cy="4145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17961" dir="2700000" algn="ctr" rotWithShape="0">
                    <a:schemeClr val="accent1">
                      <a:gamma/>
                      <a:shade val="60000"/>
                      <a:invGamma/>
                    </a:schemeClr>
                  </a:outerShdw>
                </a:effectLst>
              </a14:hiddenEffects>
            </a:ext>
          </a:extLst>
        </p:spPr>
      </p:pic>
      <p:cxnSp>
        <p:nvCxnSpPr>
          <p:cNvPr id="29" name="Straight Connector 28"/>
          <p:cNvCxnSpPr/>
          <p:nvPr/>
        </p:nvCxnSpPr>
        <p:spPr bwMode="auto">
          <a:xfrm flipV="1">
            <a:off x="7391400" y="1388045"/>
            <a:ext cx="0" cy="288356"/>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31" name="Straight Connector 30"/>
          <p:cNvCxnSpPr/>
          <p:nvPr/>
        </p:nvCxnSpPr>
        <p:spPr bwMode="auto">
          <a:xfrm flipH="1">
            <a:off x="2819400" y="1328291"/>
            <a:ext cx="4572000" cy="0"/>
          </a:xfrm>
          <a:prstGeom prst="line">
            <a:avLst/>
          </a:prstGeom>
          <a:ln>
            <a:headEnd type="none" w="med" len="med"/>
            <a:tailEnd type="none" w="med" len="med"/>
          </a:ln>
        </p:spPr>
        <p:style>
          <a:lnRef idx="3">
            <a:schemeClr val="dk1"/>
          </a:lnRef>
          <a:fillRef idx="0">
            <a:schemeClr val="dk1"/>
          </a:fillRef>
          <a:effectRef idx="2">
            <a:schemeClr val="dk1"/>
          </a:effectRef>
          <a:fontRef idx="minor">
            <a:schemeClr val="tx1"/>
          </a:fontRef>
        </p:style>
      </p:cxnSp>
      <p:cxnSp>
        <p:nvCxnSpPr>
          <p:cNvPr id="117761" name="Straight Arrow Connector 117760"/>
          <p:cNvCxnSpPr/>
          <p:nvPr/>
        </p:nvCxnSpPr>
        <p:spPr bwMode="auto">
          <a:xfrm flipH="1">
            <a:off x="2667000" y="1328291"/>
            <a:ext cx="152400" cy="119508"/>
          </a:xfrm>
          <a:prstGeom prst="straightConnector1">
            <a:avLst/>
          </a:prstGeom>
          <a:ln>
            <a:headEnd type="none" w="med" len="med"/>
            <a:tailEnd type="arrow"/>
          </a:ln>
        </p:spPr>
        <p:style>
          <a:lnRef idx="3">
            <a:schemeClr val="dk1"/>
          </a:lnRef>
          <a:fillRef idx="0">
            <a:schemeClr val="dk1"/>
          </a:fillRef>
          <a:effectRef idx="2">
            <a:schemeClr val="dk1"/>
          </a:effectRef>
          <a:fontRef idx="minor">
            <a:schemeClr val="tx1"/>
          </a:fontRef>
        </p:style>
      </p:cxnSp>
      <p:grpSp>
        <p:nvGrpSpPr>
          <p:cNvPr id="38" name="Group 546"/>
          <p:cNvGrpSpPr>
            <a:grpSpLocks/>
          </p:cNvGrpSpPr>
          <p:nvPr/>
        </p:nvGrpSpPr>
        <p:grpSpPr bwMode="auto">
          <a:xfrm>
            <a:off x="6934200" y="2917975"/>
            <a:ext cx="1684337" cy="3962400"/>
            <a:chOff x="1519" y="1686"/>
            <a:chExt cx="1041" cy="2448"/>
          </a:xfrm>
        </p:grpSpPr>
        <p:pic>
          <p:nvPicPr>
            <p:cNvPr id="39" name="Picture 547" descr="Picture1"/>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692" y="3558"/>
              <a:ext cx="868" cy="576"/>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548" descr="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19" y="1686"/>
              <a:ext cx="856" cy="2315"/>
            </a:xfrm>
            <a:prstGeom prst="rect">
              <a:avLst/>
            </a:prstGeom>
            <a:noFill/>
            <a:extLst>
              <a:ext uri="{909E8E84-426E-40DD-AFC4-6F175D3DCCD1}">
                <a14:hiddenFill xmlns:a14="http://schemas.microsoft.com/office/drawing/2010/main">
                  <a:solidFill>
                    <a:srgbClr val="FFFFFF"/>
                  </a:solidFill>
                </a14:hiddenFill>
              </a:ext>
            </a:extLst>
          </p:spPr>
        </p:pic>
      </p:grpSp>
      <p:pic>
        <p:nvPicPr>
          <p:cNvPr id="62467" name="Picture 3" descr="G:\285b7600c82a72f3aa2694f62381ebc8--colic-in-babies-natural-parent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59623" y="3138577"/>
            <a:ext cx="2095442" cy="177641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586702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j02627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57178" y="2057400"/>
            <a:ext cx="2419350" cy="3657600"/>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solidFill>
                  <a:srgbClr val="7030A0"/>
                </a:solidFill>
              </a:rPr>
              <a:t>Secure vs Insecure Attachment</a:t>
            </a:r>
            <a:endParaRPr lang="en-US" dirty="0">
              <a:solidFill>
                <a:srgbClr val="7030A0"/>
              </a:solidFill>
            </a:endParaRPr>
          </a:p>
        </p:txBody>
      </p:sp>
      <p:sp>
        <p:nvSpPr>
          <p:cNvPr id="3" name="Content Placeholder 2"/>
          <p:cNvSpPr>
            <a:spLocks noGrp="1"/>
          </p:cNvSpPr>
          <p:nvPr>
            <p:ph idx="1"/>
          </p:nvPr>
        </p:nvSpPr>
        <p:spPr>
          <a:xfrm>
            <a:off x="35943" y="1547018"/>
            <a:ext cx="8610600" cy="4678363"/>
          </a:xfrm>
        </p:spPr>
        <p:txBody>
          <a:bodyPr/>
          <a:lstStyle/>
          <a:p>
            <a:r>
              <a:rPr lang="en-US" sz="2800" dirty="0" smtClean="0">
                <a:latin typeface="Footlight MT Light" panose="0204060206030A020304" pitchFamily="18" charset="0"/>
              </a:rPr>
              <a:t>60% of children exhibit secure attachment (normative)</a:t>
            </a:r>
          </a:p>
          <a:p>
            <a:r>
              <a:rPr lang="en-US" sz="2800" dirty="0" smtClean="0">
                <a:latin typeface="Footlight MT Light" panose="0204060206030A020304" pitchFamily="18" charset="0"/>
              </a:rPr>
              <a:t>20</a:t>
            </a:r>
            <a:r>
              <a:rPr lang="en-US" sz="2800" dirty="0" smtClean="0">
                <a:latin typeface="Footlight MT Light" panose="0204060206030A020304" pitchFamily="18" charset="0"/>
              </a:rPr>
              <a:t>% of children exhibit anxious-resistant</a:t>
            </a:r>
          </a:p>
          <a:p>
            <a:pPr lvl="1"/>
            <a:r>
              <a:rPr lang="en-US" sz="2400" dirty="0" smtClean="0">
                <a:solidFill>
                  <a:srgbClr val="7030A0"/>
                </a:solidFill>
                <a:latin typeface="Footlight MT Light" panose="0204060206030A020304" pitchFamily="18" charset="0"/>
              </a:rPr>
              <a:t>Ill-at-ease upon separation, become</a:t>
            </a:r>
          </a:p>
          <a:p>
            <a:pPr lvl="2"/>
            <a:r>
              <a:rPr lang="en-US" sz="2000" dirty="0" smtClean="0">
                <a:solidFill>
                  <a:srgbClr val="7030A0"/>
                </a:solidFill>
                <a:latin typeface="Footlight MT Light" panose="0204060206030A020304" pitchFamily="18" charset="0"/>
              </a:rPr>
              <a:t> extremely distressed</a:t>
            </a:r>
          </a:p>
          <a:p>
            <a:r>
              <a:rPr lang="en-US" sz="2800" dirty="0" smtClean="0">
                <a:latin typeface="Footlight MT Light" panose="0204060206030A020304" pitchFamily="18" charset="0"/>
              </a:rPr>
              <a:t>20</a:t>
            </a:r>
            <a:r>
              <a:rPr lang="en-US" sz="2800" dirty="0" smtClean="0">
                <a:latin typeface="Footlight MT Light" panose="0204060206030A020304" pitchFamily="18" charset="0"/>
              </a:rPr>
              <a:t>% of children exhibit avoidant attachment</a:t>
            </a:r>
          </a:p>
          <a:p>
            <a:pPr lvl="1"/>
            <a:r>
              <a:rPr lang="en-US" sz="2400" dirty="0" smtClean="0">
                <a:solidFill>
                  <a:srgbClr val="7030A0"/>
                </a:solidFill>
                <a:latin typeface="Footlight MT Light" panose="0204060206030A020304" pitchFamily="18" charset="0"/>
              </a:rPr>
              <a:t>Don’t appear too distressed by separation</a:t>
            </a:r>
          </a:p>
          <a:p>
            <a:pPr lvl="1"/>
            <a:r>
              <a:rPr lang="en-US" sz="2400" dirty="0" smtClean="0">
                <a:solidFill>
                  <a:srgbClr val="7030A0"/>
                </a:solidFill>
                <a:latin typeface="Footlight MT Light" panose="0204060206030A020304" pitchFamily="18" charset="0"/>
              </a:rPr>
              <a:t>Upon reunion actively avoid seeking contact </a:t>
            </a:r>
          </a:p>
          <a:p>
            <a:pPr lvl="2"/>
            <a:r>
              <a:rPr lang="en-US" sz="2000" dirty="0" smtClean="0">
                <a:solidFill>
                  <a:srgbClr val="7030A0"/>
                </a:solidFill>
                <a:latin typeface="Footlight MT Light" panose="0204060206030A020304" pitchFamily="18" charset="0"/>
              </a:rPr>
              <a:t>with parent</a:t>
            </a:r>
            <a:endParaRPr lang="en-US" sz="2000" dirty="0">
              <a:solidFill>
                <a:srgbClr val="7030A0"/>
              </a:solidFill>
              <a:latin typeface="Footlight MT Light" panose="0204060206030A020304" pitchFamily="18" charset="0"/>
            </a:endParaRPr>
          </a:p>
        </p:txBody>
      </p:sp>
    </p:spTree>
    <p:extLst>
      <p:ext uri="{BB962C8B-B14F-4D97-AF65-F5344CB8AC3E}">
        <p14:creationId xmlns:p14="http://schemas.microsoft.com/office/powerpoint/2010/main" val="4187281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Securely Attached</a:t>
            </a:r>
            <a:endParaRPr lang="en-US" dirty="0"/>
          </a:p>
        </p:txBody>
      </p:sp>
      <p:pic>
        <p:nvPicPr>
          <p:cNvPr id="4" name="Picture 549" descr="6"/>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rot="21427553">
            <a:off x="5220532" y="1683270"/>
            <a:ext cx="3430799" cy="46783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04800" y="1524000"/>
            <a:ext cx="4953000" cy="4708981"/>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solidFill>
                  <a:schemeClr val="accent6"/>
                </a:solidFill>
              </a:rPr>
              <a:t>Feel safe when the caregiver is nearby and responsive</a:t>
            </a:r>
          </a:p>
          <a:p>
            <a:endParaRPr lang="en-US" sz="2400" dirty="0" smtClean="0">
              <a:solidFill>
                <a:schemeClr val="accent6"/>
              </a:solidFill>
            </a:endParaRPr>
          </a:p>
          <a:p>
            <a:pPr marL="285750" indent="-285750">
              <a:buFont typeface="Arial" panose="020B0604020202020204" pitchFamily="34" charset="0"/>
              <a:buChar char="•"/>
            </a:pPr>
            <a:r>
              <a:rPr lang="en-US" sz="2400" dirty="0" smtClean="0">
                <a:solidFill>
                  <a:schemeClr val="accent6"/>
                </a:solidFill>
              </a:rPr>
              <a:t>Engage in appropriate touch and hugs</a:t>
            </a:r>
          </a:p>
          <a:p>
            <a:pPr marL="285750" indent="-285750">
              <a:buFont typeface="Arial" panose="020B0604020202020204" pitchFamily="34" charset="0"/>
              <a:buChar char="•"/>
            </a:pPr>
            <a:endParaRPr lang="en-US" sz="2400" dirty="0">
              <a:solidFill>
                <a:schemeClr val="accent6"/>
              </a:solidFill>
            </a:endParaRPr>
          </a:p>
          <a:p>
            <a:pPr marL="285750" indent="-285750">
              <a:buFont typeface="Arial" panose="020B0604020202020204" pitchFamily="34" charset="0"/>
              <a:buChar char="•"/>
            </a:pPr>
            <a:r>
              <a:rPr lang="en-US" sz="2400" dirty="0" smtClean="0">
                <a:solidFill>
                  <a:schemeClr val="accent6"/>
                </a:solidFill>
              </a:rPr>
              <a:t>Feel secure when parent/caregiver is inaccessible</a:t>
            </a:r>
          </a:p>
          <a:p>
            <a:pPr marL="285750" indent="-285750">
              <a:buFont typeface="Arial" panose="020B0604020202020204" pitchFamily="34" charset="0"/>
              <a:buChar char="•"/>
            </a:pPr>
            <a:endParaRPr lang="en-US" sz="2400" dirty="0">
              <a:solidFill>
                <a:schemeClr val="accent6"/>
              </a:solidFill>
            </a:endParaRPr>
          </a:p>
          <a:p>
            <a:pPr marL="285750" indent="-285750">
              <a:buFont typeface="Arial" panose="020B0604020202020204" pitchFamily="34" charset="0"/>
              <a:buChar char="•"/>
            </a:pPr>
            <a:r>
              <a:rPr lang="en-US" sz="2400" dirty="0" smtClean="0">
                <a:solidFill>
                  <a:schemeClr val="accent6"/>
                </a:solidFill>
              </a:rPr>
              <a:t>Shares discoveries freely</a:t>
            </a:r>
          </a:p>
          <a:p>
            <a:pPr marL="285750" indent="-285750">
              <a:buFont typeface="Arial" panose="020B0604020202020204" pitchFamily="34" charset="0"/>
              <a:buChar char="•"/>
            </a:pPr>
            <a:endParaRPr lang="en-US" dirty="0">
              <a:solidFill>
                <a:schemeClr val="accent6"/>
              </a:solidFill>
            </a:endParaRPr>
          </a:p>
          <a:p>
            <a:pPr marL="285750" indent="-285750">
              <a:buFont typeface="Arial" panose="020B0604020202020204" pitchFamily="34" charset="0"/>
              <a:buChar char="•"/>
            </a:pPr>
            <a:endParaRPr lang="en-US" dirty="0">
              <a:solidFill>
                <a:schemeClr val="accent6"/>
              </a:solidFill>
            </a:endParaRPr>
          </a:p>
        </p:txBody>
      </p:sp>
    </p:spTree>
    <p:extLst>
      <p:ext uri="{BB962C8B-B14F-4D97-AF65-F5344CB8AC3E}">
        <p14:creationId xmlns:p14="http://schemas.microsoft.com/office/powerpoint/2010/main" val="2622468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family 1">
  <a:themeElements>
    <a:clrScheme name="Custom 89">
      <a:dk1>
        <a:srgbClr val="000000"/>
      </a:dk1>
      <a:lt1>
        <a:srgbClr val="FFFFFF"/>
      </a:lt1>
      <a:dk2>
        <a:srgbClr val="82145B"/>
      </a:dk2>
      <a:lt2>
        <a:srgbClr val="FCE8B6"/>
      </a:lt2>
      <a:accent1>
        <a:srgbClr val="FCA902"/>
      </a:accent1>
      <a:accent2>
        <a:srgbClr val="DF4D6C"/>
      </a:accent2>
      <a:accent3>
        <a:srgbClr val="82B751"/>
      </a:accent3>
      <a:accent4>
        <a:srgbClr val="48A9C0"/>
      </a:accent4>
      <a:accent5>
        <a:srgbClr val="6089DA"/>
      </a:accent5>
      <a:accent6>
        <a:srgbClr val="55BB94"/>
      </a:accent6>
      <a:hlink>
        <a:srgbClr val="C4822A"/>
      </a:hlink>
      <a:folHlink>
        <a:srgbClr val="A973CB"/>
      </a:folHlink>
    </a:clrScheme>
    <a:fontScheme name="Office Theme">
      <a:majorFont>
        <a:latin typeface="Candar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Office Theme 1">
        <a:dk1>
          <a:srgbClr val="000000"/>
        </a:dk1>
        <a:lt1>
          <a:srgbClr val="FFFFFF"/>
        </a:lt1>
        <a:dk2>
          <a:srgbClr val="2A826D"/>
        </a:dk2>
        <a:lt2>
          <a:srgbClr val="D7F5C1"/>
        </a:lt2>
        <a:accent1>
          <a:srgbClr val="95CC32"/>
        </a:accent1>
        <a:accent2>
          <a:srgbClr val="33B782"/>
        </a:accent2>
        <a:accent3>
          <a:srgbClr val="FFFFFF"/>
        </a:accent3>
        <a:accent4>
          <a:srgbClr val="000000"/>
        </a:accent4>
        <a:accent5>
          <a:srgbClr val="C8E2AD"/>
        </a:accent5>
        <a:accent6>
          <a:srgbClr val="2DA675"/>
        </a:accent6>
        <a:hlink>
          <a:srgbClr val="2488DA"/>
        </a:hlink>
        <a:folHlink>
          <a:srgbClr val="DD8A37"/>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82145B"/>
        </a:dk2>
        <a:lt2>
          <a:srgbClr val="FCE8B6"/>
        </a:lt2>
        <a:accent1>
          <a:srgbClr val="FCA902"/>
        </a:accent1>
        <a:accent2>
          <a:srgbClr val="DF4D6C"/>
        </a:accent2>
        <a:accent3>
          <a:srgbClr val="FFFFFF"/>
        </a:accent3>
        <a:accent4>
          <a:srgbClr val="000000"/>
        </a:accent4>
        <a:accent5>
          <a:srgbClr val="FDD1AA"/>
        </a:accent5>
        <a:accent6>
          <a:srgbClr val="CA4561"/>
        </a:accent6>
        <a:hlink>
          <a:srgbClr val="C4822A"/>
        </a:hlink>
        <a:folHlink>
          <a:srgbClr val="A973CB"/>
        </a:folHlink>
      </a:clrScheme>
      <a:clrMap bg1="lt1" tx1="dk1" bg2="lt2" tx2="dk2" accent1="accent1" accent2="accent2" accent3="accent3" accent4="accent4" accent5="accent5" accent6="accent6" hlink="hlink" folHlink="folHlink"/>
    </a:extraClrScheme>
    <a:extraClrScheme>
      <a:clrScheme name="Office Theme 3">
        <a:dk1>
          <a:srgbClr val="000000"/>
        </a:dk1>
        <a:lt1>
          <a:srgbClr val="FFFFFF"/>
        </a:lt1>
        <a:dk2>
          <a:srgbClr val="2361C2"/>
        </a:dk2>
        <a:lt2>
          <a:srgbClr val="E1CBED"/>
        </a:lt2>
        <a:accent1>
          <a:srgbClr val="66ADE8"/>
        </a:accent1>
        <a:accent2>
          <a:srgbClr val="FEA21A"/>
        </a:accent2>
        <a:accent3>
          <a:srgbClr val="FFFFFF"/>
        </a:accent3>
        <a:accent4>
          <a:srgbClr val="000000"/>
        </a:accent4>
        <a:accent5>
          <a:srgbClr val="B8D3F2"/>
        </a:accent5>
        <a:accent6>
          <a:srgbClr val="E69216"/>
        </a:accent6>
        <a:hlink>
          <a:srgbClr val="9973C3"/>
        </a:hlink>
        <a:folHlink>
          <a:srgbClr val="34B2A3"/>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family 1</Template>
  <TotalTime>220</TotalTime>
  <Words>568</Words>
  <Application>Microsoft Office PowerPoint</Application>
  <PresentationFormat>On-screen Show (4:3)</PresentationFormat>
  <Paragraphs>90</Paragraphs>
  <Slides>14</Slides>
  <Notes>2</Notes>
  <HiddenSlides>0</HiddenSlides>
  <MMClips>0</MMClips>
  <ScaleCrop>false</ScaleCrop>
  <HeadingPairs>
    <vt:vector size="4" baseType="variant">
      <vt:variant>
        <vt:lpstr>Theme</vt:lpstr>
      </vt:variant>
      <vt:variant>
        <vt:i4>1</vt:i4>
      </vt:variant>
      <vt:variant>
        <vt:lpstr>Slide Titles</vt:lpstr>
      </vt:variant>
      <vt:variant>
        <vt:i4>14</vt:i4>
      </vt:variant>
    </vt:vector>
  </HeadingPairs>
  <TitlesOfParts>
    <vt:vector size="15" baseType="lpstr">
      <vt:lpstr>family 1</vt:lpstr>
      <vt:lpstr>Families… from Generation to Generation</vt:lpstr>
      <vt:lpstr>Created for Attachment</vt:lpstr>
      <vt:lpstr>PowerPoint Presentation</vt:lpstr>
      <vt:lpstr>Need  for Attachment</vt:lpstr>
      <vt:lpstr>Fundamental question</vt:lpstr>
      <vt:lpstr>Fundamental Question</vt:lpstr>
      <vt:lpstr>Process of Attachment</vt:lpstr>
      <vt:lpstr>Secure vs Insecure Attachment</vt:lpstr>
      <vt:lpstr>Securely Attached</vt:lpstr>
      <vt:lpstr>Secure Attachment</vt:lpstr>
      <vt:lpstr>Disorganized Attachment</vt:lpstr>
      <vt:lpstr>Cradle to Grave</vt:lpstr>
      <vt:lpstr>Thank You!</vt:lpstr>
      <vt:lpstr>Please Visit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ThemeGallery PowerTemplate</dc:title>
  <dc:creator>Windows User</dc:creator>
  <cp:lastModifiedBy>Windows User</cp:lastModifiedBy>
  <cp:revision>19</cp:revision>
  <dcterms:created xsi:type="dcterms:W3CDTF">2017-10-20T13:39:27Z</dcterms:created>
  <dcterms:modified xsi:type="dcterms:W3CDTF">2021-06-08T17:20:29Z</dcterms:modified>
</cp:coreProperties>
</file>